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87" r:id="rId4"/>
    <p:sldId id="388"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389" r:id="rId37"/>
    <p:sldId id="288" r:id="rId38"/>
    <p:sldId id="289" r:id="rId39"/>
    <p:sldId id="290" r:id="rId40"/>
    <p:sldId id="291" r:id="rId41"/>
    <p:sldId id="292" r:id="rId42"/>
    <p:sldId id="293" r:id="rId43"/>
    <p:sldId id="294" r:id="rId44"/>
    <p:sldId id="295" r:id="rId45"/>
    <p:sldId id="296" r:id="rId46"/>
    <p:sldId id="297" r:id="rId47"/>
    <p:sldId id="498"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4" r:id="rId64"/>
    <p:sldId id="315" r:id="rId65"/>
    <p:sldId id="316" r:id="rId66"/>
    <p:sldId id="499" r:id="rId67"/>
    <p:sldId id="317" r:id="rId68"/>
    <p:sldId id="318" r:id="rId69"/>
    <p:sldId id="390" r:id="rId70"/>
    <p:sldId id="319" r:id="rId71"/>
    <p:sldId id="320" r:id="rId72"/>
    <p:sldId id="321" r:id="rId73"/>
    <p:sldId id="322" r:id="rId74"/>
    <p:sldId id="323" r:id="rId75"/>
    <p:sldId id="324" r:id="rId76"/>
    <p:sldId id="500" r:id="rId77"/>
    <p:sldId id="325" r:id="rId78"/>
    <p:sldId id="326" r:id="rId79"/>
    <p:sldId id="327" r:id="rId80"/>
    <p:sldId id="328" r:id="rId81"/>
    <p:sldId id="329" r:id="rId82"/>
    <p:sldId id="330" r:id="rId83"/>
    <p:sldId id="391" r:id="rId84"/>
    <p:sldId id="331" r:id="rId85"/>
    <p:sldId id="392" r:id="rId86"/>
    <p:sldId id="501" r:id="rId87"/>
    <p:sldId id="332" r:id="rId88"/>
    <p:sldId id="333" r:id="rId89"/>
    <p:sldId id="334" r:id="rId90"/>
    <p:sldId id="335" r:id="rId91"/>
    <p:sldId id="336" r:id="rId92"/>
    <p:sldId id="502" r:id="rId93"/>
    <p:sldId id="337" r:id="rId94"/>
    <p:sldId id="503" r:id="rId95"/>
    <p:sldId id="338" r:id="rId96"/>
    <p:sldId id="339" r:id="rId97"/>
    <p:sldId id="340" r:id="rId98"/>
    <p:sldId id="341" r:id="rId99"/>
    <p:sldId id="342" r:id="rId100"/>
    <p:sldId id="343" r:id="rId101"/>
    <p:sldId id="344" r:id="rId102"/>
    <p:sldId id="345" r:id="rId103"/>
    <p:sldId id="346" r:id="rId104"/>
    <p:sldId id="347" r:id="rId105"/>
    <p:sldId id="504" r:id="rId106"/>
    <p:sldId id="348" r:id="rId107"/>
    <p:sldId id="349" r:id="rId108"/>
    <p:sldId id="350" r:id="rId109"/>
    <p:sldId id="505" r:id="rId110"/>
    <p:sldId id="351" r:id="rId111"/>
    <p:sldId id="352" r:id="rId112"/>
    <p:sldId id="506" r:id="rId113"/>
    <p:sldId id="393" r:id="rId114"/>
    <p:sldId id="353" r:id="rId115"/>
    <p:sldId id="354" r:id="rId116"/>
    <p:sldId id="355" r:id="rId117"/>
    <p:sldId id="356" r:id="rId118"/>
    <p:sldId id="357" r:id="rId119"/>
    <p:sldId id="358" r:id="rId120"/>
    <p:sldId id="359" r:id="rId121"/>
    <p:sldId id="360" r:id="rId122"/>
    <p:sldId id="361" r:id="rId123"/>
    <p:sldId id="362" r:id="rId124"/>
    <p:sldId id="363" r:id="rId125"/>
    <p:sldId id="364" r:id="rId126"/>
    <p:sldId id="507" r:id="rId127"/>
    <p:sldId id="365" r:id="rId128"/>
    <p:sldId id="366" r:id="rId129"/>
    <p:sldId id="367" r:id="rId130"/>
    <p:sldId id="368" r:id="rId131"/>
    <p:sldId id="369" r:id="rId132"/>
    <p:sldId id="394" r:id="rId133"/>
    <p:sldId id="370" r:id="rId134"/>
    <p:sldId id="395" r:id="rId135"/>
    <p:sldId id="371" r:id="rId136"/>
    <p:sldId id="372" r:id="rId137"/>
    <p:sldId id="373" r:id="rId138"/>
    <p:sldId id="374" r:id="rId139"/>
    <p:sldId id="375" r:id="rId140"/>
    <p:sldId id="376" r:id="rId141"/>
    <p:sldId id="377" r:id="rId142"/>
    <p:sldId id="378" r:id="rId143"/>
    <p:sldId id="379" r:id="rId144"/>
    <p:sldId id="396" r:id="rId145"/>
    <p:sldId id="380" r:id="rId146"/>
    <p:sldId id="381" r:id="rId147"/>
    <p:sldId id="508" r:id="rId148"/>
    <p:sldId id="382" r:id="rId149"/>
    <p:sldId id="383" r:id="rId150"/>
    <p:sldId id="384" r:id="rId151"/>
    <p:sldId id="385" r:id="rId152"/>
    <p:sldId id="386" r:id="rId153"/>
    <p:sldId id="397" r:id="rId154"/>
    <p:sldId id="398" r:id="rId155"/>
    <p:sldId id="399" r:id="rId156"/>
    <p:sldId id="400" r:id="rId157"/>
    <p:sldId id="401" r:id="rId158"/>
    <p:sldId id="509" r:id="rId159"/>
    <p:sldId id="402" r:id="rId160"/>
    <p:sldId id="523" r:id="rId161"/>
    <p:sldId id="404" r:id="rId162"/>
    <p:sldId id="405" r:id="rId163"/>
    <p:sldId id="510" r:id="rId164"/>
    <p:sldId id="406" r:id="rId165"/>
    <p:sldId id="407" r:id="rId166"/>
    <p:sldId id="408" r:id="rId167"/>
    <p:sldId id="409" r:id="rId168"/>
    <p:sldId id="410" r:id="rId169"/>
    <p:sldId id="411" r:id="rId170"/>
    <p:sldId id="412" r:id="rId171"/>
    <p:sldId id="413" r:id="rId172"/>
    <p:sldId id="414" r:id="rId173"/>
    <p:sldId id="415" r:id="rId174"/>
    <p:sldId id="416" r:id="rId175"/>
    <p:sldId id="470" r:id="rId176"/>
    <p:sldId id="511" r:id="rId177"/>
    <p:sldId id="417" r:id="rId178"/>
    <p:sldId id="418" r:id="rId179"/>
    <p:sldId id="419" r:id="rId180"/>
    <p:sldId id="420" r:id="rId181"/>
    <p:sldId id="421" r:id="rId182"/>
    <p:sldId id="422" r:id="rId183"/>
    <p:sldId id="423" r:id="rId184"/>
    <p:sldId id="512" r:id="rId185"/>
    <p:sldId id="424" r:id="rId186"/>
    <p:sldId id="425" r:id="rId187"/>
    <p:sldId id="426" r:id="rId188"/>
    <p:sldId id="427" r:id="rId189"/>
    <p:sldId id="513" r:id="rId190"/>
    <p:sldId id="428" r:id="rId191"/>
    <p:sldId id="429" r:id="rId192"/>
    <p:sldId id="430" r:id="rId193"/>
    <p:sldId id="431" r:id="rId194"/>
    <p:sldId id="514" r:id="rId195"/>
    <p:sldId id="432" r:id="rId196"/>
    <p:sldId id="433" r:id="rId197"/>
    <p:sldId id="515" r:id="rId198"/>
    <p:sldId id="434" r:id="rId199"/>
    <p:sldId id="516" r:id="rId200"/>
    <p:sldId id="435" r:id="rId201"/>
    <p:sldId id="436" r:id="rId202"/>
    <p:sldId id="437" r:id="rId203"/>
    <p:sldId id="438" r:id="rId204"/>
    <p:sldId id="439" r:id="rId205"/>
    <p:sldId id="440" r:id="rId206"/>
    <p:sldId id="471" r:id="rId207"/>
    <p:sldId id="441" r:id="rId208"/>
    <p:sldId id="442" r:id="rId209"/>
    <p:sldId id="517" r:id="rId210"/>
    <p:sldId id="443" r:id="rId211"/>
    <p:sldId id="444" r:id="rId212"/>
    <p:sldId id="445" r:id="rId213"/>
    <p:sldId id="518" r:id="rId214"/>
    <p:sldId id="446" r:id="rId215"/>
    <p:sldId id="447" r:id="rId216"/>
    <p:sldId id="448" r:id="rId217"/>
    <p:sldId id="449" r:id="rId218"/>
    <p:sldId id="450" r:id="rId219"/>
    <p:sldId id="451" r:id="rId220"/>
    <p:sldId id="472" r:id="rId221"/>
    <p:sldId id="452" r:id="rId222"/>
    <p:sldId id="473" r:id="rId223"/>
    <p:sldId id="453" r:id="rId224"/>
    <p:sldId id="454" r:id="rId225"/>
    <p:sldId id="455" r:id="rId226"/>
    <p:sldId id="519" r:id="rId227"/>
    <p:sldId id="456" r:id="rId228"/>
    <p:sldId id="474" r:id="rId229"/>
    <p:sldId id="457" r:id="rId230"/>
    <p:sldId id="458" r:id="rId231"/>
    <p:sldId id="459" r:id="rId232"/>
    <p:sldId id="460" r:id="rId233"/>
    <p:sldId id="461" r:id="rId234"/>
    <p:sldId id="462" r:id="rId235"/>
    <p:sldId id="463" r:id="rId236"/>
    <p:sldId id="464" r:id="rId237"/>
    <p:sldId id="465" r:id="rId238"/>
    <p:sldId id="466" r:id="rId239"/>
    <p:sldId id="467" r:id="rId240"/>
    <p:sldId id="520" r:id="rId241"/>
    <p:sldId id="468" r:id="rId242"/>
    <p:sldId id="469" r:id="rId243"/>
    <p:sldId id="475" r:id="rId244"/>
    <p:sldId id="476" r:id="rId245"/>
    <p:sldId id="477" r:id="rId246"/>
    <p:sldId id="478" r:id="rId247"/>
    <p:sldId id="479" r:id="rId248"/>
    <p:sldId id="480" r:id="rId249"/>
    <p:sldId id="481" r:id="rId250"/>
    <p:sldId id="482" r:id="rId251"/>
    <p:sldId id="483" r:id="rId252"/>
    <p:sldId id="484" r:id="rId253"/>
    <p:sldId id="485" r:id="rId254"/>
    <p:sldId id="486" r:id="rId255"/>
    <p:sldId id="487" r:id="rId256"/>
    <p:sldId id="488" r:id="rId257"/>
    <p:sldId id="521" r:id="rId258"/>
    <p:sldId id="489" r:id="rId259"/>
    <p:sldId id="522" r:id="rId260"/>
    <p:sldId id="490" r:id="rId261"/>
    <p:sldId id="491" r:id="rId262"/>
    <p:sldId id="492" r:id="rId26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18"/>
    <p:restoredTop sz="94682"/>
  </p:normalViewPr>
  <p:slideViewPr>
    <p:cSldViewPr showGuides="1">
      <p:cViewPr varScale="1">
        <p:scale>
          <a:sx n="71" d="100"/>
          <a:sy n="71" d="100"/>
        </p:scale>
        <p:origin x="-8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6" Type="http://schemas.openxmlformats.org/officeDocument/2006/relationships/tableStyles" Target="tableStyles.xml"/><Relationship Id="rId265" Type="http://schemas.openxmlformats.org/officeDocument/2006/relationships/viewProps" Target="viewProps.xml"/><Relationship Id="rId264" Type="http://schemas.openxmlformats.org/officeDocument/2006/relationships/presProps" Target="presProps.xml"/><Relationship Id="rId263" Type="http://schemas.openxmlformats.org/officeDocument/2006/relationships/slide" Target="slides/slide261.xml"/><Relationship Id="rId262" Type="http://schemas.openxmlformats.org/officeDocument/2006/relationships/slide" Target="slides/slide260.xml"/><Relationship Id="rId261" Type="http://schemas.openxmlformats.org/officeDocument/2006/relationships/slide" Target="slides/slide259.xml"/><Relationship Id="rId260" Type="http://schemas.openxmlformats.org/officeDocument/2006/relationships/slide" Target="slides/slide258.xml"/><Relationship Id="rId26" Type="http://schemas.openxmlformats.org/officeDocument/2006/relationships/slide" Target="slides/slide24.xml"/><Relationship Id="rId259" Type="http://schemas.openxmlformats.org/officeDocument/2006/relationships/slide" Target="slides/slide257.xml"/><Relationship Id="rId258" Type="http://schemas.openxmlformats.org/officeDocument/2006/relationships/slide" Target="slides/slide256.xml"/><Relationship Id="rId257" Type="http://schemas.openxmlformats.org/officeDocument/2006/relationships/slide" Target="slides/slide255.xml"/><Relationship Id="rId256" Type="http://schemas.openxmlformats.org/officeDocument/2006/relationships/slide" Target="slides/slide254.xml"/><Relationship Id="rId255" Type="http://schemas.openxmlformats.org/officeDocument/2006/relationships/slide" Target="slides/slide253.xml"/><Relationship Id="rId254" Type="http://schemas.openxmlformats.org/officeDocument/2006/relationships/slide" Target="slides/slide252.xml"/><Relationship Id="rId253" Type="http://schemas.openxmlformats.org/officeDocument/2006/relationships/slide" Target="slides/slide251.xml"/><Relationship Id="rId252" Type="http://schemas.openxmlformats.org/officeDocument/2006/relationships/slide" Target="slides/slide250.xml"/><Relationship Id="rId251" Type="http://schemas.openxmlformats.org/officeDocument/2006/relationships/slide" Target="slides/slide249.xml"/><Relationship Id="rId250" Type="http://schemas.openxmlformats.org/officeDocument/2006/relationships/slide" Target="slides/slide248.xml"/><Relationship Id="rId25" Type="http://schemas.openxmlformats.org/officeDocument/2006/relationships/slide" Target="slides/slide23.xml"/><Relationship Id="rId249" Type="http://schemas.openxmlformats.org/officeDocument/2006/relationships/slide" Target="slides/slide247.xml"/><Relationship Id="rId248" Type="http://schemas.openxmlformats.org/officeDocument/2006/relationships/slide" Target="slides/slide246.xml"/><Relationship Id="rId247" Type="http://schemas.openxmlformats.org/officeDocument/2006/relationships/slide" Target="slides/slide245.xml"/><Relationship Id="rId246" Type="http://schemas.openxmlformats.org/officeDocument/2006/relationships/slide" Target="slides/slide244.xml"/><Relationship Id="rId245" Type="http://schemas.openxmlformats.org/officeDocument/2006/relationships/slide" Target="slides/slide243.xml"/><Relationship Id="rId244" Type="http://schemas.openxmlformats.org/officeDocument/2006/relationships/slide" Target="slides/slide242.xml"/><Relationship Id="rId243" Type="http://schemas.openxmlformats.org/officeDocument/2006/relationships/slide" Target="slides/slide241.xml"/><Relationship Id="rId242" Type="http://schemas.openxmlformats.org/officeDocument/2006/relationships/slide" Target="slides/slide240.xml"/><Relationship Id="rId241" Type="http://schemas.openxmlformats.org/officeDocument/2006/relationships/slide" Target="slides/slide239.xml"/><Relationship Id="rId240" Type="http://schemas.openxmlformats.org/officeDocument/2006/relationships/slide" Target="slides/slide238.xml"/><Relationship Id="rId24" Type="http://schemas.openxmlformats.org/officeDocument/2006/relationships/slide" Target="slides/slide22.xml"/><Relationship Id="rId239" Type="http://schemas.openxmlformats.org/officeDocument/2006/relationships/slide" Target="slides/slide237.xml"/><Relationship Id="rId238" Type="http://schemas.openxmlformats.org/officeDocument/2006/relationships/slide" Target="slides/slide236.xml"/><Relationship Id="rId237" Type="http://schemas.openxmlformats.org/officeDocument/2006/relationships/slide" Target="slides/slide235.xml"/><Relationship Id="rId236" Type="http://schemas.openxmlformats.org/officeDocument/2006/relationships/slide" Target="slides/slide234.xml"/><Relationship Id="rId235" Type="http://schemas.openxmlformats.org/officeDocument/2006/relationships/slide" Target="slides/slide233.xml"/><Relationship Id="rId234" Type="http://schemas.openxmlformats.org/officeDocument/2006/relationships/slide" Target="slides/slide232.xml"/><Relationship Id="rId233" Type="http://schemas.openxmlformats.org/officeDocument/2006/relationships/slide" Target="slides/slide231.xml"/><Relationship Id="rId232" Type="http://schemas.openxmlformats.org/officeDocument/2006/relationships/slide" Target="slides/slide230.xml"/><Relationship Id="rId231" Type="http://schemas.openxmlformats.org/officeDocument/2006/relationships/slide" Target="slides/slide229.xml"/><Relationship Id="rId230" Type="http://schemas.openxmlformats.org/officeDocument/2006/relationships/slide" Target="slides/slide228.xml"/><Relationship Id="rId23" Type="http://schemas.openxmlformats.org/officeDocument/2006/relationships/slide" Target="slides/slide21.xml"/><Relationship Id="rId229" Type="http://schemas.openxmlformats.org/officeDocument/2006/relationships/slide" Target="slides/slide227.xml"/><Relationship Id="rId228" Type="http://schemas.openxmlformats.org/officeDocument/2006/relationships/slide" Target="slides/slide226.xml"/><Relationship Id="rId227" Type="http://schemas.openxmlformats.org/officeDocument/2006/relationships/slide" Target="slides/slide225.xml"/><Relationship Id="rId226" Type="http://schemas.openxmlformats.org/officeDocument/2006/relationships/slide" Target="slides/slide224.xml"/><Relationship Id="rId225" Type="http://schemas.openxmlformats.org/officeDocument/2006/relationships/slide" Target="slides/slide223.xml"/><Relationship Id="rId224" Type="http://schemas.openxmlformats.org/officeDocument/2006/relationships/slide" Target="slides/slide222.xml"/><Relationship Id="rId223" Type="http://schemas.openxmlformats.org/officeDocument/2006/relationships/slide" Target="slides/slide221.xml"/><Relationship Id="rId222" Type="http://schemas.openxmlformats.org/officeDocument/2006/relationships/slide" Target="slides/slide220.xml"/><Relationship Id="rId221" Type="http://schemas.openxmlformats.org/officeDocument/2006/relationships/slide" Target="slides/slide219.xml"/><Relationship Id="rId220" Type="http://schemas.openxmlformats.org/officeDocument/2006/relationships/slide" Target="slides/slide218.xml"/><Relationship Id="rId22" Type="http://schemas.openxmlformats.org/officeDocument/2006/relationships/slide" Target="slides/slide20.xml"/><Relationship Id="rId219" Type="http://schemas.openxmlformats.org/officeDocument/2006/relationships/slide" Target="slides/slide217.xml"/><Relationship Id="rId218" Type="http://schemas.openxmlformats.org/officeDocument/2006/relationships/slide" Target="slides/slide216.xml"/><Relationship Id="rId217" Type="http://schemas.openxmlformats.org/officeDocument/2006/relationships/slide" Target="slides/slide215.xml"/><Relationship Id="rId216" Type="http://schemas.openxmlformats.org/officeDocument/2006/relationships/slide" Target="slides/slide214.xml"/><Relationship Id="rId215" Type="http://schemas.openxmlformats.org/officeDocument/2006/relationships/slide" Target="slides/slide213.xml"/><Relationship Id="rId214" Type="http://schemas.openxmlformats.org/officeDocument/2006/relationships/slide" Target="slides/slide212.xml"/><Relationship Id="rId213" Type="http://schemas.openxmlformats.org/officeDocument/2006/relationships/slide" Target="slides/slide211.xml"/><Relationship Id="rId212" Type="http://schemas.openxmlformats.org/officeDocument/2006/relationships/slide" Target="slides/slide210.xml"/><Relationship Id="rId211" Type="http://schemas.openxmlformats.org/officeDocument/2006/relationships/slide" Target="slides/slide209.xml"/><Relationship Id="rId210" Type="http://schemas.openxmlformats.org/officeDocument/2006/relationships/slide" Target="slides/slide208.xml"/><Relationship Id="rId21" Type="http://schemas.openxmlformats.org/officeDocument/2006/relationships/slide" Target="slides/slide19.xml"/><Relationship Id="rId209" Type="http://schemas.openxmlformats.org/officeDocument/2006/relationships/slide" Target="slides/slide207.xml"/><Relationship Id="rId208" Type="http://schemas.openxmlformats.org/officeDocument/2006/relationships/slide" Target="slides/slide206.xml"/><Relationship Id="rId207" Type="http://schemas.openxmlformats.org/officeDocument/2006/relationships/slide" Target="slides/slide205.xml"/><Relationship Id="rId206" Type="http://schemas.openxmlformats.org/officeDocument/2006/relationships/slide" Target="slides/slide204.xml"/><Relationship Id="rId205" Type="http://schemas.openxmlformats.org/officeDocument/2006/relationships/slide" Target="slides/slide203.xml"/><Relationship Id="rId204" Type="http://schemas.openxmlformats.org/officeDocument/2006/relationships/slide" Target="slides/slide202.xml"/><Relationship Id="rId203" Type="http://schemas.openxmlformats.org/officeDocument/2006/relationships/slide" Target="slides/slide201.xml"/><Relationship Id="rId202" Type="http://schemas.openxmlformats.org/officeDocument/2006/relationships/slide" Target="slides/slide200.xml"/><Relationship Id="rId201" Type="http://schemas.openxmlformats.org/officeDocument/2006/relationships/slide" Target="slides/slide199.xml"/><Relationship Id="rId200" Type="http://schemas.openxmlformats.org/officeDocument/2006/relationships/slide" Target="slides/slide198.xml"/><Relationship Id="rId20" Type="http://schemas.openxmlformats.org/officeDocument/2006/relationships/slide" Target="slides/slide18.xml"/><Relationship Id="rId2" Type="http://schemas.openxmlformats.org/officeDocument/2006/relationships/theme" Target="theme/theme1.xml"/><Relationship Id="rId199" Type="http://schemas.openxmlformats.org/officeDocument/2006/relationships/slide" Target="slides/slide197.xml"/><Relationship Id="rId198" Type="http://schemas.openxmlformats.org/officeDocument/2006/relationships/slide" Target="slides/slide196.xml"/><Relationship Id="rId197" Type="http://schemas.openxmlformats.org/officeDocument/2006/relationships/slide" Target="slides/slide195.xml"/><Relationship Id="rId196" Type="http://schemas.openxmlformats.org/officeDocument/2006/relationships/slide" Target="slides/slide194.xml"/><Relationship Id="rId195" Type="http://schemas.openxmlformats.org/officeDocument/2006/relationships/slide" Target="slides/slide193.xml"/><Relationship Id="rId194" Type="http://schemas.openxmlformats.org/officeDocument/2006/relationships/slide" Target="slides/slide192.xml"/><Relationship Id="rId193" Type="http://schemas.openxmlformats.org/officeDocument/2006/relationships/slide" Target="slides/slide191.xml"/><Relationship Id="rId192" Type="http://schemas.openxmlformats.org/officeDocument/2006/relationships/slide" Target="slides/slide190.xml"/><Relationship Id="rId191" Type="http://schemas.openxmlformats.org/officeDocument/2006/relationships/slide" Target="slides/slide189.xml"/><Relationship Id="rId190" Type="http://schemas.openxmlformats.org/officeDocument/2006/relationships/slide" Target="slides/slide188.xml"/><Relationship Id="rId19" Type="http://schemas.openxmlformats.org/officeDocument/2006/relationships/slide" Target="slides/slide17.xml"/><Relationship Id="rId189" Type="http://schemas.openxmlformats.org/officeDocument/2006/relationships/slide" Target="slides/slide187.xml"/><Relationship Id="rId188" Type="http://schemas.openxmlformats.org/officeDocument/2006/relationships/slide" Target="slides/slide186.xml"/><Relationship Id="rId187" Type="http://schemas.openxmlformats.org/officeDocument/2006/relationships/slide" Target="slides/slide185.xml"/><Relationship Id="rId186" Type="http://schemas.openxmlformats.org/officeDocument/2006/relationships/slide" Target="slides/slide184.xml"/><Relationship Id="rId185" Type="http://schemas.openxmlformats.org/officeDocument/2006/relationships/slide" Target="slides/slide183.xml"/><Relationship Id="rId184" Type="http://schemas.openxmlformats.org/officeDocument/2006/relationships/slide" Target="slides/slide182.xml"/><Relationship Id="rId183" Type="http://schemas.openxmlformats.org/officeDocument/2006/relationships/slide" Target="slides/slide181.xml"/><Relationship Id="rId182" Type="http://schemas.openxmlformats.org/officeDocument/2006/relationships/slide" Target="slides/slide180.xml"/><Relationship Id="rId181" Type="http://schemas.openxmlformats.org/officeDocument/2006/relationships/slide" Target="slides/slide179.xml"/><Relationship Id="rId180" Type="http://schemas.openxmlformats.org/officeDocument/2006/relationships/slide" Target="slides/slide178.xml"/><Relationship Id="rId18" Type="http://schemas.openxmlformats.org/officeDocument/2006/relationships/slide" Target="slides/slide16.xml"/><Relationship Id="rId179" Type="http://schemas.openxmlformats.org/officeDocument/2006/relationships/slide" Target="slides/slide177.xml"/><Relationship Id="rId178" Type="http://schemas.openxmlformats.org/officeDocument/2006/relationships/slide" Target="slides/slide176.xml"/><Relationship Id="rId177" Type="http://schemas.openxmlformats.org/officeDocument/2006/relationships/slide" Target="slides/slide175.xml"/><Relationship Id="rId176" Type="http://schemas.openxmlformats.org/officeDocument/2006/relationships/slide" Target="slides/slide174.xml"/><Relationship Id="rId175" Type="http://schemas.openxmlformats.org/officeDocument/2006/relationships/slide" Target="slides/slide173.xml"/><Relationship Id="rId174" Type="http://schemas.openxmlformats.org/officeDocument/2006/relationships/slide" Target="slides/slide172.xml"/><Relationship Id="rId173" Type="http://schemas.openxmlformats.org/officeDocument/2006/relationships/slide" Target="slides/slide171.xml"/><Relationship Id="rId172" Type="http://schemas.openxmlformats.org/officeDocument/2006/relationships/slide" Target="slides/slide170.xml"/><Relationship Id="rId171" Type="http://schemas.openxmlformats.org/officeDocument/2006/relationships/slide" Target="slides/slide169.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7170" name="标题 7169"/>
          <p:cNvSpPr>
            <a:spLocks noGrp="1" noRot="1"/>
          </p:cNvSpPr>
          <p:nvPr>
            <p:ph type="ctrTitle"/>
          </p:nvPr>
        </p:nvSpPr>
        <p:spPr>
          <a:xfrm>
            <a:off x="685800" y="2286000"/>
            <a:ext cx="7772400" cy="1143000"/>
          </a:xfrm>
          <a:prstGeom prst="rect">
            <a:avLst/>
          </a:prstGeom>
          <a:noFill/>
          <a:ln w="9525">
            <a:noFill/>
          </a:ln>
        </p:spPr>
        <p:txBody>
          <a:bodyPr anchor="ctr" anchorCtr="0"/>
          <a:lstStyle>
            <a:lvl1pPr lvl="0">
              <a:buClrTx/>
              <a:buSzTx/>
              <a:buFontTx/>
              <a:defRPr/>
            </a:lvl1pPr>
          </a:lstStyle>
          <a:p>
            <a:pPr lvl="0"/>
            <a:r>
              <a:rPr lang="zh-CN" altLang="en-US" dirty="0"/>
              <a:t>单击此处编辑母版标题样式</a:t>
            </a:r>
            <a:endParaRPr lang="zh-CN" altLang="en-US" dirty="0"/>
          </a:p>
        </p:txBody>
      </p:sp>
      <p:sp>
        <p:nvSpPr>
          <p:cNvPr id="7171" name="副标题 7170"/>
          <p:cNvSpPr>
            <a:spLocks noGrp="1" noRot="1"/>
          </p:cNvSpPr>
          <p:nvPr>
            <p:ph type="subTitle" idx="1"/>
          </p:nvPr>
        </p:nvSpPr>
        <p:spPr>
          <a:xfrm>
            <a:off x="1371600" y="3886200"/>
            <a:ext cx="6400800" cy="1752600"/>
          </a:xfrm>
          <a:prstGeom prst="rect">
            <a:avLst/>
          </a:prstGeom>
          <a:noFill/>
          <a:ln w="9525">
            <a:noFill/>
          </a:ln>
        </p:spPr>
        <p:txBody>
          <a:bodyPr anchor="t" anchorCtr="0"/>
          <a:lstStyle>
            <a:lvl1pPr marL="0" lvl="0" indent="0" algn="ctr">
              <a:buClr>
                <a:schemeClr val="hlink"/>
              </a:buClr>
              <a:buSzPct val="75000"/>
              <a:buFont typeface="Wingdings" panose="05000000000000000000" pitchFamily="2" charset="2"/>
              <a:buNone/>
              <a:defRPr/>
            </a:lvl1pPr>
            <a:lvl2pPr marL="457200" lvl="1" indent="0" algn="ctr">
              <a:buClr>
                <a:schemeClr val="accent2"/>
              </a:buClr>
              <a:buSzPct val="85000"/>
              <a:buFont typeface="Wingdings" panose="05000000000000000000" pitchFamily="2" charset="2"/>
              <a:buNone/>
              <a:defRPr/>
            </a:lvl2pPr>
            <a:lvl3pPr marL="914400" lvl="2" indent="0" algn="ctr">
              <a:buClr>
                <a:schemeClr val="hlink"/>
              </a:buClr>
              <a:buSzPct val="85000"/>
              <a:buFont typeface="Wingdings" panose="05000000000000000000" pitchFamily="2" charset="2"/>
              <a:buNone/>
              <a:defRPr/>
            </a:lvl3pPr>
            <a:lvl4pPr marL="1371600" lvl="3" indent="0" algn="ctr">
              <a:buClr>
                <a:schemeClr val="accent2"/>
              </a:buClr>
              <a:buSzPct val="90000"/>
              <a:buFont typeface="Wingdings" panose="05000000000000000000" pitchFamily="2" charset="2"/>
              <a:buNone/>
              <a:defRPr/>
            </a:lvl4pPr>
            <a:lvl5pPr marL="1828800" lvl="4" indent="0" algn="ctr">
              <a:buClr>
                <a:schemeClr val="hlink"/>
              </a:buClr>
              <a:buSzPct val="85000"/>
              <a:buFont typeface="Wingdings" panose="05000000000000000000" pitchFamily="2" charset="2"/>
              <a:buNone/>
              <a:defRPr/>
            </a:lvl5pPr>
          </a:lstStyle>
          <a:p>
            <a:pPr lvl="0"/>
            <a:r>
              <a:rPr lang="zh-CN" altLang="en-US" dirty="0"/>
              <a:t>单击此处编辑母版副标题样式</a:t>
            </a:r>
            <a:endParaRPr lang="zh-CN" altLang="en-US" dirty="0"/>
          </a:p>
        </p:txBody>
      </p:sp>
      <p:sp>
        <p:nvSpPr>
          <p:cNvPr id="7172" name="日期占位符 7171"/>
          <p:cNvSpPr>
            <a:spLocks noGrp="1"/>
          </p:cNvSpPr>
          <p:nvPr>
            <p:ph type="dt" sz="half" idx="2"/>
          </p:nvPr>
        </p:nvSpPr>
        <p:spPr>
          <a:xfrm>
            <a:off x="301625" y="6245225"/>
            <a:ext cx="2289175" cy="476250"/>
          </a:xfrm>
          <a:prstGeom prst="rect">
            <a:avLst/>
          </a:prstGeom>
          <a:noFill/>
          <a:ln w="9525">
            <a:noFill/>
          </a:ln>
        </p:spPr>
        <p:txBody>
          <a:bodyPr anchor="t" anchorCtr="0"/>
          <a:lstStyle>
            <a:lvl1pPr>
              <a:defRPr sz="1400"/>
            </a:lvl1pPr>
          </a:lstStyle>
          <a:p>
            <a:endParaRPr lang="zh-CN" altLang="en-US" dirty="0">
              <a:latin typeface="Arial" panose="020B0604020202020204" pitchFamily="34" charset="0"/>
            </a:endParaRPr>
          </a:p>
        </p:txBody>
      </p:sp>
      <p:sp>
        <p:nvSpPr>
          <p:cNvPr id="7173" name="页脚占位符 7172"/>
          <p:cNvSpPr>
            <a:spLocks noGrp="1"/>
          </p:cNvSpPr>
          <p:nvPr>
            <p:ph type="ftr" sz="quarter" idx="3"/>
          </p:nvPr>
        </p:nvSpPr>
        <p:spPr>
          <a:xfrm>
            <a:off x="3124200" y="6245225"/>
            <a:ext cx="2895600" cy="476250"/>
          </a:xfrm>
          <a:prstGeom prst="rect">
            <a:avLst/>
          </a:prstGeom>
          <a:noFill/>
          <a:ln w="9525">
            <a:noFill/>
          </a:ln>
        </p:spPr>
        <p:txBody>
          <a:bodyPr anchor="t" anchorCtr="0"/>
          <a:lstStyle>
            <a:lvl1pPr algn="ctr">
              <a:defRPr sz="1400"/>
            </a:lvl1pPr>
          </a:lstStyle>
          <a:p>
            <a:endParaRPr lang="zh-CN" altLang="en-US" dirty="0">
              <a:latin typeface="Arial" panose="020B0604020202020204" pitchFamily="34" charset="0"/>
            </a:endParaRPr>
          </a:p>
        </p:txBody>
      </p:sp>
      <p:sp>
        <p:nvSpPr>
          <p:cNvPr id="7174" name="灯片编号占位符 7173"/>
          <p:cNvSpPr>
            <a:spLocks noGrp="1"/>
          </p:cNvSpPr>
          <p:nvPr>
            <p:ph type="sldNum" sz="quarter" idx="4"/>
          </p:nvPr>
        </p:nvSpPr>
        <p:spPr>
          <a:xfrm>
            <a:off x="6553200" y="6245225"/>
            <a:ext cx="2289175" cy="476250"/>
          </a:xfrm>
          <a:prstGeom prst="rect">
            <a:avLst/>
          </a:prstGeom>
          <a:noFill/>
          <a:ln w="9525">
            <a:noFill/>
          </a:ln>
        </p:spPr>
        <p:txBody>
          <a:bodyPr anchor="t" anchorCtr="0"/>
          <a:lstStyle>
            <a:lvl1pPr algn="r">
              <a:defRPr sz="1400"/>
            </a:lvl1pPr>
          </a:lstStyle>
          <a:p>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09600"/>
            <a:ext cx="6281784" cy="54895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905000"/>
            <a:ext cx="4184968"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7408" y="1905000"/>
            <a:ext cx="4184968"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6146" name="标题 6145"/>
          <p:cNvSpPr>
            <a:spLocks noGrp="1" noRot="1"/>
          </p:cNvSpPr>
          <p:nvPr>
            <p:ph type="title"/>
          </p:nvPr>
        </p:nvSpPr>
        <p:spPr>
          <a:xfrm>
            <a:off x="301625" y="609600"/>
            <a:ext cx="854075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6147" name="文本占位符 6146"/>
          <p:cNvSpPr>
            <a:spLocks noGrp="1" noRot="1"/>
          </p:cNvSpPr>
          <p:nvPr>
            <p:ph type="body" idx="1"/>
          </p:nvPr>
        </p:nvSpPr>
        <p:spPr>
          <a:xfrm>
            <a:off x="301625" y="1905000"/>
            <a:ext cx="8540750" cy="41941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48" name="日期占位符 6147"/>
          <p:cNvSpPr>
            <a:spLocks noGrp="1"/>
          </p:cNvSpPr>
          <p:nvPr>
            <p:ph type="dt" sz="half" idx="2"/>
          </p:nvPr>
        </p:nvSpPr>
        <p:spPr>
          <a:xfrm>
            <a:off x="301625" y="6245225"/>
            <a:ext cx="2289175" cy="476250"/>
          </a:xfrm>
          <a:prstGeom prst="rect">
            <a:avLst/>
          </a:prstGeom>
          <a:noFill/>
          <a:ln w="9525">
            <a:noFill/>
          </a:ln>
        </p:spPr>
        <p:txBody>
          <a:bodyPr/>
          <a:lstStyle>
            <a:lvl1pPr>
              <a:defRPr sz="1400"/>
            </a:lvl1pPr>
          </a:lstStyle>
          <a:p>
            <a:pPr lvl="0"/>
            <a:fld id="{BB962C8B-B14F-4D97-AF65-F5344CB8AC3E}" type="datetime1">
              <a:rPr lang="zh-CN" altLang="en-US" dirty="0">
                <a:latin typeface="Arial" panose="020B0604020202020204" pitchFamily="34" charset="0"/>
              </a:rPr>
            </a:fld>
            <a:endParaRPr lang="zh-CN" altLang="en-US" dirty="0">
              <a:latin typeface="Arial" panose="020B0604020202020204" pitchFamily="34" charset="0"/>
            </a:endParaRPr>
          </a:p>
        </p:txBody>
      </p:sp>
      <p:sp>
        <p:nvSpPr>
          <p:cNvPr id="6149" name="页脚占位符 614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6150" name="灯片编号占位符 6149"/>
          <p:cNvSpPr>
            <a:spLocks noGrp="1"/>
          </p:cNvSpPr>
          <p:nvPr>
            <p:ph type="sldNum" sz="quarter" idx="4"/>
          </p:nvPr>
        </p:nvSpPr>
        <p:spPr>
          <a:xfrm>
            <a:off x="6553200" y="6245225"/>
            <a:ext cx="2289175"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1.png"/></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3.png"/></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5.emf"/><Relationship Id="rId1" Type="http://schemas.openxmlformats.org/officeDocument/2006/relationships/image" Target="../media/image24.emf"/></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6.png"/></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8.png"/></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9.png"/></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0.png"/></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1.png"/></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2.png"/></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3.png"/></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5.png"/></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6.png"/></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8.png"/></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9.png"/></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0.png"/></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2.png"/></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3.png"/></Relationships>
</file>

<file path=ppt/slides/_rels/slide2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4.png"/></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5.png"/></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6.png"/></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7.png"/></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8.png"/></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9.png"/></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9.png"/></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标题 4099"/>
          <p:cNvSpPr>
            <a:spLocks noGrp="1" noRot="1"/>
          </p:cNvSpPr>
          <p:nvPr>
            <p:ph type="title"/>
          </p:nvPr>
        </p:nvSpPr>
        <p:spPr>
          <a:ln/>
        </p:spPr>
        <p:txBody>
          <a:bodyPr anchor="ctr" anchorCtr="0"/>
          <a:p>
            <a:r>
              <a:rPr lang="zh-CN" altLang="en-US" dirty="0"/>
              <a:t>第一章〓电工技术基础</a:t>
            </a:r>
            <a:endParaRPr lang="zh-CN" altLang="en-US" dirty="0"/>
          </a:p>
        </p:txBody>
      </p:sp>
      <p:sp>
        <p:nvSpPr>
          <p:cNvPr id="4101" name="文本占位符 4100"/>
          <p:cNvSpPr>
            <a:spLocks noGrp="1" noRot="1"/>
          </p:cNvSpPr>
          <p:nvPr>
            <p:ph type="body" idx="1"/>
          </p:nvPr>
        </p:nvSpPr>
        <p:spPr>
          <a:ln/>
        </p:spPr>
        <p:txBody>
          <a:bodyPr/>
          <a:p>
            <a:pPr>
              <a:lnSpc>
                <a:spcPct val="120000"/>
              </a:lnSpc>
            </a:pPr>
            <a:r>
              <a:rPr lang="zh-CN" altLang="en-US" sz="2800" dirty="0"/>
              <a:t>家用电器的使用、电气设备的运行，都必须有电流作用；产生电流的一个必要条件，就是要构成闭合电路。本章主要介绍直流电路和单相、三相交流电路的基本电学量、基本定律及基本分析计算方法。这些内容是电工学的重要理论基础，也是以后学习变压器、电机以及建筑供电、照明等各种电路、电器的工作原理和分析计算的基础。</a:t>
            </a:r>
            <a:endParaRPr lang="zh-CN"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7" name="文本占位符 16386"/>
          <p:cNvSpPr>
            <a:spLocks noGrp="1" noRot="1"/>
          </p:cNvSpPr>
          <p:nvPr>
            <p:ph type="body" idx="1"/>
          </p:nvPr>
        </p:nvSpPr>
        <p:spPr>
          <a:xfrm>
            <a:off x="301625" y="762000"/>
            <a:ext cx="8540750" cy="5337175"/>
          </a:xfrm>
          <a:ln/>
        </p:spPr>
        <p:txBody>
          <a:bodyPr/>
          <a:p>
            <a:pPr>
              <a:lnSpc>
                <a:spcPct val="120000"/>
              </a:lnSpc>
            </a:pPr>
            <a:r>
              <a:rPr lang="en-US" altLang="zh-CN" sz="2800"/>
              <a:t>(4) </a:t>
            </a:r>
            <a:r>
              <a:rPr lang="zh-CN" altLang="en-US" sz="2800" dirty="0"/>
              <a:t>电路的作用</a:t>
            </a:r>
            <a:endParaRPr lang="zh-CN" altLang="en-US" sz="2800" dirty="0"/>
          </a:p>
          <a:p>
            <a:pPr>
              <a:lnSpc>
                <a:spcPct val="120000"/>
              </a:lnSpc>
            </a:pPr>
            <a:r>
              <a:rPr lang="zh-CN" altLang="en-US" sz="2800" dirty="0"/>
              <a:t>电路通常有两个作用：一是用来传递或转换电能，例如，发电厂的发电机将热能、水能等转换为电能，通过变压器、输电线等输送到建筑工地，在那里电能又被转换为机械能</a:t>
            </a:r>
            <a:r>
              <a:rPr lang="en-US" altLang="zh-CN" sz="2800"/>
              <a:t>(</a:t>
            </a:r>
            <a:r>
              <a:rPr lang="zh-CN" altLang="en-US" sz="2800" dirty="0"/>
              <a:t>如搅拌机</a:t>
            </a:r>
            <a:r>
              <a:rPr lang="en-US" altLang="zh-CN" sz="2800"/>
              <a:t>)</a:t>
            </a:r>
            <a:r>
              <a:rPr lang="zh-CN" altLang="en-US" sz="2800" dirty="0"/>
              <a:t>、光能</a:t>
            </a:r>
            <a:r>
              <a:rPr lang="en-US" altLang="zh-CN" sz="2800"/>
              <a:t>(</a:t>
            </a:r>
            <a:r>
              <a:rPr lang="zh-CN" altLang="en-US" sz="2800" dirty="0"/>
              <a:t>如照明</a:t>
            </a:r>
            <a:r>
              <a:rPr lang="en-US" altLang="zh-CN" sz="2800"/>
              <a:t>)</a:t>
            </a:r>
            <a:r>
              <a:rPr lang="zh-CN" altLang="en-US" sz="2800" dirty="0"/>
              <a:t>等；二是用来实现信息的传递和处理，例如，电视机接收天线把载有语言、音乐、图像信息的电磁波接收后转换为相应的电信号，而后通过电路将信号进行传递和处理，送到显像管和喇叭</a:t>
            </a:r>
            <a:r>
              <a:rPr lang="en-US" altLang="zh-CN" sz="2800"/>
              <a:t>(</a:t>
            </a:r>
            <a:r>
              <a:rPr lang="zh-CN" altLang="en-US" sz="2800" dirty="0"/>
              <a:t>负载</a:t>
            </a:r>
            <a:r>
              <a:rPr lang="en-US" altLang="zh-CN" sz="2800"/>
              <a:t>)</a:t>
            </a:r>
            <a:r>
              <a:rPr lang="zh-CN" altLang="en-US" sz="2800" dirty="0"/>
              <a:t>，将原始信息再现出来。</a:t>
            </a:r>
            <a:endParaRPr lang="zh-CN" altLang="en-US" sz="28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1" name="文本占位符 99330"/>
          <p:cNvSpPr>
            <a:spLocks noGrp="1" noRot="1"/>
          </p:cNvSpPr>
          <p:nvPr>
            <p:ph type="body" idx="1"/>
          </p:nvPr>
        </p:nvSpPr>
        <p:spPr>
          <a:xfrm>
            <a:off x="301625" y="762000"/>
            <a:ext cx="8540750" cy="5337175"/>
          </a:xfrm>
          <a:ln/>
        </p:spPr>
        <p:txBody>
          <a:bodyPr/>
          <a:p>
            <a:pPr>
              <a:lnSpc>
                <a:spcPct val="120000"/>
              </a:lnSpc>
            </a:pPr>
            <a:r>
              <a:rPr lang="zh-CN" altLang="en-US" sz="2800" dirty="0"/>
              <a:t>应当注意：式</a:t>
            </a:r>
            <a:r>
              <a:rPr lang="en-US" altLang="zh-CN" sz="2800"/>
              <a:t>(1-18)</a:t>
            </a:r>
            <a:r>
              <a:rPr lang="zh-CN" altLang="en-US" sz="2800" dirty="0"/>
              <a:t>和式</a:t>
            </a:r>
            <a:r>
              <a:rPr lang="en-US" altLang="zh-CN" sz="2800"/>
              <a:t>(1-19)</a:t>
            </a:r>
            <a:r>
              <a:rPr lang="zh-CN" altLang="en-US" sz="2800" dirty="0"/>
              <a:t>是计算交流电</a:t>
            </a:r>
            <a:r>
              <a:rPr lang="en-US" altLang="zh-CN" sz="2800"/>
              <a:t>(</a:t>
            </a:r>
            <a:r>
              <a:rPr lang="zh-CN" altLang="en-US" sz="2800" dirty="0"/>
              <a:t>正弦或非正弦</a:t>
            </a:r>
            <a:r>
              <a:rPr lang="en-US" altLang="zh-CN" sz="2800"/>
              <a:t>)</a:t>
            </a:r>
            <a:r>
              <a:rPr lang="zh-CN" altLang="en-US" sz="2800" dirty="0"/>
              <a:t>有效值的一般公式，而式</a:t>
            </a:r>
            <a:r>
              <a:rPr lang="en-US" altLang="zh-CN" sz="2800"/>
              <a:t>(1-20)</a:t>
            </a:r>
            <a:r>
              <a:rPr lang="zh-CN" altLang="en-US" sz="2800" dirty="0"/>
              <a:t>、式</a:t>
            </a:r>
            <a:r>
              <a:rPr lang="en-US" altLang="zh-CN" sz="2800"/>
              <a:t>(1-21)</a:t>
            </a:r>
            <a:r>
              <a:rPr lang="zh-CN" altLang="en-US" sz="2800" dirty="0"/>
              <a:t>、式</a:t>
            </a:r>
            <a:r>
              <a:rPr lang="en-US" altLang="zh-CN" sz="2800"/>
              <a:t>(1-22)</a:t>
            </a:r>
            <a:r>
              <a:rPr lang="zh-CN" altLang="en-US" sz="2800" dirty="0"/>
              <a:t>只适用于计算正弦交流电。</a:t>
            </a:r>
            <a:endParaRPr lang="zh-CN" altLang="en-US" sz="2800" dirty="0"/>
          </a:p>
          <a:p>
            <a:pPr>
              <a:lnSpc>
                <a:spcPct val="120000"/>
              </a:lnSpc>
            </a:pPr>
            <a:r>
              <a:rPr lang="zh-CN" altLang="en-US" sz="2800" dirty="0"/>
              <a:t>在交流电路中，用电压表、电流表测量出来的电压、电流值一般情况下均为有效值。通常，工作在交流电路中的电器设备的额定电压、额定电流值也是有效值。元器件在交流电路中工作时，其耐压值应当按交流电压的最大值进行考虑。</a:t>
            </a:r>
            <a:endParaRPr lang="zh-CN" altLang="en-US" sz="28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5" name="文本占位符 100354"/>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1-7</a:t>
            </a:r>
            <a:r>
              <a:rPr lang="zh-CN" altLang="en-US" sz="2800"/>
              <a:t>】</a:t>
            </a:r>
            <a:r>
              <a:rPr lang="zh-CN" altLang="en-US" sz="2800" dirty="0"/>
              <a:t>有效值为</a:t>
            </a:r>
            <a:r>
              <a:rPr lang="en-US" altLang="zh-CN" sz="2800"/>
              <a:t>220V</a:t>
            </a:r>
            <a:r>
              <a:rPr lang="zh-CN" altLang="en-US" sz="2800" dirty="0"/>
              <a:t>的正弦电压，最大值</a:t>
            </a:r>
            <a:r>
              <a:rPr lang="en-US" altLang="zh-CN" sz="2800"/>
              <a:t>U</a:t>
            </a:r>
            <a:r>
              <a:rPr lang="en-US" altLang="zh-CN" sz="2800" baseline="-25000"/>
              <a:t>m</a:t>
            </a:r>
            <a:r>
              <a:rPr lang="en-US" altLang="zh-CN" sz="2800"/>
              <a:t>=?</a:t>
            </a:r>
            <a:endParaRPr lang="en-US" altLang="zh-CN" sz="2800"/>
          </a:p>
          <a:p>
            <a:pPr>
              <a:lnSpc>
                <a:spcPct val="120000"/>
              </a:lnSpc>
            </a:pPr>
            <a:r>
              <a:rPr lang="zh-CN" altLang="en-US" sz="2800" dirty="0"/>
              <a:t>解：</a:t>
            </a:r>
            <a:r>
              <a:rPr lang="en-US" altLang="zh-CN" sz="2800"/>
              <a:t>U</a:t>
            </a:r>
            <a:r>
              <a:rPr lang="en-US" altLang="zh-CN" sz="2800" baseline="-25000"/>
              <a:t>m</a:t>
            </a:r>
            <a:r>
              <a:rPr lang="en-US" altLang="zh-CN" sz="2800"/>
              <a:t>=2</a:t>
            </a:r>
            <a:r>
              <a:rPr lang="en-US" altLang="zh-CN" sz="2800" baseline="30000"/>
              <a:t>1/2</a:t>
            </a:r>
            <a:r>
              <a:rPr lang="en-US" altLang="zh-CN" sz="2800"/>
              <a:t>U=1.414×220=311(V)</a:t>
            </a:r>
            <a:endParaRPr lang="en-US" altLang="zh-CN" sz="28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9" name="文本占位符 101378"/>
          <p:cNvSpPr>
            <a:spLocks noGrp="1" noRot="1"/>
          </p:cNvSpPr>
          <p:nvPr>
            <p:ph type="body" idx="1"/>
          </p:nvPr>
        </p:nvSpPr>
        <p:spPr>
          <a:xfrm>
            <a:off x="301625" y="762000"/>
            <a:ext cx="8540750" cy="5337175"/>
          </a:xfrm>
          <a:ln/>
        </p:spPr>
        <p:txBody>
          <a:bodyPr/>
          <a:p>
            <a:pPr>
              <a:lnSpc>
                <a:spcPct val="120000"/>
              </a:lnSpc>
            </a:pPr>
            <a:r>
              <a:rPr lang="en-US" altLang="zh-CN" sz="2800"/>
              <a:t>3</a:t>
            </a:r>
            <a:r>
              <a:rPr lang="zh-CN" altLang="en-US" sz="2800"/>
              <a:t> </a:t>
            </a:r>
            <a:r>
              <a:rPr lang="zh-CN" altLang="en-US" sz="2800" dirty="0"/>
              <a:t>相位、初相位、相位差</a:t>
            </a:r>
            <a:endParaRPr lang="zh-CN" altLang="en-US" sz="2800" dirty="0"/>
          </a:p>
          <a:p>
            <a:pPr>
              <a:lnSpc>
                <a:spcPct val="120000"/>
              </a:lnSpc>
            </a:pPr>
            <a:r>
              <a:rPr lang="en-US" altLang="zh-CN" sz="2800"/>
              <a:t>(1) </a:t>
            </a:r>
            <a:r>
              <a:rPr lang="zh-CN" altLang="en-US" sz="2800" dirty="0"/>
              <a:t>相位、初相位</a:t>
            </a:r>
            <a:endParaRPr lang="zh-CN" altLang="en-US" sz="2800" dirty="0"/>
          </a:p>
          <a:p>
            <a:pPr>
              <a:lnSpc>
                <a:spcPct val="120000"/>
              </a:lnSpc>
            </a:pPr>
            <a:r>
              <a:rPr lang="zh-CN" altLang="en-US" sz="2800" dirty="0"/>
              <a:t>图</a:t>
            </a:r>
            <a:r>
              <a:rPr lang="en-US" altLang="zh-CN" sz="2800"/>
              <a:t>1-18</a:t>
            </a:r>
            <a:r>
              <a:rPr lang="zh-CN" altLang="en-US" sz="2800" dirty="0"/>
              <a:t>所示的正弦交流电流信号，其数学表达式为 </a:t>
            </a:r>
            <a:endParaRPr lang="zh-CN" altLang="en-US" sz="2800" dirty="0"/>
          </a:p>
          <a:p>
            <a:pPr>
              <a:lnSpc>
                <a:spcPct val="120000"/>
              </a:lnSpc>
            </a:pPr>
            <a:r>
              <a:rPr lang="zh-CN" altLang="en-US" sz="2800" dirty="0"/>
              <a:t></a:t>
            </a:r>
            <a:r>
              <a:rPr lang="en-US" altLang="zh-CN" sz="2800" err="1"/>
              <a:t>i(t</a:t>
            </a:r>
            <a:r>
              <a:rPr lang="en-US" altLang="zh-CN" sz="2800"/>
              <a:t>)=</a:t>
            </a:r>
            <a:r>
              <a:rPr lang="en-US" altLang="zh-CN" sz="2800" err="1"/>
              <a:t>I</a:t>
            </a:r>
            <a:r>
              <a:rPr lang="en-US" altLang="zh-CN" sz="2800" baseline="-25000" err="1"/>
              <a:t>m</a:t>
            </a:r>
            <a:r>
              <a:rPr lang="en-US" altLang="zh-CN" sz="2800"/>
              <a:t> sin(ωt+φ)(1-23)</a:t>
            </a:r>
            <a:r>
              <a:rPr lang="zh-CN" altLang="en-US" sz="2800"/>
              <a:t></a:t>
            </a:r>
            <a:endParaRPr lang="zh-CN" altLang="en-US" sz="2800"/>
          </a:p>
          <a:p>
            <a:pPr>
              <a:lnSpc>
                <a:spcPct val="120000"/>
              </a:lnSpc>
            </a:pPr>
            <a:r>
              <a:rPr lang="zh-CN" altLang="en-US" sz="2800" dirty="0"/>
              <a:t>式</a:t>
            </a:r>
            <a:r>
              <a:rPr lang="en-US" altLang="zh-CN" sz="2800"/>
              <a:t>(1-23)</a:t>
            </a:r>
            <a:r>
              <a:rPr lang="zh-CN" altLang="en-US" sz="2800" dirty="0"/>
              <a:t>中，</a:t>
            </a:r>
            <a:r>
              <a:rPr lang="en-US" altLang="zh-CN" sz="2800"/>
              <a:t>(</a:t>
            </a:r>
            <a:r>
              <a:rPr lang="en-US" altLang="zh-CN" sz="2800" err="1"/>
              <a:t>ωt+φ</a:t>
            </a:r>
            <a:r>
              <a:rPr lang="en-US" altLang="zh-CN" sz="2800"/>
              <a:t>)</a:t>
            </a:r>
            <a:r>
              <a:rPr lang="zh-CN" altLang="en-US" sz="2800" dirty="0"/>
              <a:t>称为正弦量的相位，也称相位角，它反映了正弦量的变化进程。相位角</a:t>
            </a:r>
            <a:r>
              <a:rPr lang="en-US" altLang="zh-CN" sz="2800"/>
              <a:t>(</a:t>
            </a:r>
            <a:r>
              <a:rPr lang="en-US" altLang="zh-CN" sz="2800" err="1"/>
              <a:t>ωt+φ</a:t>
            </a:r>
            <a:r>
              <a:rPr lang="en-US" altLang="zh-CN" sz="2800"/>
              <a:t>)</a:t>
            </a:r>
            <a:r>
              <a:rPr lang="zh-CN" altLang="en-US" sz="2800" dirty="0"/>
              <a:t>中的</a:t>
            </a:r>
            <a:r>
              <a:rPr lang="en-US" altLang="zh-CN" sz="2800"/>
              <a:t>φ</a:t>
            </a:r>
            <a:r>
              <a:rPr lang="zh-CN" altLang="en-US" sz="2800" dirty="0"/>
              <a:t>是</a:t>
            </a:r>
            <a:r>
              <a:rPr lang="en-US" altLang="zh-CN" sz="2800"/>
              <a:t>t=0</a:t>
            </a:r>
            <a:r>
              <a:rPr lang="zh-CN" altLang="en-US" sz="2800" dirty="0"/>
              <a:t>时的相位，称为初相位，简称初相。相位和初相位的单位都是</a:t>
            </a:r>
            <a:r>
              <a:rPr lang="en-US" altLang="zh-CN" sz="2800" err="1"/>
              <a:t>rad</a:t>
            </a:r>
            <a:r>
              <a:rPr lang="en-US" altLang="zh-CN" sz="2800"/>
              <a:t>(</a:t>
            </a:r>
            <a:r>
              <a:rPr lang="zh-CN" altLang="en-US" sz="2800" dirty="0"/>
              <a:t>弧度</a:t>
            </a:r>
            <a:r>
              <a:rPr lang="en-US" altLang="zh-CN" sz="2800"/>
              <a:t>)</a:t>
            </a:r>
            <a:r>
              <a:rPr lang="zh-CN" altLang="en-US" sz="2800" dirty="0"/>
              <a:t>或</a:t>
            </a:r>
            <a:r>
              <a:rPr lang="en-US" altLang="zh-CN" sz="2800"/>
              <a:t>°(</a:t>
            </a:r>
            <a:r>
              <a:rPr lang="zh-CN" altLang="en-US" sz="2800" dirty="0"/>
              <a:t>度</a:t>
            </a:r>
            <a:r>
              <a:rPr lang="en-US" altLang="zh-CN" sz="2800"/>
              <a:t>)</a:t>
            </a:r>
            <a:r>
              <a:rPr lang="zh-CN" altLang="en-US" sz="2800" dirty="0"/>
              <a:t>。</a:t>
            </a:r>
            <a:endParaRPr lang="zh-CN" altLang="en-US" sz="28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3" name="文本占位符 102402"/>
          <p:cNvSpPr>
            <a:spLocks noGrp="1" noRot="1"/>
          </p:cNvSpPr>
          <p:nvPr>
            <p:ph type="body" idx="1"/>
          </p:nvPr>
        </p:nvSpPr>
        <p:spPr>
          <a:xfrm>
            <a:off x="301625" y="762000"/>
            <a:ext cx="8540750" cy="5337175"/>
          </a:xfrm>
          <a:ln/>
        </p:spPr>
        <p:txBody>
          <a:bodyPr/>
          <a:p>
            <a:pPr>
              <a:lnSpc>
                <a:spcPct val="120000"/>
              </a:lnSpc>
            </a:pPr>
            <a:r>
              <a:rPr lang="zh-CN" altLang="en-US" sz="2800" dirty="0"/>
              <a:t>正弦交流电的最大值、角频率</a:t>
            </a:r>
            <a:r>
              <a:rPr lang="en-US" altLang="zh-CN" sz="2800"/>
              <a:t>ω</a:t>
            </a:r>
            <a:r>
              <a:rPr lang="zh-CN" altLang="en-US" sz="2800" dirty="0"/>
              <a:t>、初相位是构成正弦交流电的三要素。也就是说，知道了正弦交流电的最大值、角频率和初相位，就能将这个正弦交流电的函数式或波形图完全确定下来。在正弦交流电的相位角中加上</a:t>
            </a:r>
            <a:r>
              <a:rPr lang="en-US" altLang="zh-CN" sz="2800"/>
              <a:t>2π</a:t>
            </a:r>
            <a:r>
              <a:rPr lang="zh-CN" altLang="en-US" sz="2800" dirty="0"/>
              <a:t>，或减去</a:t>
            </a:r>
            <a:r>
              <a:rPr lang="en-US" altLang="zh-CN" sz="2800"/>
              <a:t>2π</a:t>
            </a:r>
            <a:r>
              <a:rPr lang="zh-CN" altLang="en-US" sz="2800" dirty="0"/>
              <a:t>，其函数值不变。所以，对于同一个时间起点而言，初相位的绝对值可以小于</a:t>
            </a:r>
            <a:r>
              <a:rPr lang="en-US" altLang="zh-CN" sz="2800"/>
              <a:t>π</a:t>
            </a:r>
            <a:r>
              <a:rPr lang="zh-CN" altLang="en-US" sz="2800" dirty="0"/>
              <a:t>，也可大于</a:t>
            </a:r>
            <a:r>
              <a:rPr lang="en-US" altLang="zh-CN" sz="2800"/>
              <a:t>π</a:t>
            </a:r>
            <a:r>
              <a:rPr lang="zh-CN" altLang="en-US" sz="2800" dirty="0"/>
              <a:t>，一般而言，规定</a:t>
            </a:r>
            <a:r>
              <a:rPr lang="en-US" altLang="zh-CN" sz="2800"/>
              <a:t>-</a:t>
            </a:r>
            <a:r>
              <a:rPr lang="en-US" altLang="zh-CN" sz="2800" err="1"/>
              <a:t>π≤φ≤π</a:t>
            </a:r>
            <a:r>
              <a:rPr lang="zh-CN" altLang="en-US" sz="2800" dirty="0"/>
              <a:t>。</a:t>
            </a:r>
            <a:endParaRPr lang="zh-CN" altLang="en-US" sz="2800"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4195" name="文本占位符 264194"/>
          <p:cNvSpPr>
            <a:spLocks noGrp="1" noRot="1"/>
          </p:cNvSpPr>
          <p:nvPr>
            <p:ph type="body" idx="1"/>
          </p:nvPr>
        </p:nvSpPr>
        <p:spPr>
          <a:xfrm>
            <a:off x="301625" y="838200"/>
            <a:ext cx="8540750" cy="5260975"/>
          </a:xfrm>
          <a:ln/>
        </p:spPr>
        <p:txBody>
          <a:bodyPr/>
          <a:p>
            <a:pPr>
              <a:lnSpc>
                <a:spcPct val="120000"/>
              </a:lnSpc>
            </a:pPr>
            <a:r>
              <a:rPr lang="zh-CN" altLang="en-US" sz="2800" dirty="0"/>
              <a:t>因此，当</a:t>
            </a:r>
            <a:r>
              <a:rPr lang="en-US" altLang="zh-CN" sz="2800"/>
              <a:t>t=0</a:t>
            </a:r>
            <a:r>
              <a:rPr lang="zh-CN" altLang="en-US" sz="2800" dirty="0"/>
              <a:t>时，如果正弦交流电的函数值为正，即</a:t>
            </a:r>
            <a:r>
              <a:rPr lang="en-US" altLang="zh-CN" sz="2800" err="1"/>
              <a:t>sinφ</a:t>
            </a:r>
            <a:r>
              <a:rPr lang="zh-CN" altLang="en-US" sz="2800" dirty="0"/>
              <a:t>＞</a:t>
            </a:r>
            <a:r>
              <a:rPr lang="en-US" altLang="zh-CN" sz="2800"/>
              <a:t>0</a:t>
            </a:r>
            <a:r>
              <a:rPr lang="zh-CN" altLang="en-US" sz="2800" dirty="0"/>
              <a:t>，则初相位</a:t>
            </a:r>
            <a:r>
              <a:rPr lang="en-US" altLang="zh-CN" sz="2800"/>
              <a:t>φ</a:t>
            </a:r>
            <a:r>
              <a:rPr lang="zh-CN" altLang="en-US" sz="2800" dirty="0"/>
              <a:t>是一个正角；反之，如果正弦交流电的函数值为负，即</a:t>
            </a:r>
            <a:r>
              <a:rPr lang="en-US" altLang="zh-CN" sz="2800" err="1"/>
              <a:t>sinφ</a:t>
            </a:r>
            <a:r>
              <a:rPr lang="zh-CN" altLang="en-US" sz="2800" dirty="0"/>
              <a:t>＜</a:t>
            </a:r>
            <a:r>
              <a:rPr lang="en-US" altLang="zh-CN" sz="2800"/>
              <a:t>0</a:t>
            </a:r>
            <a:r>
              <a:rPr lang="zh-CN" altLang="en-US" sz="2800" dirty="0"/>
              <a:t>，则初相位</a:t>
            </a:r>
            <a:r>
              <a:rPr lang="en-US" altLang="zh-CN" sz="2800"/>
              <a:t>φ</a:t>
            </a:r>
            <a:r>
              <a:rPr lang="zh-CN" altLang="en-US" sz="2800" dirty="0"/>
              <a:t>是一个负角。 </a:t>
            </a:r>
            <a:endParaRPr lang="zh-CN" altLang="en-US" sz="2800"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7" name="文本占位符 10342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相位差</a:t>
            </a:r>
            <a:endParaRPr lang="zh-CN" altLang="en-US" sz="2800" dirty="0"/>
          </a:p>
          <a:p>
            <a:pPr>
              <a:lnSpc>
                <a:spcPct val="120000"/>
              </a:lnSpc>
            </a:pPr>
            <a:r>
              <a:rPr lang="zh-CN" altLang="en-US" sz="2800" dirty="0"/>
              <a:t>同频率的正弦量，其初相位和最大值不一定相同。例如，图</a:t>
            </a:r>
            <a:r>
              <a:rPr lang="en-US" altLang="zh-CN" sz="2800"/>
              <a:t>1-19</a:t>
            </a:r>
            <a:r>
              <a:rPr lang="zh-CN" altLang="en-US" sz="2800" dirty="0"/>
              <a:t>所示电路，其输入端的电压和电流分别为</a:t>
            </a:r>
            <a:endParaRPr lang="zh-CN" altLang="en-US" sz="2800" dirty="0"/>
          </a:p>
          <a:p>
            <a:pPr>
              <a:lnSpc>
                <a:spcPct val="120000"/>
              </a:lnSpc>
            </a:pPr>
            <a:r>
              <a:rPr lang="zh-CN" altLang="en-US" sz="2800" dirty="0"/>
              <a:t></a:t>
            </a:r>
            <a:r>
              <a:rPr lang="en-US" altLang="zh-CN" sz="2800"/>
              <a:t>u=</a:t>
            </a:r>
            <a:r>
              <a:rPr lang="en-US" altLang="zh-CN" sz="2800" err="1"/>
              <a:t>U</a:t>
            </a:r>
            <a:r>
              <a:rPr lang="en-US" altLang="zh-CN" sz="2800" baseline="-25000" err="1"/>
              <a:t>m</a:t>
            </a:r>
            <a:r>
              <a:rPr lang="en-US" altLang="zh-CN" sz="2800" err="1"/>
              <a:t>sin(ωt+φu</a:t>
            </a:r>
            <a:r>
              <a:rPr lang="en-US" altLang="zh-CN" sz="2800"/>
              <a:t>)</a:t>
            </a:r>
            <a:r>
              <a:rPr lang="zh-CN" altLang="en-US" sz="2800"/>
              <a:t></a:t>
            </a:r>
            <a:endParaRPr lang="zh-CN" altLang="en-US" sz="2800"/>
          </a:p>
          <a:p>
            <a:pPr>
              <a:lnSpc>
                <a:spcPct val="120000"/>
              </a:lnSpc>
            </a:pPr>
            <a:r>
              <a:rPr lang="zh-CN" altLang="en-US" sz="2800"/>
              <a:t>        </a:t>
            </a:r>
            <a:r>
              <a:rPr lang="en-US" altLang="zh-CN" sz="2800"/>
              <a:t>i=</a:t>
            </a:r>
            <a:r>
              <a:rPr lang="en-US" altLang="zh-CN" sz="2800" err="1"/>
              <a:t>I</a:t>
            </a:r>
            <a:r>
              <a:rPr lang="en-US" altLang="zh-CN" sz="2800" baseline="-25000" err="1"/>
              <a:t>m</a:t>
            </a:r>
            <a:r>
              <a:rPr lang="en-US" altLang="zh-CN" sz="2800"/>
              <a:t> </a:t>
            </a:r>
            <a:r>
              <a:rPr lang="en-US" altLang="zh-CN" sz="2800" err="1"/>
              <a:t>sin(ωt+φi</a:t>
            </a:r>
            <a:r>
              <a:rPr lang="en-US" altLang="zh-CN" sz="2800"/>
              <a:t>)</a:t>
            </a:r>
            <a:r>
              <a:rPr lang="zh-CN" altLang="en-US" sz="2800"/>
              <a:t></a:t>
            </a:r>
            <a:endParaRPr lang="zh-CN" altLang="en-US" sz="2800"/>
          </a:p>
          <a:p>
            <a:pPr>
              <a:lnSpc>
                <a:spcPct val="120000"/>
              </a:lnSpc>
            </a:pPr>
            <a:r>
              <a:rPr lang="en-US" altLang="zh-CN" sz="2800"/>
              <a:t>u</a:t>
            </a:r>
            <a:r>
              <a:rPr lang="zh-CN" altLang="en-US" sz="2800" dirty="0"/>
              <a:t>、</a:t>
            </a:r>
            <a:r>
              <a:rPr lang="en-US" altLang="zh-CN" sz="2800"/>
              <a:t>i</a:t>
            </a:r>
            <a:r>
              <a:rPr lang="zh-CN" altLang="en-US" sz="2800" dirty="0"/>
              <a:t>的初相位分别为</a:t>
            </a:r>
            <a:r>
              <a:rPr lang="en-US" altLang="zh-CN" sz="2800" err="1"/>
              <a:t>φu</a:t>
            </a:r>
            <a:r>
              <a:rPr lang="zh-CN" altLang="en-US" sz="2800" dirty="0"/>
              <a:t>和</a:t>
            </a:r>
            <a:r>
              <a:rPr lang="en-US" altLang="zh-CN" sz="2800" err="1"/>
              <a:t>φi</a:t>
            </a:r>
            <a:r>
              <a:rPr lang="zh-CN" altLang="en-US" sz="2800" dirty="0"/>
              <a:t>，</a:t>
            </a:r>
            <a:r>
              <a:rPr lang="en-US" altLang="zh-CN" sz="2800"/>
              <a:t>u</a:t>
            </a:r>
            <a:r>
              <a:rPr lang="zh-CN" altLang="en-US" sz="2800" dirty="0"/>
              <a:t>与</a:t>
            </a:r>
            <a:r>
              <a:rPr lang="en-US" altLang="zh-CN" sz="2800"/>
              <a:t>i</a:t>
            </a:r>
            <a:r>
              <a:rPr lang="zh-CN" altLang="en-US" sz="2800" dirty="0"/>
              <a:t>的相位差为</a:t>
            </a:r>
            <a:endParaRPr lang="zh-CN" altLang="en-US" sz="2800" dirty="0"/>
          </a:p>
          <a:p>
            <a:pPr>
              <a:lnSpc>
                <a:spcPct val="120000"/>
              </a:lnSpc>
            </a:pPr>
            <a:r>
              <a:rPr lang="zh-CN" altLang="en-US" sz="2800" dirty="0"/>
              <a:t></a:t>
            </a:r>
            <a:r>
              <a:rPr lang="en-US" altLang="zh-CN" sz="2800"/>
              <a:t>φ=(</a:t>
            </a:r>
            <a:r>
              <a:rPr lang="en-US" altLang="zh-CN" sz="2800" err="1"/>
              <a:t>ωt+φu)-(ωt+φi</a:t>
            </a:r>
            <a:r>
              <a:rPr lang="en-US" altLang="zh-CN" sz="2800"/>
              <a:t>)=φu-φi(1-24)</a:t>
            </a:r>
            <a:r>
              <a:rPr lang="zh-CN" altLang="en-US"/>
              <a:t> </a:t>
            </a:r>
            <a:endParaRPr lang="zh-CN" alt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4453" name="文本占位符 104452" descr="1j19"/>
          <p:cNvPicPr>
            <a:picLocks noChangeAspect="1"/>
          </p:cNvPicPr>
          <p:nvPr>
            <p:ph type="body" idx="1"/>
          </p:nvPr>
        </p:nvPicPr>
        <p:blipFill>
          <a:blip r:embed="rId1"/>
          <a:stretch>
            <a:fillRect/>
          </a:stretch>
        </p:blipFill>
        <p:spPr>
          <a:xfrm>
            <a:off x="381000" y="835025"/>
            <a:ext cx="8458200" cy="3660775"/>
          </a:xfrm>
          <a:ln/>
        </p:spPr>
      </p:pic>
      <p:sp>
        <p:nvSpPr>
          <p:cNvPr id="104454" name="矩形 104453"/>
          <p:cNvSpPr/>
          <p:nvPr/>
        </p:nvSpPr>
        <p:spPr>
          <a:xfrm>
            <a:off x="2286000" y="4953000"/>
            <a:ext cx="4514850" cy="366713"/>
          </a:xfrm>
          <a:prstGeom prst="rect">
            <a:avLst/>
          </a:prstGeom>
          <a:noFill/>
          <a:ln w="9525">
            <a:noFill/>
          </a:ln>
        </p:spPr>
        <p:txBody>
          <a:bodyPr anchor="ctr" anchorCtr="0">
            <a:spAutoFit/>
          </a:bodyPr>
          <a:p>
            <a:r>
              <a:rPr lang="zh-CN" altLang="en-US" dirty="0">
                <a:latin typeface="Arial" panose="020B0604020202020204" pitchFamily="34" charset="0"/>
              </a:rPr>
              <a:t>图</a:t>
            </a:r>
            <a:r>
              <a:rPr lang="en-US" altLang="zh-CN">
                <a:latin typeface="Arial" panose="020B0604020202020204" pitchFamily="34" charset="0"/>
              </a:rPr>
              <a:t>1-19</a:t>
            </a:r>
            <a:r>
              <a:rPr lang="zh-CN" altLang="en-US">
                <a:latin typeface="Arial" panose="020B0604020202020204" pitchFamily="34" charset="0"/>
              </a:rPr>
              <a:t>〓</a:t>
            </a:r>
            <a:r>
              <a:rPr lang="zh-CN" altLang="en-US" dirty="0">
                <a:latin typeface="Arial" panose="020B0604020202020204" pitchFamily="34" charset="0"/>
              </a:rPr>
              <a:t>不同相位的同频率的正弦交流电 </a:t>
            </a:r>
            <a:endParaRPr lang="zh-CN" altLang="en-US" dirty="0">
              <a:latin typeface="Arial" panose="020B0604020202020204"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5" name="文本占位符 105474"/>
          <p:cNvSpPr>
            <a:spLocks noGrp="1" noRot="1"/>
          </p:cNvSpPr>
          <p:nvPr>
            <p:ph type="body" idx="1"/>
          </p:nvPr>
        </p:nvSpPr>
        <p:spPr>
          <a:xfrm>
            <a:off x="301625" y="685800"/>
            <a:ext cx="8540750" cy="5413375"/>
          </a:xfrm>
          <a:ln/>
        </p:spPr>
        <p:txBody>
          <a:bodyPr/>
          <a:p>
            <a:pPr>
              <a:lnSpc>
                <a:spcPct val="120000"/>
              </a:lnSpc>
            </a:pPr>
            <a:r>
              <a:rPr lang="zh-CN" altLang="en-US" sz="2800" dirty="0"/>
              <a:t>由此可见，同频率正弦交流电的相位之差等于它们的初相位之差，与时间无关，是个固定值。如果时间起点选择不同，则电压的初相和电流的初相将随着改变，但相位差不变。</a:t>
            </a:r>
            <a:endParaRPr lang="zh-CN" altLang="en-US" sz="28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5219" name="文本占位符 265218"/>
          <p:cNvSpPr>
            <a:spLocks noGrp="1" noRot="1"/>
          </p:cNvSpPr>
          <p:nvPr>
            <p:ph type="body" idx="1"/>
          </p:nvPr>
        </p:nvSpPr>
        <p:spPr>
          <a:xfrm>
            <a:off x="301625" y="609600"/>
            <a:ext cx="8540750" cy="5489575"/>
          </a:xfrm>
          <a:ln/>
        </p:spPr>
        <p:txBody>
          <a:bodyPr/>
          <a:p>
            <a:pPr>
              <a:lnSpc>
                <a:spcPct val="120000"/>
              </a:lnSpc>
            </a:pPr>
            <a:r>
              <a:rPr lang="zh-CN" altLang="en-US" sz="2800" dirty="0"/>
              <a:t>设</a:t>
            </a:r>
            <a:r>
              <a:rPr lang="en-US" altLang="zh-CN" sz="2800"/>
              <a:t>u</a:t>
            </a:r>
            <a:r>
              <a:rPr lang="zh-CN" altLang="en-US" sz="2800" dirty="0"/>
              <a:t>、</a:t>
            </a:r>
            <a:r>
              <a:rPr lang="en-US" altLang="zh-CN" sz="2800"/>
              <a:t>i</a:t>
            </a:r>
            <a:r>
              <a:rPr lang="zh-CN" altLang="en-US" sz="2800" dirty="0"/>
              <a:t>两个正弦交流量的频率相同，相位差为</a:t>
            </a:r>
            <a:r>
              <a:rPr lang="en-US" altLang="zh-CN" sz="2800"/>
              <a:t>φ=</a:t>
            </a:r>
            <a:r>
              <a:rPr lang="en-US" altLang="zh-CN" sz="2800" err="1"/>
              <a:t>φu-φi</a:t>
            </a:r>
            <a:r>
              <a:rPr lang="zh-CN" altLang="en-US" sz="2800" dirty="0"/>
              <a:t>，若</a:t>
            </a:r>
            <a:r>
              <a:rPr lang="en-US" altLang="zh-CN" sz="2800"/>
              <a:t>φ</a:t>
            </a:r>
            <a:r>
              <a:rPr lang="zh-CN" altLang="en-US" sz="2800" dirty="0"/>
              <a:t>＞</a:t>
            </a:r>
            <a:r>
              <a:rPr lang="en-US" altLang="zh-CN" sz="2800"/>
              <a:t>0</a:t>
            </a:r>
            <a:r>
              <a:rPr lang="zh-CN" altLang="en-US" sz="2800" dirty="0"/>
              <a:t>，说明</a:t>
            </a:r>
            <a:r>
              <a:rPr lang="en-US" altLang="zh-CN" sz="2800" err="1"/>
              <a:t>φu</a:t>
            </a:r>
            <a:r>
              <a:rPr lang="zh-CN" altLang="en-US" sz="2800" dirty="0"/>
              <a:t>＞</a:t>
            </a:r>
            <a:r>
              <a:rPr lang="en-US" altLang="zh-CN" sz="2800" err="1"/>
              <a:t>φi</a:t>
            </a:r>
            <a:r>
              <a:rPr lang="zh-CN" altLang="en-US" sz="2800" dirty="0"/>
              <a:t>，则</a:t>
            </a:r>
            <a:r>
              <a:rPr lang="en-US" altLang="zh-CN" sz="2800"/>
              <a:t>u</a:t>
            </a:r>
            <a:r>
              <a:rPr lang="zh-CN" altLang="en-US" sz="2800" dirty="0"/>
              <a:t>比</a:t>
            </a:r>
            <a:r>
              <a:rPr lang="en-US" altLang="zh-CN" sz="2800"/>
              <a:t>i</a:t>
            </a:r>
            <a:r>
              <a:rPr lang="zh-CN" altLang="en-US" sz="2800" dirty="0"/>
              <a:t>先达到最大值</a:t>
            </a:r>
            <a:r>
              <a:rPr lang="en-US" altLang="zh-CN" sz="2800"/>
              <a:t>(</a:t>
            </a:r>
            <a:r>
              <a:rPr lang="zh-CN" altLang="en-US" sz="2800" dirty="0"/>
              <a:t>或零点</a:t>
            </a:r>
            <a:r>
              <a:rPr lang="en-US" altLang="zh-CN" sz="2800"/>
              <a:t>)</a:t>
            </a:r>
            <a:r>
              <a:rPr lang="zh-CN" altLang="en-US" sz="2800" dirty="0"/>
              <a:t>，称电压</a:t>
            </a:r>
            <a:r>
              <a:rPr lang="en-US" altLang="zh-CN" sz="2800"/>
              <a:t>u</a:t>
            </a:r>
            <a:r>
              <a:rPr lang="zh-CN" altLang="en-US" sz="2800" dirty="0"/>
              <a:t>超前电流</a:t>
            </a:r>
            <a:r>
              <a:rPr lang="en-US" altLang="zh-CN" sz="2800"/>
              <a:t>i</a:t>
            </a:r>
            <a:r>
              <a:rPr lang="zh-CN" altLang="en-US" sz="2800" dirty="0"/>
              <a:t>一个相位角</a:t>
            </a:r>
            <a:r>
              <a:rPr lang="en-US" altLang="zh-CN" sz="2800"/>
              <a:t>φ</a:t>
            </a:r>
            <a:r>
              <a:rPr lang="zh-CN" altLang="en-US" sz="2800" dirty="0"/>
              <a:t>，或称电流</a:t>
            </a:r>
            <a:r>
              <a:rPr lang="en-US" altLang="zh-CN" sz="2800"/>
              <a:t>i</a:t>
            </a:r>
            <a:r>
              <a:rPr lang="zh-CN" altLang="en-US" sz="2800" dirty="0"/>
              <a:t>滞后于电压</a:t>
            </a:r>
            <a:r>
              <a:rPr lang="en-US" altLang="zh-CN" sz="2800"/>
              <a:t>u</a:t>
            </a:r>
            <a:r>
              <a:rPr lang="zh-CN" altLang="en-US" sz="2800" dirty="0"/>
              <a:t>一个相位角</a:t>
            </a:r>
            <a:r>
              <a:rPr lang="en-US" altLang="zh-CN" sz="2800"/>
              <a:t>φ</a:t>
            </a:r>
            <a:r>
              <a:rPr lang="zh-CN" altLang="en-US" sz="2800" dirty="0"/>
              <a:t>，超前与滞后是相对的，是指它们到达正最大值的顺序。若</a:t>
            </a:r>
            <a:r>
              <a:rPr lang="en-US" altLang="zh-CN" sz="2800"/>
              <a:t>φ</a:t>
            </a:r>
            <a:r>
              <a:rPr lang="zh-CN" altLang="en-US" sz="2800" dirty="0"/>
              <a:t>＜</a:t>
            </a:r>
            <a:r>
              <a:rPr lang="en-US" altLang="zh-CN" sz="2800"/>
              <a:t>0</a:t>
            </a:r>
            <a:r>
              <a:rPr lang="zh-CN" altLang="en-US" sz="2800" dirty="0"/>
              <a:t>，说明电压</a:t>
            </a:r>
            <a:r>
              <a:rPr lang="en-US" altLang="zh-CN" sz="2800"/>
              <a:t>u</a:t>
            </a:r>
            <a:r>
              <a:rPr lang="zh-CN" altLang="en-US" sz="2800" dirty="0"/>
              <a:t>滞后于电流</a:t>
            </a:r>
            <a:r>
              <a:rPr lang="en-US" altLang="zh-CN" sz="2800"/>
              <a:t>i</a:t>
            </a:r>
            <a:r>
              <a:rPr lang="zh-CN" altLang="en-US" sz="2800" dirty="0"/>
              <a:t>一个相位角</a:t>
            </a:r>
            <a:r>
              <a:rPr lang="en-US" altLang="zh-CN" sz="2800"/>
              <a:t>φ</a:t>
            </a:r>
            <a:r>
              <a:rPr lang="zh-CN" altLang="en-US" sz="2800" dirty="0"/>
              <a:t>。若</a:t>
            </a:r>
            <a:r>
              <a:rPr lang="en-US" altLang="zh-CN" sz="2800"/>
              <a:t>φ=0</a:t>
            </a:r>
            <a:r>
              <a:rPr lang="zh-CN" altLang="en-US" sz="2800" dirty="0"/>
              <a:t>，表示</a:t>
            </a:r>
            <a:r>
              <a:rPr lang="en-US" altLang="zh-CN" sz="2800" err="1"/>
              <a:t>φu</a:t>
            </a:r>
            <a:r>
              <a:rPr lang="en-US" altLang="zh-CN" sz="2800"/>
              <a:t>=</a:t>
            </a:r>
            <a:r>
              <a:rPr lang="en-US" altLang="zh-CN" sz="2800" err="1"/>
              <a:t>φi</a:t>
            </a:r>
            <a:r>
              <a:rPr lang="zh-CN" altLang="en-US" sz="2800" dirty="0"/>
              <a:t>，即</a:t>
            </a:r>
            <a:r>
              <a:rPr lang="en-US" altLang="zh-CN" sz="2800"/>
              <a:t>u</a:t>
            </a:r>
            <a:r>
              <a:rPr lang="zh-CN" altLang="en-US" sz="2800" dirty="0"/>
              <a:t>与</a:t>
            </a:r>
            <a:r>
              <a:rPr lang="en-US" altLang="zh-CN" sz="2800"/>
              <a:t>i</a:t>
            </a:r>
            <a:r>
              <a:rPr lang="zh-CN" altLang="en-US" sz="2800" dirty="0"/>
              <a:t>同相位，简称同相。若</a:t>
            </a:r>
            <a:r>
              <a:rPr lang="en-US" altLang="zh-CN" sz="2800"/>
              <a:t>φ=±π</a:t>
            </a:r>
            <a:r>
              <a:rPr lang="zh-CN" altLang="en-US" sz="2800" dirty="0"/>
              <a:t>，则称它们反相。图</a:t>
            </a:r>
            <a:r>
              <a:rPr lang="en-US" altLang="zh-CN" sz="2800"/>
              <a:t>1-20(a)</a:t>
            </a:r>
            <a:r>
              <a:rPr lang="zh-CN" altLang="en-US" sz="2800" dirty="0"/>
              <a:t>、</a:t>
            </a:r>
            <a:r>
              <a:rPr lang="en-US" altLang="zh-CN" sz="2800"/>
              <a:t>(b)</a:t>
            </a:r>
            <a:r>
              <a:rPr lang="zh-CN" altLang="en-US" sz="2800" dirty="0"/>
              <a:t>分别画出了同相和反相的正弦波。</a:t>
            </a:r>
            <a:endParaRPr lang="zh-CN" altLang="en-US" sz="2800"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6501" name="文本占位符 106500" descr="1j20"/>
          <p:cNvPicPr>
            <a:picLocks noChangeAspect="1"/>
          </p:cNvPicPr>
          <p:nvPr>
            <p:ph type="body" idx="1"/>
          </p:nvPr>
        </p:nvPicPr>
        <p:blipFill>
          <a:blip r:embed="rId1"/>
          <a:stretch>
            <a:fillRect/>
          </a:stretch>
        </p:blipFill>
        <p:spPr>
          <a:xfrm>
            <a:off x="304800" y="839788"/>
            <a:ext cx="8610600" cy="3535362"/>
          </a:xfrm>
          <a:ln/>
        </p:spPr>
      </p:pic>
      <p:sp>
        <p:nvSpPr>
          <p:cNvPr id="106502" name="矩形 106501"/>
          <p:cNvSpPr/>
          <p:nvPr/>
        </p:nvSpPr>
        <p:spPr>
          <a:xfrm>
            <a:off x="2819400" y="5029200"/>
            <a:ext cx="32194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1-20</a:t>
            </a:r>
            <a:r>
              <a:rPr lang="zh-CN" altLang="en-US">
                <a:latin typeface="Arial" panose="020B0604020202020204" pitchFamily="34" charset="0"/>
              </a:rPr>
              <a:t>〓</a:t>
            </a:r>
            <a:r>
              <a:rPr lang="zh-CN" altLang="en-US" dirty="0">
                <a:latin typeface="Arial" panose="020B0604020202020204" pitchFamily="34" charset="0"/>
              </a:rPr>
              <a:t>同相和反相的正弦波 </a:t>
            </a:r>
            <a:endParaRPr lang="zh-CN" altLang="en-US" dirty="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1" name="文本占位符 17410"/>
          <p:cNvSpPr>
            <a:spLocks noGrp="1" noRot="1"/>
          </p:cNvSpPr>
          <p:nvPr>
            <p:ph type="body" idx="1"/>
          </p:nvPr>
        </p:nvSpPr>
        <p:spPr>
          <a:xfrm>
            <a:off x="301625" y="762000"/>
            <a:ext cx="8540750" cy="5337175"/>
          </a:xfrm>
          <a:ln/>
        </p:spPr>
        <p:txBody>
          <a:bodyPr/>
          <a:p>
            <a:pPr>
              <a:lnSpc>
                <a:spcPct val="120000"/>
              </a:lnSpc>
            </a:pPr>
            <a:r>
              <a:rPr lang="zh-CN" altLang="en-US" sz="2800" dirty="0"/>
              <a:t>根据电路中使用的电源不同，电路可分为直流电路和交流电路。如果电路中电源电压是恒定不变的，该电路称为直流电路；如果电源电压随时间交替变化，称为交流电路。</a:t>
            </a:r>
            <a:endParaRPr lang="zh-CN" altLang="en-US" sz="2800"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3" name="文本占位符 107522"/>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1-8</a:t>
            </a:r>
            <a:r>
              <a:rPr lang="zh-CN" altLang="en-US" sz="2800"/>
              <a:t>】〓</a:t>
            </a:r>
            <a:r>
              <a:rPr lang="zh-CN" altLang="en-US" sz="2800" dirty="0"/>
              <a:t>正弦电压</a:t>
            </a:r>
            <a:r>
              <a:rPr lang="en-US" altLang="zh-CN" sz="2800"/>
              <a:t>u</a:t>
            </a:r>
            <a:r>
              <a:rPr lang="zh-CN" altLang="en-US" sz="2800" dirty="0"/>
              <a:t>的初相</a:t>
            </a:r>
            <a:r>
              <a:rPr lang="en-US" altLang="zh-CN" sz="2800"/>
              <a:t>φ=30°</a:t>
            </a:r>
            <a:r>
              <a:rPr lang="zh-CN" altLang="en-US" sz="2800" dirty="0"/>
              <a:t>，</a:t>
            </a:r>
            <a:r>
              <a:rPr lang="en-US" altLang="zh-CN" sz="2800"/>
              <a:t>t=0</a:t>
            </a:r>
            <a:r>
              <a:rPr lang="zh-CN" altLang="en-US" sz="2800" dirty="0"/>
              <a:t>时，</a:t>
            </a:r>
            <a:r>
              <a:rPr lang="en-US" altLang="zh-CN" sz="2800"/>
              <a:t>u=155.5V</a:t>
            </a:r>
            <a:r>
              <a:rPr lang="zh-CN" altLang="en-US" sz="2800" dirty="0"/>
              <a:t>。</a:t>
            </a:r>
            <a:r>
              <a:rPr lang="en-US" altLang="zh-CN" sz="2800"/>
              <a:t>(1) </a:t>
            </a:r>
            <a:r>
              <a:rPr lang="zh-CN" altLang="en-US" sz="2800" dirty="0"/>
              <a:t>试写出该电压的瞬时值的表达式；</a:t>
            </a:r>
            <a:r>
              <a:rPr lang="en-US" altLang="zh-CN" sz="2800"/>
              <a:t>(2) </a:t>
            </a:r>
            <a:r>
              <a:rPr lang="zh-CN" altLang="en-US" sz="2800" dirty="0"/>
              <a:t>计算</a:t>
            </a:r>
            <a:r>
              <a:rPr lang="en-US" altLang="zh-CN" sz="2800"/>
              <a:t>t=0</a:t>
            </a:r>
            <a:r>
              <a:rPr lang="zh-CN" altLang="en-US" sz="2800" dirty="0"/>
              <a:t>。</a:t>
            </a:r>
            <a:r>
              <a:rPr lang="en-US" altLang="zh-CN" sz="2800"/>
              <a:t>01s</a:t>
            </a:r>
            <a:r>
              <a:rPr lang="zh-CN" altLang="en-US" sz="2800" dirty="0"/>
              <a:t>时的电压瞬时值；</a:t>
            </a:r>
            <a:r>
              <a:rPr lang="en-US" altLang="zh-CN" sz="2800"/>
              <a:t>(3) </a:t>
            </a:r>
            <a:r>
              <a:rPr lang="zh-CN" altLang="en-US" sz="2800" dirty="0"/>
              <a:t>计算该电压的有效值。</a:t>
            </a:r>
            <a:endParaRPr lang="zh-CN" altLang="en-US" sz="2800" dirty="0"/>
          </a:p>
          <a:p>
            <a:pPr>
              <a:lnSpc>
                <a:spcPct val="120000"/>
              </a:lnSpc>
            </a:pPr>
            <a:r>
              <a:rPr lang="zh-CN" altLang="en-US" sz="2800" dirty="0"/>
              <a:t>解：</a:t>
            </a:r>
            <a:r>
              <a:rPr lang="en-US" altLang="zh-CN" sz="2800"/>
              <a:t>(1) </a:t>
            </a:r>
            <a:r>
              <a:rPr lang="zh-CN" altLang="en-US" sz="2800" dirty="0"/>
              <a:t>已知</a:t>
            </a:r>
            <a:r>
              <a:rPr lang="en-US" altLang="zh-CN" sz="2800"/>
              <a:t>u=155.5V=U</a:t>
            </a:r>
            <a:r>
              <a:rPr lang="en-US" altLang="zh-CN" sz="2800" baseline="-25000"/>
              <a:t>m</a:t>
            </a:r>
            <a:r>
              <a:rPr lang="en-US" altLang="zh-CN" sz="2800"/>
              <a:t> sin30°</a:t>
            </a:r>
            <a:r>
              <a:rPr lang="zh-CN" altLang="en-US" sz="2800" dirty="0"/>
              <a:t>，所以</a:t>
            </a:r>
            <a:endParaRPr lang="zh-CN" altLang="en-US" sz="2800" dirty="0"/>
          </a:p>
          <a:p>
            <a:pPr>
              <a:lnSpc>
                <a:spcPct val="120000"/>
              </a:lnSpc>
            </a:pPr>
            <a:r>
              <a:rPr lang="zh-CN" altLang="en-US" sz="2800" dirty="0"/>
              <a:t></a:t>
            </a:r>
            <a:r>
              <a:rPr lang="en-US" altLang="zh-CN" sz="2800"/>
              <a:t>U</a:t>
            </a:r>
            <a:r>
              <a:rPr lang="en-US" altLang="zh-CN" sz="2800" baseline="-25000"/>
              <a:t>m</a:t>
            </a:r>
            <a:r>
              <a:rPr lang="en-US" altLang="zh-CN" sz="2800"/>
              <a:t>=155.5/sin30°=311(V)</a:t>
            </a:r>
            <a:r>
              <a:rPr lang="zh-CN" altLang="en-US" sz="2800"/>
              <a:t></a:t>
            </a:r>
            <a:endParaRPr lang="zh-CN" altLang="en-US" sz="2800"/>
          </a:p>
          <a:p>
            <a:pPr>
              <a:lnSpc>
                <a:spcPct val="120000"/>
              </a:lnSpc>
            </a:pPr>
            <a:r>
              <a:rPr lang="zh-CN" altLang="en-US" sz="2800" dirty="0"/>
              <a:t>该电压的瞬时值的表达式为</a:t>
            </a:r>
            <a:endParaRPr lang="zh-CN" altLang="en-US" sz="2800" dirty="0"/>
          </a:p>
          <a:p>
            <a:pPr>
              <a:lnSpc>
                <a:spcPct val="120000"/>
              </a:lnSpc>
            </a:pPr>
            <a:r>
              <a:rPr lang="zh-CN" altLang="en-US" sz="2800" dirty="0"/>
              <a:t></a:t>
            </a:r>
            <a:r>
              <a:rPr lang="en-US" altLang="zh-CN" sz="2800"/>
              <a:t>u=311sin(ωt +30°)(V)</a:t>
            </a:r>
            <a:r>
              <a:rPr lang="zh-CN" altLang="en-US" sz="2800"/>
              <a:t></a:t>
            </a:r>
            <a:endParaRPr lang="zh-CN" altLang="en-US" sz="28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43" name="文本占位符 266242"/>
          <p:cNvSpPr>
            <a:spLocks noGrp="1" noRot="1"/>
          </p:cNvSpPr>
          <p:nvPr>
            <p:ph type="body" idx="1"/>
          </p:nvPr>
        </p:nvSpPr>
        <p:spPr>
          <a:xfrm>
            <a:off x="301625" y="838200"/>
            <a:ext cx="8540750" cy="5260975"/>
          </a:xfrm>
          <a:ln/>
        </p:spPr>
        <p:txBody>
          <a:bodyPr/>
          <a:p>
            <a:pPr>
              <a:lnSpc>
                <a:spcPct val="120000"/>
              </a:lnSpc>
            </a:pPr>
            <a:r>
              <a:rPr lang="en-US" altLang="zh-CN" sz="2800"/>
              <a:t>(2) t=0.01s</a:t>
            </a:r>
            <a:r>
              <a:rPr lang="zh-CN" altLang="en-US" sz="2800" dirty="0"/>
              <a:t>时的电压瞬时值为</a:t>
            </a:r>
            <a:endParaRPr lang="zh-CN" altLang="en-US" sz="2800" dirty="0"/>
          </a:p>
          <a:p>
            <a:pPr>
              <a:lnSpc>
                <a:spcPct val="120000"/>
              </a:lnSpc>
            </a:pPr>
            <a:r>
              <a:rPr lang="en-US" altLang="zh-CN" sz="2800"/>
              <a:t>u=311sin(2π×50t+30°)V=311sin(2π×50×0.01+30°) =-311sin30°=-155.5(V)</a:t>
            </a:r>
            <a:r>
              <a:rPr lang="zh-CN" altLang="en-US" sz="2800"/>
              <a:t></a:t>
            </a:r>
            <a:endParaRPr lang="zh-CN" altLang="en-US" sz="2800"/>
          </a:p>
          <a:p>
            <a:pPr>
              <a:lnSpc>
                <a:spcPct val="120000"/>
              </a:lnSpc>
            </a:pPr>
            <a:r>
              <a:rPr lang="en-US" altLang="zh-CN" sz="2800"/>
              <a:t>(3) </a:t>
            </a:r>
            <a:r>
              <a:rPr lang="zh-CN" altLang="en-US" sz="2800" dirty="0"/>
              <a:t>该电压的有效值为</a:t>
            </a:r>
            <a:endParaRPr lang="zh-CN" altLang="en-US" sz="2800" dirty="0"/>
          </a:p>
          <a:p>
            <a:pPr>
              <a:lnSpc>
                <a:spcPct val="120000"/>
              </a:lnSpc>
              <a:buNone/>
            </a:pPr>
            <a:r>
              <a:rPr lang="zh-CN" altLang="en-US" sz="2800" dirty="0"/>
              <a:t>     </a:t>
            </a:r>
            <a:r>
              <a:rPr lang="en-US" altLang="zh-CN" sz="2800"/>
              <a:t>U=311/2</a:t>
            </a:r>
            <a:r>
              <a:rPr lang="en-US" altLang="zh-CN" sz="2800" baseline="30000"/>
              <a:t>1/2</a:t>
            </a:r>
            <a:r>
              <a:rPr lang="en-US" altLang="zh-CN" sz="2800"/>
              <a:t>=220(V)</a:t>
            </a:r>
            <a:r>
              <a:rPr lang="zh-CN" altLang="en-US" sz="2800"/>
              <a:t></a:t>
            </a:r>
            <a:endParaRPr lang="zh-CN" altLang="en-US" sz="28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30" name="标题 150529"/>
          <p:cNvSpPr>
            <a:spLocks noGrp="1" noRot="1"/>
          </p:cNvSpPr>
          <p:nvPr>
            <p:ph type="title"/>
          </p:nvPr>
        </p:nvSpPr>
        <p:spPr>
          <a:ln/>
        </p:spPr>
        <p:txBody>
          <a:bodyPr anchor="ctr" anchorCtr="0"/>
          <a:p>
            <a:r>
              <a:rPr lang="en-US" altLang="zh-CN" sz="4000"/>
              <a:t>1</a:t>
            </a:r>
            <a:r>
              <a:rPr lang="zh-CN" altLang="en-US" sz="4000"/>
              <a:t></a:t>
            </a:r>
            <a:r>
              <a:rPr lang="en-US" altLang="zh-CN" sz="4000"/>
              <a:t>2</a:t>
            </a:r>
            <a:r>
              <a:rPr lang="zh-CN" altLang="en-US" sz="4000"/>
              <a:t></a:t>
            </a:r>
            <a:r>
              <a:rPr lang="en-US" altLang="zh-CN" sz="4000"/>
              <a:t>2</a:t>
            </a:r>
            <a:r>
              <a:rPr lang="zh-CN" altLang="en-US" sz="4000"/>
              <a:t>〓</a:t>
            </a:r>
            <a:r>
              <a:rPr lang="zh-CN" altLang="en-US" sz="4000" dirty="0"/>
              <a:t>正弦交流电的相量表示法</a:t>
            </a:r>
            <a:endParaRPr lang="zh-CN" altLang="en-US" sz="4000" dirty="0"/>
          </a:p>
        </p:txBody>
      </p:sp>
      <p:sp>
        <p:nvSpPr>
          <p:cNvPr id="150531" name="文本占位符 150530"/>
          <p:cNvSpPr>
            <a:spLocks noGrp="1" noRot="1"/>
          </p:cNvSpPr>
          <p:nvPr>
            <p:ph type="body" idx="1"/>
          </p:nvPr>
        </p:nvSpPr>
        <p:spPr>
          <a:ln/>
        </p:spPr>
        <p:txBody>
          <a:bodyPr/>
          <a:p>
            <a:pPr>
              <a:lnSpc>
                <a:spcPct val="120000"/>
              </a:lnSpc>
            </a:pPr>
            <a:r>
              <a:rPr lang="zh-CN" altLang="en-US" sz="2800" dirty="0"/>
              <a:t>前面介绍了正弦交流电的两种表示方法：正弦三角函数表达式和正弦波形表示法。这两种表示正弦量的方法比较直观，前者能较好地反映交流电的三要素，后者能较好地反映信号随时间变化的关系。</a:t>
            </a:r>
            <a:endParaRPr lang="zh-CN" altLang="en-US" sz="2800"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7" name="文本占位符 108546"/>
          <p:cNvSpPr>
            <a:spLocks noGrp="1" noRot="1"/>
          </p:cNvSpPr>
          <p:nvPr>
            <p:ph type="body" idx="1"/>
          </p:nvPr>
        </p:nvSpPr>
        <p:spPr>
          <a:xfrm>
            <a:off x="301625" y="685800"/>
            <a:ext cx="8540750" cy="5413375"/>
          </a:xfrm>
          <a:ln/>
        </p:spPr>
        <p:txBody>
          <a:bodyPr/>
          <a:p>
            <a:pPr>
              <a:lnSpc>
                <a:spcPct val="120000"/>
              </a:lnSpc>
            </a:pPr>
            <a:r>
              <a:rPr lang="zh-CN" altLang="en-US" sz="2800" dirty="0"/>
              <a:t>但是，当对正弦交流电路进行分析时，会遇到一系列频率相同的正弦量的计算问题，而用上述的三角函数表达式和波形图进行计算是很烦琐的。为了简化交流电路的计算， 简单而有效的方法是用相量表示正弦量。这种相量表示法的基础是复数。 </a:t>
            </a:r>
            <a:endParaRPr lang="zh-CN" altLang="en-US" sz="2800"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9573" name="文本占位符 109572" descr="1j21"/>
          <p:cNvPicPr>
            <a:picLocks noChangeAspect="1"/>
          </p:cNvPicPr>
          <p:nvPr>
            <p:ph type="body" idx="1"/>
          </p:nvPr>
        </p:nvPicPr>
        <p:blipFill>
          <a:blip r:embed="rId1"/>
          <a:stretch>
            <a:fillRect/>
          </a:stretch>
        </p:blipFill>
        <p:spPr>
          <a:xfrm>
            <a:off x="1981200" y="758825"/>
            <a:ext cx="5486400" cy="4989513"/>
          </a:xfrm>
          <a:ln/>
        </p:spPr>
      </p:pic>
      <p:sp>
        <p:nvSpPr>
          <p:cNvPr id="109574" name="矩形 109573"/>
          <p:cNvSpPr/>
          <p:nvPr/>
        </p:nvSpPr>
        <p:spPr>
          <a:xfrm>
            <a:off x="3200400" y="5867400"/>
            <a:ext cx="25336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1-21</a:t>
            </a:r>
            <a:r>
              <a:rPr lang="zh-CN" altLang="en-US">
                <a:latin typeface="Arial" panose="020B0604020202020204" pitchFamily="34" charset="0"/>
              </a:rPr>
              <a:t>〓</a:t>
            </a:r>
            <a:r>
              <a:rPr lang="zh-CN" altLang="en-US" dirty="0">
                <a:latin typeface="Arial" panose="020B0604020202020204" pitchFamily="34" charset="0"/>
              </a:rPr>
              <a:t>复平面的矢量 </a:t>
            </a:r>
            <a:endParaRPr lang="zh-CN" altLang="en-US" dirty="0">
              <a:latin typeface="Arial" panose="020B0604020202020204"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5" name="文本占位符 110594"/>
          <p:cNvSpPr>
            <a:spLocks noGrp="1" noRot="1"/>
          </p:cNvSpPr>
          <p:nvPr>
            <p:ph type="body" idx="1"/>
          </p:nvPr>
        </p:nvSpPr>
        <p:spPr>
          <a:xfrm>
            <a:off x="301625" y="533400"/>
            <a:ext cx="8540750" cy="5565775"/>
          </a:xfrm>
          <a:ln/>
        </p:spPr>
        <p:txBody>
          <a:bodyPr/>
          <a:p>
            <a:pPr>
              <a:lnSpc>
                <a:spcPct val="120000"/>
              </a:lnSpc>
            </a:pPr>
            <a:r>
              <a:rPr lang="en-US" altLang="zh-CN" sz="2800" b="1"/>
              <a:t>1. </a:t>
            </a:r>
            <a:r>
              <a:rPr lang="zh-CN" altLang="en-US" sz="2800" dirty="0"/>
              <a:t>复数及其运算</a:t>
            </a:r>
            <a:endParaRPr lang="zh-CN" altLang="en-US" sz="2800" dirty="0"/>
          </a:p>
          <a:p>
            <a:pPr>
              <a:lnSpc>
                <a:spcPct val="120000"/>
              </a:lnSpc>
            </a:pPr>
            <a:r>
              <a:rPr lang="zh-CN" altLang="en-US" sz="2800" dirty="0"/>
              <a:t>在数学中已经知道，复数</a:t>
            </a:r>
            <a:r>
              <a:rPr lang="en-US" altLang="zh-CN" sz="2800"/>
              <a:t>A</a:t>
            </a:r>
            <a:r>
              <a:rPr lang="zh-CN" altLang="en-US" sz="2800" dirty="0"/>
              <a:t>可以用复平面上的一个有向线段来表示，如图</a:t>
            </a:r>
            <a:r>
              <a:rPr lang="en-US" altLang="zh-CN" sz="2800"/>
              <a:t>1-21</a:t>
            </a:r>
            <a:r>
              <a:rPr lang="zh-CN" altLang="en-US" sz="2800" dirty="0"/>
              <a:t>所示。其长度</a:t>
            </a:r>
            <a:r>
              <a:rPr lang="en-US" altLang="zh-CN" sz="2800"/>
              <a:t>r</a:t>
            </a:r>
            <a:r>
              <a:rPr lang="zh-CN" altLang="en-US" sz="2800" dirty="0"/>
              <a:t>称为模，与横轴的夹角</a:t>
            </a:r>
            <a:r>
              <a:rPr lang="en-US" altLang="zh-CN" sz="2800"/>
              <a:t>φ</a:t>
            </a:r>
            <a:r>
              <a:rPr lang="zh-CN" altLang="en-US" sz="2800" dirty="0"/>
              <a:t>称为辐角。</a:t>
            </a:r>
            <a:r>
              <a:rPr lang="en-US" altLang="zh-CN" sz="2800"/>
              <a:t>A</a:t>
            </a:r>
            <a:r>
              <a:rPr lang="zh-CN" altLang="en-US" sz="2800" dirty="0"/>
              <a:t>在实轴上的投影为</a:t>
            </a:r>
            <a:r>
              <a:rPr lang="en-US" altLang="zh-CN" sz="2800"/>
              <a:t>a</a:t>
            </a:r>
            <a:r>
              <a:rPr lang="zh-CN" altLang="en-US" sz="2800" dirty="0"/>
              <a:t>，在虚轴上的投影为</a:t>
            </a:r>
            <a:r>
              <a:rPr lang="en-US" altLang="zh-CN" sz="2800"/>
              <a:t>b</a:t>
            </a:r>
            <a:r>
              <a:rPr lang="zh-CN" altLang="en-US" sz="2800" dirty="0"/>
              <a:t>。</a:t>
            </a:r>
            <a:r>
              <a:rPr lang="en-US" altLang="zh-CN" sz="2800"/>
              <a:t>A</a:t>
            </a:r>
            <a:r>
              <a:rPr lang="zh-CN" altLang="en-US" sz="2800" dirty="0"/>
              <a:t>可表示为    </a:t>
            </a:r>
            <a:endParaRPr lang="zh-CN" altLang="en-US" sz="2800" dirty="0"/>
          </a:p>
          <a:p>
            <a:pPr>
              <a:lnSpc>
                <a:spcPct val="120000"/>
              </a:lnSpc>
            </a:pPr>
            <a:r>
              <a:rPr lang="en-US" altLang="zh-CN" sz="2800"/>
              <a:t>A</a:t>
            </a:r>
            <a:r>
              <a:rPr lang="zh-CN" altLang="en-US" sz="2800" dirty="0"/>
              <a:t>＝</a:t>
            </a:r>
            <a:r>
              <a:rPr lang="en-US" altLang="zh-CN" sz="2800"/>
              <a:t>a</a:t>
            </a:r>
            <a:r>
              <a:rPr lang="zh-CN" altLang="en-US" sz="2800" dirty="0"/>
              <a:t>＋</a:t>
            </a:r>
            <a:r>
              <a:rPr lang="en-US" altLang="zh-CN" sz="2800" err="1"/>
              <a:t>jb</a:t>
            </a:r>
            <a:r>
              <a:rPr lang="zh-CN" altLang="en-US" sz="2800" dirty="0"/>
              <a:t>　　　　　</a:t>
            </a:r>
            <a:r>
              <a:rPr lang="en-US" altLang="zh-CN" sz="2800"/>
              <a:t>(</a:t>
            </a:r>
            <a:r>
              <a:rPr lang="zh-CN" altLang="en-US" sz="2800" dirty="0"/>
              <a:t>代数式</a:t>
            </a:r>
            <a:r>
              <a:rPr lang="en-US" altLang="zh-CN" sz="2800"/>
              <a:t>)</a:t>
            </a:r>
            <a:endParaRPr lang="en-US" altLang="zh-CN" sz="2800" b="1"/>
          </a:p>
          <a:p>
            <a:pPr>
              <a:lnSpc>
                <a:spcPct val="120000"/>
              </a:lnSpc>
            </a:pPr>
            <a:r>
              <a:rPr lang="en-US" altLang="zh-CN" sz="2800"/>
              <a:t>A</a:t>
            </a:r>
            <a:r>
              <a:rPr lang="zh-CN" altLang="en-US" sz="2800" dirty="0"/>
              <a:t>＝</a:t>
            </a:r>
            <a:r>
              <a:rPr lang="en-US" altLang="zh-CN" sz="2800" err="1"/>
              <a:t>rcosφ</a:t>
            </a:r>
            <a:r>
              <a:rPr lang="zh-CN" altLang="en-US" sz="2800" dirty="0"/>
              <a:t>＋</a:t>
            </a:r>
            <a:r>
              <a:rPr lang="en-US" altLang="zh-CN" sz="2800" err="1"/>
              <a:t>jrsinφ</a:t>
            </a:r>
            <a:r>
              <a:rPr lang="en-US" altLang="zh-CN" sz="2800" b="1"/>
              <a:t>  </a:t>
            </a:r>
            <a:r>
              <a:rPr lang="en-US" altLang="zh-CN" sz="2800"/>
              <a:t>(</a:t>
            </a:r>
            <a:r>
              <a:rPr lang="zh-CN" altLang="en-US" sz="2800" dirty="0"/>
              <a:t>三角函数式</a:t>
            </a:r>
            <a:r>
              <a:rPr lang="en-US" altLang="zh-CN" sz="2800"/>
              <a:t>)</a:t>
            </a:r>
            <a:endParaRPr lang="en-US" altLang="zh-CN" sz="2800" b="1"/>
          </a:p>
          <a:p>
            <a:pPr>
              <a:lnSpc>
                <a:spcPct val="120000"/>
              </a:lnSpc>
            </a:pPr>
            <a:r>
              <a:rPr lang="en-US" altLang="zh-CN" sz="2800"/>
              <a:t>A</a:t>
            </a:r>
            <a:r>
              <a:rPr lang="zh-CN" altLang="en-US" sz="2800" dirty="0"/>
              <a:t>＝</a:t>
            </a:r>
            <a:r>
              <a:rPr lang="en-US" altLang="zh-CN" sz="2800" err="1"/>
              <a:t>rejφ</a:t>
            </a:r>
            <a:r>
              <a:rPr lang="en-US" altLang="zh-CN" sz="2800" b="1"/>
              <a:t>  </a:t>
            </a:r>
            <a:r>
              <a:rPr lang="en-US" altLang="zh-CN" sz="2800"/>
              <a:t>(</a:t>
            </a:r>
            <a:r>
              <a:rPr lang="zh-CN" altLang="en-US" sz="2800" dirty="0"/>
              <a:t>指数式</a:t>
            </a:r>
            <a:r>
              <a:rPr lang="en-US" altLang="zh-CN" sz="2800"/>
              <a:t>)</a:t>
            </a:r>
            <a:endParaRPr lang="en-US" altLang="zh-CN" sz="2800" b="1"/>
          </a:p>
          <a:p>
            <a:pPr>
              <a:lnSpc>
                <a:spcPct val="120000"/>
              </a:lnSpc>
            </a:pPr>
            <a:r>
              <a:rPr lang="en-US" altLang="zh-CN" sz="2800"/>
              <a:t>A</a:t>
            </a:r>
            <a:r>
              <a:rPr lang="zh-CN" altLang="en-US" sz="2800" dirty="0"/>
              <a:t>＝</a:t>
            </a:r>
            <a:r>
              <a:rPr lang="en-US" altLang="zh-CN" sz="2800" err="1"/>
              <a:t>r∠φ</a:t>
            </a:r>
            <a:r>
              <a:rPr lang="en-US" altLang="zh-CN" sz="2800" b="1"/>
              <a:t>  </a:t>
            </a:r>
            <a:r>
              <a:rPr lang="en-US" altLang="zh-CN" sz="2800"/>
              <a:t>(</a:t>
            </a:r>
            <a:r>
              <a:rPr lang="zh-CN" altLang="en-US" sz="2800" dirty="0"/>
              <a:t>极坐标式</a:t>
            </a:r>
            <a:r>
              <a:rPr lang="en-US" altLang="zh-CN" sz="2800"/>
              <a:t>)</a:t>
            </a:r>
            <a:r>
              <a:rPr lang="zh-CN" altLang="en-US" sz="2800" dirty="0"/>
              <a:t>以上为复数的几种表达形式。 </a:t>
            </a:r>
            <a:endParaRPr lang="zh-CN" altLang="en-US" sz="28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9" name="文本占位符 111618"/>
          <p:cNvSpPr>
            <a:spLocks noGrp="1" noRot="1"/>
          </p:cNvSpPr>
          <p:nvPr>
            <p:ph type="body" idx="1"/>
          </p:nvPr>
        </p:nvSpPr>
        <p:spPr>
          <a:xfrm>
            <a:off x="301625" y="685800"/>
            <a:ext cx="8540750" cy="5413375"/>
          </a:xfrm>
          <a:ln/>
        </p:spPr>
        <p:txBody>
          <a:bodyPr/>
          <a:p>
            <a:r>
              <a:rPr lang="zh-CN" altLang="en-US" sz="2800" dirty="0"/>
              <a:t>利用以下关系式：</a:t>
            </a:r>
            <a:endParaRPr lang="zh-CN" altLang="en-US" sz="2800" b="1" dirty="0"/>
          </a:p>
          <a:p>
            <a:endParaRPr lang="zh-CN" altLang="en-US" sz="2800" b="1" dirty="0"/>
          </a:p>
          <a:p>
            <a:pPr>
              <a:buNone/>
            </a:pPr>
            <a:r>
              <a:rPr lang="zh-CN" altLang="en-US" sz="2800" b="1"/>
              <a:t>                    </a:t>
            </a:r>
            <a:r>
              <a:rPr lang="en-US" altLang="zh-CN" sz="2800"/>
              <a:t>a</a:t>
            </a:r>
            <a:r>
              <a:rPr lang="zh-CN" altLang="en-US" sz="2800" dirty="0"/>
              <a:t>＝</a:t>
            </a:r>
            <a:r>
              <a:rPr lang="en-US" altLang="zh-CN" sz="2800" err="1"/>
              <a:t>rcosφ</a:t>
            </a:r>
            <a:endParaRPr lang="en-US" altLang="zh-CN" sz="2800"/>
          </a:p>
          <a:p>
            <a:pPr>
              <a:buNone/>
            </a:pPr>
            <a:r>
              <a:rPr lang="en-US" altLang="zh-CN" sz="2800"/>
              <a:t>                    b</a:t>
            </a:r>
            <a:r>
              <a:rPr lang="zh-CN" altLang="en-US" sz="2800" dirty="0"/>
              <a:t>＝</a:t>
            </a:r>
            <a:r>
              <a:rPr lang="en-US" altLang="zh-CN" sz="2800" err="1"/>
              <a:t>rsinφ</a:t>
            </a:r>
            <a:endParaRPr lang="en-US" altLang="zh-CN" sz="2800"/>
          </a:p>
          <a:p>
            <a:pPr>
              <a:buNone/>
            </a:pPr>
            <a:r>
              <a:rPr lang="en-US" altLang="zh-CN" sz="2800"/>
              <a:t>                   φ</a:t>
            </a:r>
            <a:r>
              <a:rPr lang="zh-CN" altLang="en-US" sz="2800" dirty="0"/>
              <a:t>＝</a:t>
            </a:r>
            <a:r>
              <a:rPr lang="en-US" altLang="zh-CN" sz="2800"/>
              <a:t>tan</a:t>
            </a:r>
            <a:r>
              <a:rPr lang="zh-CN" altLang="en-US" sz="2800" baseline="30000" dirty="0"/>
              <a:t>－</a:t>
            </a:r>
            <a:r>
              <a:rPr lang="en-US" altLang="zh-CN" sz="2800" baseline="30000"/>
              <a:t>1</a:t>
            </a:r>
            <a:r>
              <a:rPr lang="en-US" altLang="zh-CN" sz="2800"/>
              <a:t>(b/a)</a:t>
            </a:r>
            <a:endParaRPr lang="en-US" altLang="zh-CN" sz="2800"/>
          </a:p>
          <a:p>
            <a:r>
              <a:rPr lang="zh-CN" altLang="en-US" sz="2800" dirty="0"/>
              <a:t>　</a:t>
            </a:r>
            <a:r>
              <a:rPr lang="zh-CN" altLang="en-US" dirty="0"/>
              <a:t>                                               </a:t>
            </a:r>
            <a:r>
              <a:rPr lang="en-US" altLang="zh-CN"/>
              <a:t>(</a:t>
            </a:r>
            <a:r>
              <a:rPr lang="zh-CN" altLang="en-US" dirty="0"/>
              <a:t>欧拉公式</a:t>
            </a:r>
            <a:r>
              <a:rPr lang="en-US" altLang="zh-CN"/>
              <a:t>)</a:t>
            </a:r>
            <a:endParaRPr lang="en-US" altLang="zh-CN"/>
          </a:p>
        </p:txBody>
      </p:sp>
      <p:pic>
        <p:nvPicPr>
          <p:cNvPr id="111620" name="图片 111619"/>
          <p:cNvPicPr>
            <a:picLocks noChangeAspect="1"/>
          </p:cNvPicPr>
          <p:nvPr/>
        </p:nvPicPr>
        <p:blipFill>
          <a:blip r:embed="rId1">
            <a:clrChange>
              <a:clrFrom>
                <a:srgbClr val="000000"/>
              </a:clrFrom>
              <a:clrTo>
                <a:srgbClr val="007A77"/>
              </a:clrTo>
            </a:clrChange>
          </a:blip>
          <a:stretch>
            <a:fillRect/>
          </a:stretch>
        </p:blipFill>
        <p:spPr>
          <a:xfrm>
            <a:off x="0" y="1219200"/>
            <a:ext cx="7772400" cy="533400"/>
          </a:xfrm>
          <a:prstGeom prst="rect">
            <a:avLst/>
          </a:prstGeom>
          <a:noFill/>
          <a:ln w="9525">
            <a:noFill/>
          </a:ln>
        </p:spPr>
      </p:pic>
      <p:pic>
        <p:nvPicPr>
          <p:cNvPr id="111621" name="图片 111620"/>
          <p:cNvPicPr>
            <a:picLocks noChangeAspect="1"/>
          </p:cNvPicPr>
          <p:nvPr/>
        </p:nvPicPr>
        <p:blipFill>
          <a:blip r:embed="rId2">
            <a:clrChange>
              <a:clrFrom>
                <a:srgbClr val="000000"/>
              </a:clrFrom>
              <a:clrTo>
                <a:srgbClr val="007A77"/>
              </a:clrTo>
            </a:clrChange>
          </a:blip>
          <a:stretch>
            <a:fillRect/>
          </a:stretch>
        </p:blipFill>
        <p:spPr>
          <a:xfrm>
            <a:off x="838200" y="3352800"/>
            <a:ext cx="5867400" cy="762000"/>
          </a:xfrm>
          <a:prstGeom prst="rect">
            <a:avLst/>
          </a:prstGeom>
          <a:noFill/>
          <a:ln w="9525">
            <a:noFill/>
          </a:ln>
        </p:spPr>
      </p:pic>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3" name="文本占位符 112642"/>
          <p:cNvSpPr>
            <a:spLocks noGrp="1" noRot="1"/>
          </p:cNvSpPr>
          <p:nvPr>
            <p:ph type="body" idx="1"/>
          </p:nvPr>
        </p:nvSpPr>
        <p:spPr>
          <a:xfrm>
            <a:off x="301625" y="762000"/>
            <a:ext cx="8540750" cy="5337175"/>
          </a:xfrm>
          <a:ln/>
        </p:spPr>
        <p:txBody>
          <a:bodyPr/>
          <a:p>
            <a:pPr>
              <a:lnSpc>
                <a:spcPct val="120000"/>
              </a:lnSpc>
            </a:pPr>
            <a:r>
              <a:rPr lang="zh-CN" altLang="en-US" sz="2800" dirty="0"/>
              <a:t>几种形式之间可进行互换。其中，</a:t>
            </a:r>
            <a:r>
              <a:rPr lang="en-US" altLang="zh-CN" sz="2800"/>
              <a:t>j</a:t>
            </a:r>
            <a:r>
              <a:rPr lang="zh-CN" altLang="en-US" sz="2800" dirty="0"/>
              <a:t>是虚数的单位</a:t>
            </a:r>
            <a:r>
              <a:rPr lang="en-US" altLang="zh-CN" sz="2800"/>
              <a:t>(</a:t>
            </a:r>
            <a:r>
              <a:rPr lang="zh-CN" altLang="en-US" sz="2800" dirty="0"/>
              <a:t>数学中用</a:t>
            </a:r>
            <a:r>
              <a:rPr lang="en-US" altLang="zh-CN" sz="2800"/>
              <a:t>i</a:t>
            </a:r>
            <a:r>
              <a:rPr lang="zh-CN" altLang="en-US" sz="2800" dirty="0"/>
              <a:t>表示，而电工技术中</a:t>
            </a:r>
            <a:r>
              <a:rPr lang="en-US" altLang="zh-CN" sz="2800"/>
              <a:t>i</a:t>
            </a:r>
            <a:r>
              <a:rPr lang="zh-CN" altLang="en-US" sz="2800" dirty="0"/>
              <a:t>已用来表示电流，故用</a:t>
            </a:r>
            <a:r>
              <a:rPr lang="en-US" altLang="zh-CN" sz="2800"/>
              <a:t>j</a:t>
            </a:r>
            <a:r>
              <a:rPr lang="zh-CN" altLang="en-US" sz="2800" dirty="0"/>
              <a:t>表示</a:t>
            </a:r>
            <a:r>
              <a:rPr lang="en-US" altLang="zh-CN" sz="2800"/>
              <a:t>)</a:t>
            </a:r>
            <a:r>
              <a:rPr lang="zh-CN" altLang="en-US" sz="2800" dirty="0"/>
              <a:t>。</a:t>
            </a:r>
            <a:endParaRPr lang="zh-CN" altLang="en-US" sz="2800" dirty="0"/>
          </a:p>
          <a:p>
            <a:pPr>
              <a:lnSpc>
                <a:spcPct val="120000"/>
              </a:lnSpc>
            </a:pPr>
            <a:r>
              <a:rPr lang="zh-CN" altLang="en-US" sz="2800" dirty="0"/>
              <a:t>进行复数的四则运算时，一般加、减运算用复数的代数式，其实部与实部相加</a:t>
            </a:r>
            <a:r>
              <a:rPr lang="en-US" altLang="zh-CN" sz="2800"/>
              <a:t>(</a:t>
            </a:r>
            <a:r>
              <a:rPr lang="zh-CN" altLang="en-US" sz="2800" dirty="0"/>
              <a:t>减</a:t>
            </a:r>
            <a:r>
              <a:rPr lang="en-US" altLang="zh-CN" sz="2800"/>
              <a:t>)</a:t>
            </a:r>
            <a:r>
              <a:rPr lang="zh-CN" altLang="en-US" sz="2800" dirty="0"/>
              <a:t>，虚部与虚部相加</a:t>
            </a:r>
            <a:r>
              <a:rPr lang="en-US" altLang="zh-CN" sz="2800"/>
              <a:t>(</a:t>
            </a:r>
            <a:r>
              <a:rPr lang="zh-CN" altLang="en-US" sz="2800" dirty="0"/>
              <a:t>减</a:t>
            </a:r>
            <a:r>
              <a:rPr lang="en-US" altLang="zh-CN" sz="2800"/>
              <a:t>)</a:t>
            </a:r>
            <a:r>
              <a:rPr lang="zh-CN" altLang="en-US" sz="2800" dirty="0"/>
              <a:t>；乘、除运算用复数的极坐标式，两复数相乘，模相乘，辐角相加；两复数相除，模相除，辐角相减。</a:t>
            </a:r>
            <a:endParaRPr lang="zh-CN" altLang="en-US" sz="28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7" name="文本占位符 113666"/>
          <p:cNvSpPr>
            <a:spLocks noGrp="1" noRot="1"/>
          </p:cNvSpPr>
          <p:nvPr>
            <p:ph type="body" idx="1"/>
          </p:nvPr>
        </p:nvSpPr>
        <p:spPr>
          <a:xfrm>
            <a:off x="301625" y="685800"/>
            <a:ext cx="8540750" cy="5413375"/>
          </a:xfrm>
          <a:ln/>
        </p:spPr>
        <p:txBody>
          <a:bodyPr/>
          <a:p>
            <a:pPr>
              <a:lnSpc>
                <a:spcPct val="120000"/>
              </a:lnSpc>
            </a:pPr>
            <a:r>
              <a:rPr lang="en-US" altLang="zh-CN" sz="2800"/>
              <a:t>j</a:t>
            </a:r>
            <a:r>
              <a:rPr lang="zh-CN" altLang="en-US" sz="2800" dirty="0"/>
              <a:t>＝</a:t>
            </a:r>
            <a:r>
              <a:rPr lang="en-US" altLang="zh-CN" sz="2800"/>
              <a:t>1∠90°</a:t>
            </a:r>
            <a:endParaRPr lang="en-US" altLang="zh-CN" sz="2800"/>
          </a:p>
          <a:p>
            <a:pPr>
              <a:lnSpc>
                <a:spcPct val="120000"/>
              </a:lnSpc>
            </a:pPr>
            <a:r>
              <a:rPr lang="en-US" altLang="zh-CN" sz="2800"/>
              <a:t>1/j</a:t>
            </a:r>
            <a:r>
              <a:rPr lang="zh-CN" altLang="en-US" sz="2800" dirty="0"/>
              <a:t>＝－</a:t>
            </a:r>
            <a:r>
              <a:rPr lang="en-US" altLang="zh-CN" sz="2800"/>
              <a:t>j</a:t>
            </a:r>
            <a:r>
              <a:rPr lang="zh-CN" altLang="en-US" sz="2800" dirty="0"/>
              <a:t>＝</a:t>
            </a:r>
            <a:r>
              <a:rPr lang="en-US" altLang="zh-CN" sz="2800"/>
              <a:t>1∠</a:t>
            </a:r>
            <a:r>
              <a:rPr lang="zh-CN" altLang="en-US" sz="2800" dirty="0"/>
              <a:t>－</a:t>
            </a:r>
            <a:r>
              <a:rPr lang="en-US" altLang="zh-CN" sz="2800"/>
              <a:t>90°</a:t>
            </a:r>
            <a:endParaRPr lang="en-US" altLang="zh-CN" sz="2800"/>
          </a:p>
          <a:p>
            <a:pPr>
              <a:lnSpc>
                <a:spcPct val="120000"/>
              </a:lnSpc>
            </a:pPr>
            <a:r>
              <a:rPr lang="en-US" altLang="zh-CN" sz="2800"/>
              <a:t>j</a:t>
            </a:r>
            <a:r>
              <a:rPr lang="en-US" altLang="zh-CN" sz="2800" baseline="30000"/>
              <a:t>2</a:t>
            </a:r>
            <a:r>
              <a:rPr lang="zh-CN" altLang="en-US" sz="2800" dirty="0"/>
              <a:t>＝－</a:t>
            </a:r>
            <a:r>
              <a:rPr lang="en-US" altLang="zh-CN" sz="2800"/>
              <a:t>1</a:t>
            </a:r>
            <a:endParaRPr lang="en-US" altLang="zh-CN" sz="2800"/>
          </a:p>
          <a:p>
            <a:pPr>
              <a:lnSpc>
                <a:spcPct val="120000"/>
              </a:lnSpc>
            </a:pPr>
            <a:r>
              <a:rPr lang="zh-CN" altLang="en-US" sz="2800" dirty="0"/>
              <a:t>所以当一个复数乘上</a:t>
            </a:r>
            <a:r>
              <a:rPr lang="en-US" altLang="zh-CN" sz="2800"/>
              <a:t>j</a:t>
            </a:r>
            <a:r>
              <a:rPr lang="zh-CN" altLang="en-US" sz="2800" dirty="0"/>
              <a:t>时，模不变，辐角增大</a:t>
            </a:r>
            <a:r>
              <a:rPr lang="en-US" altLang="zh-CN" sz="2800"/>
              <a:t>90°</a:t>
            </a:r>
            <a:r>
              <a:rPr lang="zh-CN" altLang="en-US" sz="2800" dirty="0"/>
              <a:t>；当一个复数除以</a:t>
            </a:r>
            <a:r>
              <a:rPr lang="en-US" altLang="zh-CN" sz="2800"/>
              <a:t>j</a:t>
            </a:r>
            <a:r>
              <a:rPr lang="zh-CN" altLang="en-US" sz="2800" dirty="0"/>
              <a:t>时，模不变，辐角减小</a:t>
            </a:r>
            <a:r>
              <a:rPr lang="en-US" altLang="zh-CN" sz="2800"/>
              <a:t>90°</a:t>
            </a:r>
            <a:r>
              <a:rPr lang="zh-CN" altLang="en-US" sz="2800" dirty="0"/>
              <a:t>。</a:t>
            </a:r>
            <a:endParaRPr lang="zh-CN" altLang="en-US" sz="2800"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1" name="文本占位符 114690"/>
          <p:cNvSpPr>
            <a:spLocks noGrp="1" noRot="1"/>
          </p:cNvSpPr>
          <p:nvPr>
            <p:ph type="body" idx="1"/>
          </p:nvPr>
        </p:nvSpPr>
        <p:spPr>
          <a:xfrm>
            <a:off x="301625" y="762000"/>
            <a:ext cx="8540750" cy="5337175"/>
          </a:xfrm>
          <a:ln/>
        </p:spPr>
        <p:txBody>
          <a:bodyPr/>
          <a:p>
            <a:pPr>
              <a:lnSpc>
                <a:spcPct val="120000"/>
              </a:lnSpc>
            </a:pPr>
            <a:r>
              <a:rPr lang="en-US" altLang="zh-CN" sz="2800"/>
              <a:t>2</a:t>
            </a:r>
            <a:r>
              <a:rPr lang="zh-CN" altLang="en-US" sz="2800"/>
              <a:t> </a:t>
            </a:r>
            <a:r>
              <a:rPr lang="zh-CN" altLang="en-US" sz="2800" dirty="0"/>
              <a:t>正弦量的相量表示法</a:t>
            </a:r>
            <a:endParaRPr lang="zh-CN" altLang="en-US" sz="2800" dirty="0"/>
          </a:p>
          <a:p>
            <a:pPr>
              <a:lnSpc>
                <a:spcPct val="120000"/>
              </a:lnSpc>
            </a:pPr>
            <a:r>
              <a:rPr lang="zh-CN" altLang="en-US" sz="2800" dirty="0"/>
              <a:t>因为频率、有效值和初相位三个要素可以确定一个正弦量，而在一个线性正弦交流电路中，只要电源的频率是单一的，则电路中所有电流、电压的频率都与电源频率相同。这样，就可把频率这个要素作为已知量处理，而只需根据有效值和初相位两个要素就可确定一个正弦量。若用复数的模表示正弦量的大小</a:t>
            </a:r>
            <a:r>
              <a:rPr lang="en-US" altLang="zh-CN" sz="2800"/>
              <a:t>(</a:t>
            </a:r>
            <a:r>
              <a:rPr lang="zh-CN" altLang="en-US" sz="2800" dirty="0"/>
              <a:t>有效值</a:t>
            </a:r>
            <a:r>
              <a:rPr lang="en-US" altLang="zh-CN" sz="2800"/>
              <a:t>)</a:t>
            </a:r>
            <a:r>
              <a:rPr lang="zh-CN" altLang="en-US" sz="2800" dirty="0"/>
              <a:t>，用复数的辐角表示正弦量的初相位，则这一个复数就可用来表示一个正弦量。表示正弦量的复数称为相量。</a:t>
            </a:r>
            <a:endParaRPr lang="zh-CN"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5" name="文本占位符 18434"/>
          <p:cNvSpPr>
            <a:spLocks noGrp="1" noRot="1"/>
          </p:cNvSpPr>
          <p:nvPr>
            <p:ph type="body" idx="1"/>
          </p:nvPr>
        </p:nvSpPr>
        <p:spPr>
          <a:xfrm>
            <a:off x="301625" y="762000"/>
            <a:ext cx="8540750" cy="5337175"/>
          </a:xfrm>
          <a:ln/>
        </p:spPr>
        <p:txBody>
          <a:bodyPr/>
          <a:p>
            <a:pPr>
              <a:lnSpc>
                <a:spcPct val="120000"/>
              </a:lnSpc>
            </a:pPr>
            <a:r>
              <a:rPr lang="en-US" altLang="zh-CN" sz="2800"/>
              <a:t>2</a:t>
            </a:r>
            <a:r>
              <a:rPr lang="zh-CN" altLang="en-US" sz="2800"/>
              <a:t> </a:t>
            </a:r>
            <a:r>
              <a:rPr lang="zh-CN" altLang="en-US" sz="2800" dirty="0"/>
              <a:t>电路的基本物理量</a:t>
            </a:r>
            <a:endParaRPr lang="zh-CN" altLang="en-US" sz="2800" dirty="0"/>
          </a:p>
          <a:p>
            <a:pPr>
              <a:lnSpc>
                <a:spcPct val="120000"/>
              </a:lnSpc>
            </a:pPr>
            <a:r>
              <a:rPr lang="en-US" altLang="zh-CN" sz="2800"/>
              <a:t>(1) </a:t>
            </a:r>
            <a:r>
              <a:rPr lang="zh-CN" altLang="en-US" sz="2800" dirty="0"/>
              <a:t>电流</a:t>
            </a:r>
            <a:endParaRPr lang="zh-CN" altLang="en-US" sz="2800" dirty="0"/>
          </a:p>
          <a:p>
            <a:pPr>
              <a:lnSpc>
                <a:spcPct val="120000"/>
              </a:lnSpc>
            </a:pPr>
            <a:r>
              <a:rPr lang="zh-CN" altLang="en-US" sz="2800" dirty="0"/>
              <a:t>在电场力作用下，电荷在电路中有规则地定向运动，形成了电流。电流的大小是用单位时间内通过导体某一截面的电荷量量度的，它称为电流强度</a:t>
            </a:r>
            <a:r>
              <a:rPr lang="en-US" altLang="zh-CN" sz="2800"/>
              <a:t>i(</a:t>
            </a:r>
            <a:r>
              <a:rPr lang="zh-CN" altLang="en-US" sz="2800" dirty="0"/>
              <a:t>简称电流</a:t>
            </a:r>
            <a:r>
              <a:rPr lang="en-US" altLang="zh-CN" sz="2800"/>
              <a:t>)</a:t>
            </a:r>
            <a:r>
              <a:rPr lang="zh-CN" altLang="en-US" sz="2800" dirty="0"/>
              <a:t>。设在</a:t>
            </a:r>
            <a:r>
              <a:rPr lang="en-US" altLang="zh-CN" sz="2800" err="1"/>
              <a:t>dt</a:t>
            </a:r>
            <a:r>
              <a:rPr lang="zh-CN" altLang="en-US" sz="2800" dirty="0"/>
              <a:t>时间内，通过导体某一截面</a:t>
            </a:r>
            <a:r>
              <a:rPr lang="en-US" altLang="zh-CN" sz="2800"/>
              <a:t>S</a:t>
            </a:r>
            <a:r>
              <a:rPr lang="zh-CN" altLang="en-US" sz="2800" dirty="0"/>
              <a:t>的电荷量为</a:t>
            </a:r>
            <a:r>
              <a:rPr lang="en-US" altLang="zh-CN" sz="2800" err="1"/>
              <a:t>dQ</a:t>
            </a:r>
            <a:r>
              <a:rPr lang="zh-CN" altLang="en-US" sz="2800" dirty="0"/>
              <a:t>，则电流强度为</a:t>
            </a:r>
            <a:endParaRPr lang="zh-CN" altLang="en-US" sz="2800" dirty="0"/>
          </a:p>
          <a:p>
            <a:pPr>
              <a:lnSpc>
                <a:spcPct val="120000"/>
              </a:lnSpc>
            </a:pPr>
            <a:r>
              <a:rPr lang="zh-CN" altLang="en-US" sz="2800"/>
              <a:t>                </a:t>
            </a:r>
            <a:r>
              <a:rPr lang="en-US" altLang="zh-CN" sz="2800"/>
              <a:t>i=</a:t>
            </a:r>
            <a:r>
              <a:rPr lang="en-US" altLang="zh-CN" sz="2800" err="1"/>
              <a:t>dQ/dt</a:t>
            </a:r>
            <a:r>
              <a:rPr lang="en-US" altLang="zh-CN" sz="2800"/>
              <a:t>     (1-1)</a:t>
            </a:r>
            <a:r>
              <a:rPr lang="zh-CN" altLang="en-US" sz="2800"/>
              <a:t></a:t>
            </a:r>
            <a:endParaRPr lang="zh-CN" altLang="en-US" sz="28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5" name="文本占位符 115714"/>
          <p:cNvSpPr>
            <a:spLocks noGrp="1" noRot="1"/>
          </p:cNvSpPr>
          <p:nvPr>
            <p:ph type="body" idx="1"/>
          </p:nvPr>
        </p:nvSpPr>
        <p:spPr>
          <a:xfrm>
            <a:off x="301625" y="685800"/>
            <a:ext cx="8540750" cy="5413375"/>
          </a:xfrm>
          <a:ln/>
        </p:spPr>
        <p:txBody>
          <a:bodyPr/>
          <a:p>
            <a:pPr>
              <a:lnSpc>
                <a:spcPct val="120000"/>
              </a:lnSpc>
            </a:pPr>
            <a:r>
              <a:rPr lang="zh-CN" altLang="zh-CN" sz="2800" dirty="0"/>
              <a:t>相量用在大写字母上方打</a:t>
            </a:r>
            <a:r>
              <a:rPr lang="zh-CN" altLang="en-US" sz="2800" b="1" dirty="0"/>
              <a:t>“</a:t>
            </a:r>
            <a:r>
              <a:rPr lang="en-US" altLang="zh-CN" sz="2800" b="1">
                <a:latin typeface="Arial" panose="020B0604020202020204" pitchFamily="34" charset="0"/>
              </a:rPr>
              <a:t>·</a:t>
            </a:r>
            <a:r>
              <a:rPr lang="en-US" altLang="zh-CN" sz="2800" b="1"/>
              <a:t>”</a:t>
            </a:r>
            <a:r>
              <a:rPr lang="zh-CN" altLang="en-US" sz="2800" dirty="0"/>
              <a:t>的方式表示。其相应的复数式称为正弦量的相量式，在复平面上画出的相量的图形称为相量图。画相量图时，实轴、虚轴可以省去，如</a:t>
            </a:r>
            <a:endParaRPr lang="zh-CN" altLang="en-US" sz="2800" dirty="0"/>
          </a:p>
          <a:p>
            <a:pPr>
              <a:lnSpc>
                <a:spcPct val="120000"/>
              </a:lnSpc>
            </a:pPr>
            <a:r>
              <a:rPr lang="en-US" altLang="zh-CN" sz="2800"/>
              <a:t>i</a:t>
            </a:r>
            <a:r>
              <a:rPr lang="en-US" altLang="zh-CN" sz="2800" baseline="-25000"/>
              <a:t>1</a:t>
            </a:r>
            <a:r>
              <a:rPr lang="zh-CN" altLang="en-US" sz="2800" dirty="0"/>
              <a:t>＝</a:t>
            </a:r>
            <a:r>
              <a:rPr lang="en-US" altLang="zh-CN" sz="2800"/>
              <a:t>4×2</a:t>
            </a:r>
            <a:r>
              <a:rPr lang="en-US" altLang="zh-CN" sz="2800" baseline="30000"/>
              <a:t>1/2</a:t>
            </a:r>
            <a:r>
              <a:rPr lang="en-US" altLang="zh-CN" sz="2800"/>
              <a:t>sin(ωt</a:t>
            </a:r>
            <a:r>
              <a:rPr lang="zh-CN" altLang="en-US" sz="2800" dirty="0"/>
              <a:t>＋</a:t>
            </a:r>
            <a:r>
              <a:rPr lang="en-US" altLang="zh-CN" sz="2800"/>
              <a:t>60°)A</a:t>
            </a:r>
            <a:endParaRPr lang="en-US" altLang="zh-CN" sz="2800"/>
          </a:p>
          <a:p>
            <a:pPr>
              <a:lnSpc>
                <a:spcPct val="120000"/>
              </a:lnSpc>
            </a:pPr>
            <a:r>
              <a:rPr lang="en-US" altLang="zh-CN" sz="2800"/>
              <a:t>i</a:t>
            </a:r>
            <a:r>
              <a:rPr lang="en-US" altLang="zh-CN" sz="2800" baseline="-25000"/>
              <a:t>2</a:t>
            </a:r>
            <a:r>
              <a:rPr lang="zh-CN" altLang="en-US" sz="2800" dirty="0"/>
              <a:t>＝</a:t>
            </a:r>
            <a:r>
              <a:rPr lang="en-US" altLang="zh-CN" sz="2800"/>
              <a:t>6×2</a:t>
            </a:r>
            <a:r>
              <a:rPr lang="en-US" altLang="zh-CN" sz="2800" baseline="30000"/>
              <a:t>1/2</a:t>
            </a:r>
            <a:r>
              <a:rPr lang="en-US" altLang="zh-CN" sz="2800"/>
              <a:t>sin(ωt</a:t>
            </a:r>
            <a:r>
              <a:rPr lang="zh-CN" altLang="en-US" sz="2800" dirty="0"/>
              <a:t>－</a:t>
            </a:r>
            <a:r>
              <a:rPr lang="en-US" altLang="zh-CN" sz="2800"/>
              <a:t>30°)A</a:t>
            </a:r>
            <a:endParaRPr lang="en-US" altLang="zh-CN" sz="2800"/>
          </a:p>
          <a:p>
            <a:pPr>
              <a:lnSpc>
                <a:spcPct val="120000"/>
              </a:lnSpc>
            </a:pPr>
            <a:endParaRPr lang="en-US" altLang="zh-CN" sz="28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6741" name="文本占位符 116740" descr="1j22"/>
          <p:cNvPicPr>
            <a:picLocks noChangeAspect="1"/>
          </p:cNvPicPr>
          <p:nvPr>
            <p:ph type="body" idx="1"/>
          </p:nvPr>
        </p:nvPicPr>
        <p:blipFill>
          <a:blip r:embed="rId1"/>
          <a:stretch>
            <a:fillRect/>
          </a:stretch>
        </p:blipFill>
        <p:spPr>
          <a:xfrm>
            <a:off x="2492375" y="685800"/>
            <a:ext cx="4575175" cy="5029200"/>
          </a:xfrm>
          <a:ln/>
        </p:spPr>
      </p:pic>
      <p:sp>
        <p:nvSpPr>
          <p:cNvPr id="116742" name="矩形 116741"/>
          <p:cNvSpPr/>
          <p:nvPr/>
        </p:nvSpPr>
        <p:spPr>
          <a:xfrm>
            <a:off x="3048000" y="5943600"/>
            <a:ext cx="2990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1-22</a:t>
            </a:r>
            <a:r>
              <a:rPr lang="zh-CN" altLang="en-US">
                <a:latin typeface="Arial" panose="020B0604020202020204" pitchFamily="34" charset="0"/>
              </a:rPr>
              <a:t>〓</a:t>
            </a:r>
            <a:r>
              <a:rPr lang="zh-CN" altLang="en-US" dirty="0">
                <a:latin typeface="Arial" panose="020B0604020202020204" pitchFamily="34" charset="0"/>
              </a:rPr>
              <a:t>正弦电流的相量图 </a:t>
            </a:r>
            <a:endParaRPr lang="zh-CN" altLang="en-US" dirty="0">
              <a:latin typeface="Arial" panose="020B0604020202020204"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3" name="文本占位符 117762"/>
          <p:cNvSpPr>
            <a:spLocks noGrp="1" noRot="1"/>
          </p:cNvSpPr>
          <p:nvPr>
            <p:ph type="body" idx="1"/>
          </p:nvPr>
        </p:nvSpPr>
        <p:spPr>
          <a:xfrm>
            <a:off x="301625" y="762000"/>
            <a:ext cx="8540750" cy="5337175"/>
          </a:xfrm>
          <a:ln/>
        </p:spPr>
        <p:txBody>
          <a:bodyPr/>
          <a:p>
            <a:pPr>
              <a:lnSpc>
                <a:spcPct val="120000"/>
              </a:lnSpc>
            </a:pPr>
            <a:r>
              <a:rPr lang="zh-CN" altLang="en-US" sz="2800" dirty="0"/>
              <a:t>其相量式为</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a:t>1=4∠60°</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a:t>2=6∠-30°</a:t>
            </a:r>
            <a:r>
              <a:rPr lang="zh-CN" altLang="en-US" sz="2800"/>
              <a:t></a:t>
            </a:r>
            <a:endParaRPr lang="zh-CN" altLang="en-US" sz="2800"/>
          </a:p>
          <a:p>
            <a:pPr>
              <a:lnSpc>
                <a:spcPct val="120000"/>
              </a:lnSpc>
            </a:pPr>
            <a:r>
              <a:rPr lang="zh-CN" altLang="en-US" sz="2800" dirty="0"/>
              <a:t>其相量图如图</a:t>
            </a:r>
            <a:r>
              <a:rPr lang="en-US" altLang="zh-CN" sz="2800"/>
              <a:t>1-22</a:t>
            </a:r>
            <a:r>
              <a:rPr lang="zh-CN" altLang="en-US" sz="2800" dirty="0"/>
              <a:t>所示。</a:t>
            </a:r>
            <a:endParaRPr lang="zh-CN" altLang="en-US" sz="2800" dirty="0"/>
          </a:p>
          <a:p>
            <a:pPr>
              <a:lnSpc>
                <a:spcPct val="120000"/>
              </a:lnSpc>
            </a:pPr>
            <a:r>
              <a:rPr lang="zh-CN" altLang="en-US" sz="2800" dirty="0"/>
              <a:t>需要注意的是，复数只能用来表示一个正弦量，而不等于正弦量，所以复数与正弦量之间不能划等号。下面的写法是错误的：</a:t>
            </a:r>
            <a:endParaRPr lang="zh-CN" altLang="en-US" sz="2800" dirty="0"/>
          </a:p>
          <a:p>
            <a:pPr>
              <a:lnSpc>
                <a:spcPct val="120000"/>
              </a:lnSpc>
            </a:pPr>
            <a:r>
              <a:rPr lang="zh-CN" altLang="en-US" sz="2800" dirty="0"/>
              <a:t></a:t>
            </a:r>
            <a:r>
              <a:rPr lang="en-US" altLang="zh-CN" sz="2800"/>
              <a:t>U=220</a:t>
            </a:r>
            <a:r>
              <a:rPr lang="en-US" altLang="zh-CN" sz="2800" b="1"/>
              <a:t>×</a:t>
            </a:r>
            <a:r>
              <a:rPr lang="en-US" altLang="zh-CN" sz="2800"/>
              <a:t>2</a:t>
            </a:r>
            <a:r>
              <a:rPr lang="en-US" altLang="zh-CN" sz="2800" b="1" baseline="30000"/>
              <a:t>1/2</a:t>
            </a:r>
            <a:r>
              <a:rPr lang="en-US" altLang="zh-CN" sz="2800"/>
              <a:t>sin(ωt +60°)=220∠60°A</a:t>
            </a:r>
            <a:r>
              <a:rPr lang="zh-CN" altLang="en-US"/>
              <a:t> </a:t>
            </a:r>
            <a:endParaRPr lang="zh-CN" alt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7" name="文本占位符 118786"/>
          <p:cNvSpPr>
            <a:spLocks noGrp="1" noRot="1"/>
          </p:cNvSpPr>
          <p:nvPr>
            <p:ph type="body" idx="1"/>
          </p:nvPr>
        </p:nvSpPr>
        <p:spPr>
          <a:xfrm>
            <a:off x="301625" y="762000"/>
            <a:ext cx="8540750" cy="5337175"/>
          </a:xfrm>
          <a:ln/>
        </p:spPr>
        <p:txBody>
          <a:bodyPr/>
          <a:p>
            <a:pPr>
              <a:lnSpc>
                <a:spcPct val="120000"/>
              </a:lnSpc>
            </a:pPr>
            <a:r>
              <a:rPr lang="zh-CN" altLang="en-US" sz="2800" dirty="0"/>
              <a:t>把正弦量表示成相量的真正价值在于简化正弦交流电路的计算。因为几个同频率正弦量经加、减后仍为同频率正弦量，所以，几个同频率正弦量的和</a:t>
            </a:r>
            <a:r>
              <a:rPr lang="en-US" altLang="zh-CN" sz="2800"/>
              <a:t>(</a:t>
            </a:r>
            <a:r>
              <a:rPr lang="zh-CN" altLang="en-US" sz="2800" dirty="0"/>
              <a:t>差</a:t>
            </a:r>
            <a:r>
              <a:rPr lang="en-US" altLang="zh-CN" sz="2800"/>
              <a:t>)</a:t>
            </a:r>
            <a:r>
              <a:rPr lang="zh-CN" altLang="en-US" sz="2800" dirty="0"/>
              <a:t>的相量等于它们的相量和</a:t>
            </a:r>
            <a:r>
              <a:rPr lang="en-US" altLang="zh-CN" sz="2800"/>
              <a:t>(</a:t>
            </a:r>
            <a:r>
              <a:rPr lang="zh-CN" altLang="en-US" sz="2800" dirty="0"/>
              <a:t>差</a:t>
            </a:r>
            <a:r>
              <a:rPr lang="en-US" altLang="zh-CN" sz="2800"/>
              <a:t>)</a:t>
            </a:r>
            <a:r>
              <a:rPr lang="zh-CN" altLang="en-US" sz="2800" dirty="0"/>
              <a:t>。因此，在正弦交流电路中，相量是满足基尔霍夫定律的。</a:t>
            </a:r>
            <a:endParaRPr lang="zh-CN" altLang="en-US" sz="2800"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1" name="文本占位符 119810"/>
          <p:cNvSpPr>
            <a:spLocks noGrp="1" noRot="1"/>
          </p:cNvSpPr>
          <p:nvPr>
            <p:ph type="body" idx="1"/>
          </p:nvPr>
        </p:nvSpPr>
        <p:spPr>
          <a:xfrm>
            <a:off x="301625" y="685800"/>
            <a:ext cx="8540750" cy="5413375"/>
          </a:xfrm>
          <a:ln/>
        </p:spPr>
        <p:txBody>
          <a:bodyPr/>
          <a:p>
            <a:pPr>
              <a:lnSpc>
                <a:spcPct val="120000"/>
              </a:lnSpc>
            </a:pPr>
            <a:r>
              <a:rPr lang="en-US" altLang="zh-CN" sz="2800"/>
              <a:t>3</a:t>
            </a:r>
            <a:r>
              <a:rPr lang="zh-CN" altLang="en-US" sz="2800"/>
              <a:t> </a:t>
            </a:r>
            <a:r>
              <a:rPr lang="zh-CN" altLang="en-US" sz="2800" dirty="0"/>
              <a:t>基尔霍夫定律的相量形式</a:t>
            </a:r>
            <a:endParaRPr lang="zh-CN" altLang="en-US" sz="2800" dirty="0"/>
          </a:p>
          <a:p>
            <a:pPr>
              <a:lnSpc>
                <a:spcPct val="120000"/>
              </a:lnSpc>
            </a:pPr>
            <a:r>
              <a:rPr lang="zh-CN" altLang="en-US" sz="2800" dirty="0"/>
              <a:t>基尔霍夫定律不仅适用于直流电路，对任意波形的交流电路来讲，在任一瞬间也是适用的。基尔霍夫电流定律和电压定律的一般形式为</a:t>
            </a:r>
            <a:endParaRPr lang="zh-CN" altLang="en-US" sz="2800" dirty="0"/>
          </a:p>
          <a:p>
            <a:pPr>
              <a:lnSpc>
                <a:spcPct val="120000"/>
              </a:lnSpc>
            </a:pPr>
            <a:r>
              <a:rPr lang="zh-CN" altLang="en-US" sz="2800" dirty="0"/>
              <a:t></a:t>
            </a:r>
            <a:r>
              <a:rPr lang="en-US" altLang="zh-CN" sz="2800" dirty="0"/>
              <a:t>∑</a:t>
            </a:r>
            <a:r>
              <a:rPr lang="en-US" altLang="zh-CN" sz="2800" err="1"/>
              <a:t>i(t</a:t>
            </a:r>
            <a:r>
              <a:rPr lang="en-US" altLang="zh-CN" sz="2800"/>
              <a:t>)=0    (1-25)</a:t>
            </a:r>
            <a:r>
              <a:rPr lang="zh-CN" altLang="en-US" sz="2800"/>
              <a:t></a:t>
            </a:r>
            <a:endParaRPr lang="zh-CN" altLang="en-US" sz="2800"/>
          </a:p>
          <a:p>
            <a:pPr>
              <a:lnSpc>
                <a:spcPct val="120000"/>
              </a:lnSpc>
            </a:pPr>
            <a:r>
              <a:rPr lang="zh-CN" altLang="en-US" sz="2800"/>
              <a:t>       </a:t>
            </a:r>
            <a:r>
              <a:rPr lang="en-US" altLang="zh-CN" sz="2800"/>
              <a:t>∑</a:t>
            </a:r>
            <a:r>
              <a:rPr lang="en-US" altLang="zh-CN" sz="2800" err="1"/>
              <a:t>u(t</a:t>
            </a:r>
            <a:r>
              <a:rPr lang="en-US" altLang="zh-CN" sz="2800"/>
              <a:t>)=0   (1-26)</a:t>
            </a:r>
            <a:r>
              <a:rPr lang="zh-CN" altLang="en-US" sz="2800"/>
              <a:t></a:t>
            </a:r>
            <a:endParaRPr lang="zh-CN" altLang="en-US" sz="2800"/>
          </a:p>
          <a:p>
            <a:pPr>
              <a:lnSpc>
                <a:spcPct val="120000"/>
              </a:lnSpc>
            </a:pPr>
            <a:r>
              <a:rPr lang="zh-CN" altLang="en-US" sz="2800"/>
              <a:t> </a:t>
            </a:r>
            <a:endParaRPr lang="zh-CN" altLang="en-US" sz="280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7267" name="文本占位符 267266"/>
          <p:cNvSpPr>
            <a:spLocks noGrp="1" noRot="1"/>
          </p:cNvSpPr>
          <p:nvPr>
            <p:ph type="body" idx="1"/>
          </p:nvPr>
        </p:nvSpPr>
        <p:spPr>
          <a:xfrm>
            <a:off x="301625" y="685800"/>
            <a:ext cx="8540750" cy="5413375"/>
          </a:xfrm>
          <a:ln/>
        </p:spPr>
        <p:txBody>
          <a:bodyPr/>
          <a:p>
            <a:pPr>
              <a:lnSpc>
                <a:spcPct val="120000"/>
              </a:lnSpc>
            </a:pPr>
            <a:r>
              <a:rPr lang="zh-CN" altLang="en-US" sz="2800" dirty="0"/>
              <a:t>在正弦交流</a:t>
            </a:r>
            <a:r>
              <a:rPr lang="en-US" altLang="zh-CN" sz="2800"/>
              <a:t>(</a:t>
            </a:r>
            <a:r>
              <a:rPr lang="zh-CN" altLang="en-US" sz="2800" dirty="0"/>
              <a:t>线性</a:t>
            </a:r>
            <a:r>
              <a:rPr lang="en-US" altLang="zh-CN" sz="2800"/>
              <a:t>)</a:t>
            </a:r>
            <a:r>
              <a:rPr lang="zh-CN" altLang="en-US" sz="2800" dirty="0"/>
              <a:t>电路中，由于电路中的各电量均为同频率的正弦量，故基尔霍夫定律也可用相量表达式来表示，其形式为</a:t>
            </a:r>
            <a:endParaRPr lang="zh-CN" altLang="en-US" sz="2800" dirty="0"/>
          </a:p>
          <a:p>
            <a:pPr>
              <a:lnSpc>
                <a:spcPct val="120000"/>
              </a:lnSpc>
            </a:pPr>
            <a:r>
              <a:rPr lang="zh-CN" altLang="en-US" sz="2800" dirty="0"/>
              <a:t></a:t>
            </a:r>
            <a:r>
              <a:rPr lang="en-US" altLang="zh-CN" sz="2800" dirty="0"/>
              <a:t>∑</a:t>
            </a:r>
            <a:r>
              <a:rPr lang="en-US" altLang="zh-CN" sz="2800"/>
              <a:t>I</a:t>
            </a:r>
            <a:r>
              <a:rPr lang="en-US" altLang="zh-CN" sz="2800">
                <a:latin typeface="Arial" panose="020B0604020202020204" pitchFamily="34" charset="0"/>
              </a:rPr>
              <a:t>·</a:t>
            </a:r>
            <a:r>
              <a:rPr lang="en-US" altLang="zh-CN" sz="2800"/>
              <a:t>=0       (1-27)</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a:t>=0      (1-28)</a:t>
            </a:r>
            <a:r>
              <a:rPr lang="zh-CN" altLang="en-US" sz="2800"/>
              <a:t></a:t>
            </a:r>
            <a:endParaRPr lang="zh-CN" altLang="en-US" sz="2800"/>
          </a:p>
          <a:p>
            <a:pPr>
              <a:lnSpc>
                <a:spcPct val="120000"/>
              </a:lnSpc>
            </a:pPr>
            <a:r>
              <a:rPr lang="zh-CN" altLang="en-US" sz="2800" dirty="0"/>
              <a:t>式</a:t>
            </a:r>
            <a:r>
              <a:rPr lang="en-US" altLang="zh-CN" sz="2800"/>
              <a:t>(1-27)</a:t>
            </a:r>
            <a:r>
              <a:rPr lang="zh-CN" altLang="en-US" sz="2800" dirty="0"/>
              <a:t>表明：流出</a:t>
            </a:r>
            <a:r>
              <a:rPr lang="en-US" altLang="zh-CN" sz="2800"/>
              <a:t>(</a:t>
            </a:r>
            <a:r>
              <a:rPr lang="zh-CN" altLang="en-US" sz="2800" dirty="0"/>
              <a:t>或流入</a:t>
            </a:r>
            <a:r>
              <a:rPr lang="en-US" altLang="zh-CN" sz="2800"/>
              <a:t>)</a:t>
            </a:r>
            <a:r>
              <a:rPr lang="zh-CN" altLang="en-US" sz="2800" dirty="0"/>
              <a:t>任一节点的电流有效值相量之和等于零。式</a:t>
            </a:r>
            <a:r>
              <a:rPr lang="en-US" altLang="zh-CN" sz="2800"/>
              <a:t>(1-28)</a:t>
            </a:r>
            <a:r>
              <a:rPr lang="zh-CN" altLang="en-US" sz="2800" dirty="0"/>
              <a:t>表明：沿任一回路的电压有效值相量之和等于零。</a:t>
            </a:r>
            <a:endParaRPr lang="zh-CN" altLang="en-US" sz="2800"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5" name="文本占位符 120834"/>
          <p:cNvSpPr>
            <a:spLocks noGrp="1" noRot="1"/>
          </p:cNvSpPr>
          <p:nvPr>
            <p:ph type="body" idx="1"/>
          </p:nvPr>
        </p:nvSpPr>
        <p:spPr>
          <a:xfrm>
            <a:off x="301625" y="685800"/>
            <a:ext cx="8540750" cy="5413375"/>
          </a:xfrm>
          <a:ln/>
        </p:spPr>
        <p:txBody>
          <a:bodyPr/>
          <a:p>
            <a:endParaRPr lang="en-US" altLang="zh-CN" dirty="0"/>
          </a:p>
          <a:p>
            <a:pPr>
              <a:lnSpc>
                <a:spcPct val="120000"/>
              </a:lnSpc>
            </a:pPr>
            <a:r>
              <a:rPr lang="zh-CN" altLang="en-US" sz="2800"/>
              <a:t>【</a:t>
            </a:r>
            <a:r>
              <a:rPr lang="zh-CN" altLang="en-US" sz="2800" dirty="0"/>
              <a:t>例</a:t>
            </a:r>
            <a:r>
              <a:rPr lang="en-US" altLang="zh-CN" sz="2800"/>
              <a:t>1-9</a:t>
            </a:r>
            <a:r>
              <a:rPr lang="zh-CN" altLang="en-US" sz="2800"/>
              <a:t>】〓</a:t>
            </a:r>
            <a:r>
              <a:rPr lang="zh-CN" altLang="en-US" sz="2800" dirty="0"/>
              <a:t>试计算</a:t>
            </a:r>
            <a:r>
              <a:rPr lang="en-US" altLang="zh-CN" sz="2800"/>
              <a:t>2</a:t>
            </a:r>
            <a:r>
              <a:rPr lang="zh-CN" altLang="en-US" sz="2800" dirty="0"/>
              <a:t>个串联交流电压的总电压。这</a:t>
            </a:r>
            <a:r>
              <a:rPr lang="en-US" altLang="zh-CN" sz="2800"/>
              <a:t>2</a:t>
            </a:r>
            <a:r>
              <a:rPr lang="zh-CN" altLang="en-US" sz="2800" dirty="0"/>
              <a:t>个电压分别为</a:t>
            </a:r>
            <a:r>
              <a:rPr lang="en-US" altLang="zh-CN" sz="2800"/>
              <a:t>U</a:t>
            </a:r>
            <a:r>
              <a:rPr lang="en-US" altLang="zh-CN" sz="2800" baseline="-25000"/>
              <a:t>1</a:t>
            </a:r>
            <a:r>
              <a:rPr lang="en-US" altLang="zh-CN" sz="2800"/>
              <a:t>=100∠60°V</a:t>
            </a:r>
            <a:r>
              <a:rPr lang="zh-CN" altLang="en-US" sz="2800" dirty="0"/>
              <a:t>，</a:t>
            </a:r>
            <a:r>
              <a:rPr lang="en-US" altLang="zh-CN" sz="2800"/>
              <a:t>U</a:t>
            </a:r>
            <a:r>
              <a:rPr lang="en-US" altLang="zh-CN" sz="2800" baseline="-25000"/>
              <a:t>2</a:t>
            </a:r>
            <a:r>
              <a:rPr lang="en-US" altLang="zh-CN" sz="2800"/>
              <a:t>=60∠-36°V</a:t>
            </a:r>
            <a:r>
              <a:rPr lang="zh-CN" altLang="en-US" sz="2800" dirty="0"/>
              <a:t>。</a:t>
            </a:r>
            <a:endParaRPr lang="zh-CN" altLang="en-US" sz="2800" dirty="0"/>
          </a:p>
          <a:p>
            <a:pPr>
              <a:lnSpc>
                <a:spcPct val="120000"/>
              </a:lnSpc>
            </a:pPr>
            <a:r>
              <a:rPr lang="zh-CN" altLang="en-US" sz="2800" dirty="0"/>
              <a:t>解：先写出</a:t>
            </a:r>
            <a:r>
              <a:rPr lang="en-US" altLang="zh-CN" sz="2800"/>
              <a:t>2</a:t>
            </a:r>
            <a:r>
              <a:rPr lang="zh-CN" altLang="en-US" sz="2800" dirty="0"/>
              <a:t>个电压的三角函数表达式为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baseline="-25000"/>
              <a:t>1</a:t>
            </a:r>
            <a:r>
              <a:rPr lang="en-US" altLang="zh-CN" sz="2800"/>
              <a:t> =100cos60°+j100sin60°=50+j86.6(V)</a:t>
            </a:r>
            <a:r>
              <a:rPr lang="zh-CN" altLang="en-US" sz="2800"/>
              <a:t></a:t>
            </a:r>
            <a:endParaRPr lang="zh-CN" altLang="en-US" sz="280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9" name="文本占位符 121858"/>
          <p:cNvSpPr>
            <a:spLocks noGrp="1" noRot="1"/>
          </p:cNvSpPr>
          <p:nvPr>
            <p:ph type="body" idx="1"/>
          </p:nvPr>
        </p:nvSpPr>
        <p:spPr>
          <a:xfrm>
            <a:off x="301625" y="762000"/>
            <a:ext cx="8540750" cy="5337175"/>
          </a:xfrm>
          <a:ln/>
        </p:spPr>
        <p:txBody>
          <a:bodyPr/>
          <a:p>
            <a:pPr>
              <a:lnSpc>
                <a:spcPct val="120000"/>
              </a:lnSpc>
            </a:pPr>
            <a:r>
              <a:rPr lang="en-US" altLang="zh-CN" sz="2800"/>
              <a:t>     U</a:t>
            </a:r>
            <a:r>
              <a:rPr lang="en-US" altLang="zh-CN" sz="2800">
                <a:latin typeface="Arial" panose="020B0604020202020204" pitchFamily="34" charset="0"/>
              </a:rPr>
              <a:t>·</a:t>
            </a:r>
            <a:r>
              <a:rPr lang="en-US" altLang="zh-CN" sz="2800" baseline="-25000"/>
              <a:t>2</a:t>
            </a:r>
            <a:r>
              <a:rPr lang="en-US" altLang="zh-CN" sz="2800"/>
              <a:t>=60cos(</a:t>
            </a:r>
            <a:r>
              <a:rPr lang="zh-CN" altLang="en-US" sz="2800" dirty="0"/>
              <a:t>－</a:t>
            </a:r>
            <a:r>
              <a:rPr lang="en-US" altLang="zh-CN" sz="2800"/>
              <a:t>36°)+j60sin(</a:t>
            </a:r>
            <a:r>
              <a:rPr lang="zh-CN" altLang="en-US" sz="2800" dirty="0"/>
              <a:t>－</a:t>
            </a:r>
            <a:r>
              <a:rPr lang="en-US" altLang="zh-CN" sz="2800"/>
              <a:t>36°)</a:t>
            </a:r>
            <a:endParaRPr lang="en-US" altLang="zh-CN" sz="2800"/>
          </a:p>
          <a:p>
            <a:pPr>
              <a:lnSpc>
                <a:spcPct val="120000"/>
              </a:lnSpc>
            </a:pPr>
            <a:r>
              <a:rPr lang="en-US" altLang="zh-CN" sz="2800"/>
              <a:t>=48.54-j35.27</a:t>
            </a:r>
            <a:r>
              <a:rPr lang="zh-CN" altLang="en-US" sz="2800"/>
              <a:t></a:t>
            </a:r>
            <a:r>
              <a:rPr lang="en-US" altLang="zh-CN" sz="2800"/>
              <a:t>(V)</a:t>
            </a:r>
            <a:r>
              <a:rPr lang="zh-CN" altLang="en-US" sz="2800"/>
              <a:t></a:t>
            </a:r>
            <a:endParaRPr lang="zh-CN" altLang="en-US" sz="2800"/>
          </a:p>
          <a:p>
            <a:pPr>
              <a:lnSpc>
                <a:spcPct val="120000"/>
              </a:lnSpc>
            </a:pPr>
            <a:r>
              <a:rPr lang="zh-CN" altLang="en-US" sz="2800" dirty="0"/>
              <a:t>求和</a:t>
            </a:r>
            <a:endParaRPr lang="zh-CN" altLang="en-US" sz="2800" dirty="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a:t>=U</a:t>
            </a:r>
            <a:r>
              <a:rPr lang="en-US" altLang="zh-CN" sz="2800">
                <a:latin typeface="Arial" panose="020B0604020202020204" pitchFamily="34" charset="0"/>
              </a:rPr>
              <a:t>·</a:t>
            </a:r>
            <a:r>
              <a:rPr lang="en-US" altLang="zh-CN" sz="2800" baseline="-25000"/>
              <a:t>1</a:t>
            </a:r>
            <a:r>
              <a:rPr lang="en-US" altLang="zh-CN" sz="2800"/>
              <a:t>+U</a:t>
            </a:r>
            <a:r>
              <a:rPr lang="en-US" altLang="zh-CN" sz="2800">
                <a:latin typeface="Arial" panose="020B0604020202020204" pitchFamily="34" charset="0"/>
              </a:rPr>
              <a:t>·</a:t>
            </a:r>
            <a:r>
              <a:rPr lang="en-US" altLang="zh-CN" sz="2800" baseline="-25000"/>
              <a:t>2</a:t>
            </a:r>
            <a:r>
              <a:rPr lang="en-US" altLang="zh-CN" sz="2800"/>
              <a:t>=50+48.54+j(86.6-35.27)=98.54+j50.23(V)</a:t>
            </a:r>
            <a:r>
              <a:rPr lang="zh-CN" altLang="en-US" sz="2800"/>
              <a:t></a:t>
            </a:r>
            <a:endParaRPr lang="zh-CN" altLang="en-US" sz="2800"/>
          </a:p>
          <a:p>
            <a:pPr>
              <a:lnSpc>
                <a:spcPct val="120000"/>
              </a:lnSpc>
            </a:pPr>
            <a:r>
              <a:rPr lang="zh-CN" altLang="en-US" sz="2800" dirty="0"/>
              <a:t>把结果转换成极坐标形式为</a:t>
            </a:r>
            <a:endParaRPr lang="zh-CN" altLang="en-US" sz="2800" dirty="0"/>
          </a:p>
          <a:p>
            <a:pPr>
              <a:lnSpc>
                <a:spcPct val="120000"/>
              </a:lnSpc>
            </a:pPr>
            <a:r>
              <a:rPr lang="zh-CN" altLang="en-US" sz="2800" dirty="0"/>
              <a:t></a:t>
            </a:r>
            <a:r>
              <a:rPr lang="en-US" altLang="zh-CN" sz="2800"/>
              <a:t>U=(98.54</a:t>
            </a:r>
            <a:r>
              <a:rPr lang="en-US" altLang="zh-CN" sz="2800" baseline="30000"/>
              <a:t>2</a:t>
            </a:r>
            <a:r>
              <a:rPr lang="en-US" altLang="zh-CN" sz="2800"/>
              <a:t>+50.23</a:t>
            </a:r>
            <a:r>
              <a:rPr lang="en-US" altLang="zh-CN" sz="2800" baseline="30000"/>
              <a:t>2</a:t>
            </a:r>
            <a:r>
              <a:rPr lang="en-US" altLang="zh-CN" sz="2800"/>
              <a:t>)</a:t>
            </a:r>
            <a:r>
              <a:rPr lang="en-US" altLang="zh-CN" sz="2800" baseline="30000"/>
              <a:t>1/2</a:t>
            </a:r>
            <a:r>
              <a:rPr lang="en-US" altLang="zh-CN" sz="2800"/>
              <a:t>=110.65</a:t>
            </a:r>
            <a:r>
              <a:rPr lang="zh-CN" altLang="en-US" sz="2800"/>
              <a:t></a:t>
            </a:r>
            <a:endParaRPr lang="zh-CN" altLang="en-US" sz="2800"/>
          </a:p>
          <a:p>
            <a:pPr>
              <a:lnSpc>
                <a:spcPct val="120000"/>
              </a:lnSpc>
            </a:pPr>
            <a:r>
              <a:rPr lang="zh-CN" altLang="en-US" sz="2800"/>
              <a:t></a:t>
            </a:r>
            <a:r>
              <a:rPr lang="en-US" altLang="zh-CN" sz="2800"/>
              <a:t>φ=tan</a:t>
            </a:r>
            <a:r>
              <a:rPr lang="en-US" altLang="zh-CN" sz="2800" baseline="30000"/>
              <a:t>-1</a:t>
            </a:r>
            <a:r>
              <a:rPr lang="en-US" altLang="zh-CN" sz="2800"/>
              <a:t>(50.23/98.54)=30°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a:t>=110.65∠30°</a:t>
            </a:r>
            <a:r>
              <a:rPr lang="zh-CN" altLang="en-US" sz="2800"/>
              <a:t></a:t>
            </a:r>
            <a:endParaRPr lang="zh-CN" altLang="en-US" sz="280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3" name="文本占位符 122882"/>
          <p:cNvSpPr>
            <a:spLocks noGrp="1" noRot="1"/>
          </p:cNvSpPr>
          <p:nvPr>
            <p:ph type="body" idx="1"/>
          </p:nvPr>
        </p:nvSpPr>
        <p:spPr>
          <a:xfrm>
            <a:off x="301625" y="762000"/>
            <a:ext cx="8540750" cy="5337175"/>
          </a:xfrm>
          <a:ln/>
        </p:spPr>
        <p:txBody>
          <a:bodyPr/>
          <a:p>
            <a:pPr>
              <a:lnSpc>
                <a:spcPct val="120000"/>
              </a:lnSpc>
            </a:pPr>
            <a:r>
              <a:rPr lang="zh-CN" altLang="en-US" sz="2800" dirty="0"/>
              <a:t>若将正弦量表示成相量图进行计算时，几个同频率正弦量的和与差，可通过在相量图上求相量和、相量差的方式得到所求正弦量的有效值和初相位。 </a:t>
            </a:r>
            <a:endParaRPr lang="zh-CN" altLang="en-US" sz="2800"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3909" name="文本占位符 123908" descr="1j23"/>
          <p:cNvPicPr>
            <a:picLocks noChangeAspect="1"/>
          </p:cNvPicPr>
          <p:nvPr>
            <p:ph type="body" idx="1"/>
          </p:nvPr>
        </p:nvPicPr>
        <p:blipFill>
          <a:blip r:embed="rId1"/>
          <a:stretch>
            <a:fillRect/>
          </a:stretch>
        </p:blipFill>
        <p:spPr>
          <a:xfrm>
            <a:off x="457200" y="820738"/>
            <a:ext cx="8229600" cy="4248150"/>
          </a:xfrm>
          <a:ln/>
        </p:spPr>
      </p:pic>
      <p:sp>
        <p:nvSpPr>
          <p:cNvPr id="123910" name="矩形 123909"/>
          <p:cNvSpPr/>
          <p:nvPr/>
        </p:nvSpPr>
        <p:spPr>
          <a:xfrm>
            <a:off x="3200400" y="54864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1-23</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1-10</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文本占位符 19458"/>
          <p:cNvSpPr>
            <a:spLocks noGrp="1" noRot="1"/>
          </p:cNvSpPr>
          <p:nvPr>
            <p:ph type="body" idx="1"/>
          </p:nvPr>
        </p:nvSpPr>
        <p:spPr>
          <a:xfrm>
            <a:off x="301625" y="762000"/>
            <a:ext cx="8540750" cy="5337175"/>
          </a:xfrm>
          <a:ln/>
        </p:spPr>
        <p:txBody>
          <a:bodyPr/>
          <a:p>
            <a:pPr>
              <a:lnSpc>
                <a:spcPct val="120000"/>
              </a:lnSpc>
            </a:pPr>
            <a:r>
              <a:rPr lang="zh-CN" altLang="en-US" sz="2800" dirty="0"/>
              <a:t>通常规定，正电荷的移动方向为电流的正方向，而自由电子移动方向与电流的方向相反。大小和方向都不随时间变化的电流称为直流电流，简称直流。电流强度用符号</a:t>
            </a:r>
            <a:r>
              <a:rPr lang="en-US" altLang="zh-CN" sz="2800"/>
              <a:t>I</a:t>
            </a:r>
            <a:r>
              <a:rPr lang="zh-CN" altLang="en-US" sz="2800" dirty="0"/>
              <a:t>表示。电流强度</a:t>
            </a:r>
            <a:r>
              <a:rPr lang="en-US" altLang="zh-CN" sz="2800"/>
              <a:t>I</a:t>
            </a:r>
            <a:r>
              <a:rPr lang="zh-CN" altLang="en-US" sz="2800" dirty="0"/>
              <a:t>与电荷量</a:t>
            </a:r>
            <a:r>
              <a:rPr lang="en-US" altLang="zh-CN" sz="2800"/>
              <a:t>Q</a:t>
            </a:r>
            <a:r>
              <a:rPr lang="zh-CN" altLang="en-US" sz="2800" dirty="0"/>
              <a:t>的关系式为</a:t>
            </a:r>
            <a:endParaRPr lang="zh-CN" altLang="en-US" sz="2800" dirty="0"/>
          </a:p>
          <a:p>
            <a:pPr>
              <a:lnSpc>
                <a:spcPct val="120000"/>
              </a:lnSpc>
            </a:pPr>
            <a:r>
              <a:rPr lang="zh-CN" altLang="en-US" sz="2800" dirty="0"/>
              <a:t></a:t>
            </a:r>
            <a:r>
              <a:rPr lang="en-US" altLang="zh-CN" sz="2800"/>
              <a:t>I = Q/t  (1-2)</a:t>
            </a:r>
            <a:r>
              <a:rPr lang="zh-CN" altLang="en-US" sz="2800"/>
              <a:t></a:t>
            </a:r>
            <a:endParaRPr lang="zh-CN" altLang="en-US" sz="280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1" name="文本占位符 124930"/>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1-10</a:t>
            </a:r>
            <a:r>
              <a:rPr lang="zh-CN" altLang="en-US" sz="2800"/>
              <a:t>】</a:t>
            </a:r>
            <a:r>
              <a:rPr lang="zh-CN" altLang="en-US" sz="2800" dirty="0"/>
              <a:t>已知</a:t>
            </a:r>
            <a:r>
              <a:rPr lang="en-US" altLang="zh-CN" sz="2800"/>
              <a:t>i</a:t>
            </a:r>
            <a:r>
              <a:rPr lang="en-US" altLang="zh-CN" sz="2800" baseline="-25000"/>
              <a:t>1</a:t>
            </a:r>
            <a:r>
              <a:rPr lang="en-US" altLang="zh-CN" sz="2800"/>
              <a:t>=10×2</a:t>
            </a:r>
            <a:r>
              <a:rPr lang="en-US" altLang="zh-CN" sz="2800" b="1" baseline="30000"/>
              <a:t>1/2</a:t>
            </a:r>
            <a:r>
              <a:rPr lang="en-US" altLang="zh-CN" sz="2800"/>
              <a:t>sin(ωt+90°)A</a:t>
            </a:r>
            <a:r>
              <a:rPr lang="zh-CN" altLang="en-US" sz="2800" dirty="0"/>
              <a:t>，</a:t>
            </a:r>
            <a:r>
              <a:rPr lang="en-US" altLang="zh-CN" sz="2800"/>
              <a:t>i</a:t>
            </a:r>
            <a:r>
              <a:rPr lang="en-US" altLang="zh-CN" sz="2800" baseline="-25000"/>
              <a:t>2</a:t>
            </a:r>
            <a:r>
              <a:rPr lang="en-US" altLang="zh-CN" sz="2800"/>
              <a:t>=102</a:t>
            </a:r>
            <a:r>
              <a:rPr lang="en-US" altLang="zh-CN" sz="2800" b="1" baseline="30000"/>
              <a:t>1/2</a:t>
            </a:r>
            <a:r>
              <a:rPr lang="en-US" altLang="zh-CN" sz="2800"/>
              <a:t>sinωtA</a:t>
            </a:r>
            <a:r>
              <a:rPr lang="zh-CN" altLang="en-US" sz="2800" dirty="0"/>
              <a:t>，</a:t>
            </a:r>
            <a:r>
              <a:rPr lang="en-US" altLang="zh-CN" sz="2800"/>
              <a:t>(1) </a:t>
            </a:r>
            <a:r>
              <a:rPr lang="zh-CN" altLang="en-US" sz="2800" dirty="0"/>
              <a:t>用相量图表示两正弦量。</a:t>
            </a:r>
            <a:r>
              <a:rPr lang="en-US" altLang="zh-CN" sz="2800"/>
              <a:t>(2) </a:t>
            </a:r>
            <a:r>
              <a:rPr lang="zh-CN" altLang="en-US" sz="2800" dirty="0"/>
              <a:t>用相量图计算：</a:t>
            </a:r>
            <a:r>
              <a:rPr lang="en-US" altLang="zh-CN" sz="2800"/>
              <a:t>i</a:t>
            </a:r>
            <a:r>
              <a:rPr lang="en-US" altLang="zh-CN" sz="2800" baseline="-25000"/>
              <a:t>3</a:t>
            </a:r>
            <a:r>
              <a:rPr lang="en-US" altLang="zh-CN" sz="2800"/>
              <a:t>=i</a:t>
            </a:r>
            <a:r>
              <a:rPr lang="en-US" altLang="zh-CN" sz="2800" baseline="-25000"/>
              <a:t>1</a:t>
            </a:r>
            <a:r>
              <a:rPr lang="en-US" altLang="zh-CN" sz="2800"/>
              <a:t>+i</a:t>
            </a:r>
            <a:r>
              <a:rPr lang="en-US" altLang="zh-CN" sz="2800" baseline="-25000"/>
              <a:t>2</a:t>
            </a:r>
            <a:r>
              <a:rPr lang="zh-CN" altLang="en-US" sz="2800" dirty="0"/>
              <a:t>，</a:t>
            </a:r>
            <a:r>
              <a:rPr lang="en-US" altLang="zh-CN" sz="2800"/>
              <a:t>i</a:t>
            </a:r>
            <a:r>
              <a:rPr lang="en-US" altLang="zh-CN" sz="2800" baseline="-25000"/>
              <a:t>4</a:t>
            </a:r>
            <a:r>
              <a:rPr lang="en-US" altLang="zh-CN" sz="2800"/>
              <a:t>=i</a:t>
            </a:r>
            <a:r>
              <a:rPr lang="en-US" altLang="zh-CN" sz="2800" baseline="-25000"/>
              <a:t>1</a:t>
            </a:r>
            <a:r>
              <a:rPr lang="zh-CN" altLang="en-US" sz="2800" dirty="0"/>
              <a:t>－</a:t>
            </a:r>
            <a:r>
              <a:rPr lang="en-US" altLang="zh-CN" sz="2800"/>
              <a:t>i</a:t>
            </a:r>
            <a:r>
              <a:rPr lang="en-US" altLang="zh-CN" sz="2800" baseline="-25000"/>
              <a:t>2</a:t>
            </a:r>
            <a:r>
              <a:rPr lang="zh-CN" altLang="en-US" sz="2800"/>
              <a:t></a:t>
            </a:r>
            <a:r>
              <a:rPr lang="zh-CN" altLang="en-US" sz="2800" dirty="0"/>
              <a:t>。 </a:t>
            </a:r>
            <a:endParaRPr lang="zh-CN" altLang="en-US" sz="2800" dirty="0"/>
          </a:p>
          <a:p>
            <a:pPr>
              <a:lnSpc>
                <a:spcPct val="120000"/>
              </a:lnSpc>
            </a:pPr>
            <a:r>
              <a:rPr lang="zh-CN" altLang="en-US" sz="2800" dirty="0"/>
              <a:t>解：相量图如图</a:t>
            </a:r>
            <a:r>
              <a:rPr lang="en-US" altLang="zh-CN" sz="2800"/>
              <a:t>1</a:t>
            </a:r>
            <a:r>
              <a:rPr lang="zh-CN" altLang="en-US" sz="2800"/>
              <a:t></a:t>
            </a:r>
            <a:r>
              <a:rPr lang="en-US" altLang="zh-CN" sz="2800"/>
              <a:t>23</a:t>
            </a:r>
            <a:r>
              <a:rPr lang="zh-CN" altLang="en-US" sz="2800" dirty="0"/>
              <a:t>所示，从中可以得到</a:t>
            </a:r>
            <a:endParaRPr lang="zh-CN" altLang="en-US" sz="2800"/>
          </a:p>
          <a:p>
            <a:pPr>
              <a:lnSpc>
                <a:spcPct val="120000"/>
              </a:lnSpc>
            </a:pPr>
            <a:r>
              <a:rPr lang="zh-CN" altLang="en-US" sz="2800"/>
              <a:t></a:t>
            </a:r>
            <a:r>
              <a:rPr lang="en-US" altLang="zh-CN" sz="2800"/>
              <a:t>φ</a:t>
            </a:r>
            <a:r>
              <a:rPr lang="en-US" altLang="zh-CN" sz="2800" baseline="-25000"/>
              <a:t>3</a:t>
            </a:r>
            <a:r>
              <a:rPr lang="en-US" altLang="zh-CN" sz="2800"/>
              <a:t>=tan</a:t>
            </a:r>
            <a:r>
              <a:rPr lang="zh-CN" altLang="en-US" sz="2800" baseline="30000" dirty="0"/>
              <a:t>－</a:t>
            </a:r>
            <a:r>
              <a:rPr lang="en-US" altLang="zh-CN" sz="2800" baseline="30000"/>
              <a:t>1</a:t>
            </a:r>
            <a:r>
              <a:rPr lang="en-US" altLang="zh-CN" sz="2800"/>
              <a:t>10/10=45°</a:t>
            </a:r>
            <a:r>
              <a:rPr lang="zh-CN" altLang="en-US" sz="2800"/>
              <a:t></a:t>
            </a:r>
            <a:endParaRPr lang="zh-CN" altLang="en-US" sz="2800"/>
          </a:p>
          <a:p>
            <a:pPr>
              <a:lnSpc>
                <a:spcPct val="120000"/>
              </a:lnSpc>
            </a:pPr>
            <a:r>
              <a:rPr lang="zh-CN" altLang="en-US" sz="2800"/>
              <a:t></a:t>
            </a:r>
            <a:r>
              <a:rPr lang="en-US" altLang="zh-CN" sz="2800"/>
              <a:t>φ</a:t>
            </a:r>
            <a:r>
              <a:rPr lang="en-US" altLang="zh-CN" sz="2800" baseline="-25000"/>
              <a:t>4</a:t>
            </a:r>
            <a:r>
              <a:rPr lang="en-US" altLang="zh-CN" sz="2800"/>
              <a:t>=180°</a:t>
            </a:r>
            <a:r>
              <a:rPr lang="zh-CN" altLang="en-US" sz="2800" dirty="0"/>
              <a:t>－</a:t>
            </a:r>
            <a:r>
              <a:rPr lang="en-US" altLang="zh-CN" sz="2800"/>
              <a:t>45°=135°</a:t>
            </a:r>
            <a:endParaRPr lang="en-US" altLang="zh-CN" sz="2800"/>
          </a:p>
          <a:p>
            <a:pPr>
              <a:lnSpc>
                <a:spcPct val="120000"/>
              </a:lnSpc>
            </a:pPr>
            <a:r>
              <a:rPr lang="zh-CN" altLang="en-US" sz="2800" dirty="0"/>
              <a:t>所以</a:t>
            </a:r>
            <a:endParaRPr lang="zh-CN" altLang="en-US" sz="2800" dirty="0"/>
          </a:p>
          <a:p>
            <a:pPr>
              <a:lnSpc>
                <a:spcPct val="120000"/>
              </a:lnSpc>
            </a:pPr>
            <a:r>
              <a:rPr lang="zh-CN" altLang="en-US" sz="2800" dirty="0"/>
              <a:t></a:t>
            </a:r>
            <a:r>
              <a:rPr lang="en-US" altLang="zh-CN" sz="2800"/>
              <a:t>i</a:t>
            </a:r>
            <a:r>
              <a:rPr lang="en-US" altLang="zh-CN" sz="2800" baseline="-25000"/>
              <a:t>3</a:t>
            </a:r>
            <a:r>
              <a:rPr lang="en-US" altLang="zh-CN" sz="2800"/>
              <a:t>=20sin(ωt+45°)  (A)</a:t>
            </a:r>
            <a:r>
              <a:rPr lang="zh-CN" altLang="en-US" sz="2800"/>
              <a:t></a:t>
            </a:r>
            <a:endParaRPr lang="zh-CN" altLang="en-US" sz="2800"/>
          </a:p>
          <a:p>
            <a:pPr>
              <a:lnSpc>
                <a:spcPct val="120000"/>
              </a:lnSpc>
            </a:pPr>
            <a:r>
              <a:rPr lang="zh-CN" altLang="en-US" sz="2800"/>
              <a:t>      </a:t>
            </a:r>
            <a:r>
              <a:rPr lang="en-US" altLang="zh-CN" sz="2800"/>
              <a:t>i</a:t>
            </a:r>
            <a:r>
              <a:rPr lang="en-US" altLang="zh-CN" sz="2800" baseline="-25000"/>
              <a:t>4</a:t>
            </a:r>
            <a:r>
              <a:rPr lang="en-US" altLang="zh-CN" sz="2800"/>
              <a:t>=20sin(ωt+135°)  (A)</a:t>
            </a:r>
            <a:r>
              <a:rPr lang="zh-CN" altLang="en-US" sz="2800"/>
              <a:t></a:t>
            </a:r>
            <a:endParaRPr lang="zh-CN" altLang="en-US" sz="280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标题 151553"/>
          <p:cNvSpPr>
            <a:spLocks noGrp="1" noRot="1"/>
          </p:cNvSpPr>
          <p:nvPr>
            <p:ph type="title"/>
          </p:nvPr>
        </p:nvSpPr>
        <p:spPr>
          <a:ln/>
        </p:spPr>
        <p:txBody>
          <a:bodyPr anchor="ctr" anchorCtr="0"/>
          <a:p>
            <a:r>
              <a:rPr lang="en-US" altLang="zh-CN"/>
              <a:t>1</a:t>
            </a:r>
            <a:r>
              <a:rPr lang="zh-CN" altLang="en-US"/>
              <a:t></a:t>
            </a:r>
            <a:r>
              <a:rPr lang="en-US" altLang="zh-CN"/>
              <a:t>3</a:t>
            </a:r>
            <a:r>
              <a:rPr lang="zh-CN" altLang="en-US"/>
              <a:t>〓</a:t>
            </a:r>
            <a:r>
              <a:rPr lang="zh-CN" altLang="en-US" dirty="0"/>
              <a:t>单一参数的正弦交流电路</a:t>
            </a:r>
            <a:endParaRPr lang="zh-CN" altLang="en-US" dirty="0"/>
          </a:p>
        </p:txBody>
      </p:sp>
      <p:sp>
        <p:nvSpPr>
          <p:cNvPr id="151555" name="文本占位符 151554"/>
          <p:cNvSpPr>
            <a:spLocks noGrp="1" noRot="1"/>
          </p:cNvSpPr>
          <p:nvPr>
            <p:ph type="body" idx="1"/>
          </p:nvPr>
        </p:nvSpPr>
        <p:spPr>
          <a:ln/>
        </p:spPr>
        <p:txBody>
          <a:bodyPr/>
          <a:p>
            <a:pPr>
              <a:lnSpc>
                <a:spcPct val="120000"/>
              </a:lnSpc>
            </a:pPr>
            <a:r>
              <a:rPr lang="zh-CN" altLang="en-US" sz="2800" dirty="0"/>
              <a:t>用来表示电路元件基本性质的物理量称为电路参数，电阻、电感、电容是交流电路的三个基本参数。分析各种交流电路时，常以单一参数元件的电路为基础。由于电路中的电压、电流的大小和方向随时间做周期性的变化，因而交流电路的分析计算比直流电路复杂。 </a:t>
            </a:r>
            <a:endParaRPr lang="zh-CN" altLang="en-US" sz="2800"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5" name="文本占位符 125954"/>
          <p:cNvSpPr>
            <a:spLocks noGrp="1" noRot="1"/>
          </p:cNvSpPr>
          <p:nvPr>
            <p:ph type="body" idx="1"/>
          </p:nvPr>
        </p:nvSpPr>
        <p:spPr>
          <a:xfrm>
            <a:off x="301625" y="609600"/>
            <a:ext cx="8540750" cy="5489575"/>
          </a:xfrm>
          <a:ln/>
        </p:spPr>
        <p:txBody>
          <a:bodyPr/>
          <a:p>
            <a:pPr>
              <a:lnSpc>
                <a:spcPct val="120000"/>
              </a:lnSpc>
            </a:pPr>
            <a:r>
              <a:rPr lang="zh-CN" altLang="en-US" sz="2800" dirty="0"/>
              <a:t>例如，在直流电路中，由于直流电的大小和方向不随时间而变化，因此电感线圈不会产生自感电动势而影响其中电流的大小，故相当于短路；对于电容，在电路稳定后则相当于把直流电路断开</a:t>
            </a:r>
            <a:r>
              <a:rPr lang="en-US" altLang="zh-CN" sz="2800"/>
              <a:t>(</a:t>
            </a:r>
            <a:r>
              <a:rPr lang="zh-CN" altLang="en-US" sz="2800" dirty="0"/>
              <a:t>即隔直</a:t>
            </a:r>
            <a:r>
              <a:rPr lang="en-US" altLang="zh-CN" sz="2800"/>
              <a:t>)</a:t>
            </a:r>
            <a:r>
              <a:rPr lang="zh-CN" altLang="en-US" sz="2800" dirty="0"/>
              <a:t>。在交流电路中，电感和电容对交流电流起着不可忽视的作用。因此首先分析单一参数对交流电路的影响。</a:t>
            </a:r>
            <a:endParaRPr lang="zh-CN" altLang="en-US" sz="2800"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2578" name="标题 152577"/>
          <p:cNvSpPr>
            <a:spLocks noGrp="1" noRot="1"/>
          </p:cNvSpPr>
          <p:nvPr>
            <p:ph type="title"/>
          </p:nvPr>
        </p:nvSpPr>
        <p:spPr>
          <a:ln/>
        </p:spPr>
        <p:txBody>
          <a:bodyPr anchor="ctr" anchorCtr="0"/>
          <a:p>
            <a:r>
              <a:rPr lang="en-US" altLang="zh-CN"/>
              <a:t>1</a:t>
            </a:r>
            <a:r>
              <a:rPr lang="zh-CN" altLang="en-US"/>
              <a:t></a:t>
            </a:r>
            <a:r>
              <a:rPr lang="en-US" altLang="zh-CN"/>
              <a:t>3</a:t>
            </a:r>
            <a:r>
              <a:rPr lang="zh-CN" altLang="en-US"/>
              <a:t></a:t>
            </a:r>
            <a:r>
              <a:rPr lang="en-US" altLang="zh-CN"/>
              <a:t>1</a:t>
            </a:r>
            <a:r>
              <a:rPr lang="zh-CN" altLang="en-US"/>
              <a:t>〓</a:t>
            </a:r>
            <a:r>
              <a:rPr lang="zh-CN" altLang="en-US" dirty="0"/>
              <a:t>纯电阻电路</a:t>
            </a:r>
            <a:endParaRPr lang="zh-CN" altLang="en-US" dirty="0"/>
          </a:p>
        </p:txBody>
      </p:sp>
      <p:sp>
        <p:nvSpPr>
          <p:cNvPr id="152579" name="文本占位符 152578"/>
          <p:cNvSpPr>
            <a:spLocks noGrp="1" noRot="1"/>
          </p:cNvSpPr>
          <p:nvPr>
            <p:ph type="body" idx="1"/>
          </p:nvPr>
        </p:nvSpPr>
        <p:spPr>
          <a:ln/>
        </p:spPr>
        <p:txBody>
          <a:bodyPr/>
          <a:p>
            <a:pPr>
              <a:lnSpc>
                <a:spcPct val="120000"/>
              </a:lnSpc>
            </a:pPr>
            <a:r>
              <a:rPr lang="zh-CN" altLang="en-US" sz="2800" dirty="0"/>
              <a:t>纯电阻电路的形式如图</a:t>
            </a:r>
            <a:r>
              <a:rPr lang="en-US" altLang="zh-CN" sz="2800"/>
              <a:t>1-24(a)</a:t>
            </a:r>
            <a:r>
              <a:rPr lang="zh-CN" altLang="en-US" sz="2800" dirty="0"/>
              <a:t>所示，像白炽灯、电阻炉、电烙铁等电路，电阻是起主要作用的参数元件，其他参数元件的作用可以忽略，于是就可以将这类电路认为是纯电阻电路。 </a:t>
            </a:r>
            <a:endParaRPr lang="zh-CN" altLang="en-US" sz="2800"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6981" name="文本占位符 126980" descr="1J24"/>
          <p:cNvPicPr>
            <a:picLocks noChangeAspect="1"/>
          </p:cNvPicPr>
          <p:nvPr>
            <p:ph type="body" idx="1"/>
          </p:nvPr>
        </p:nvPicPr>
        <p:blipFill>
          <a:blip r:embed="rId1"/>
          <a:stretch>
            <a:fillRect/>
          </a:stretch>
        </p:blipFill>
        <p:spPr>
          <a:xfrm>
            <a:off x="381000" y="750888"/>
            <a:ext cx="8458200" cy="4049712"/>
          </a:xfrm>
          <a:ln/>
        </p:spPr>
      </p:pic>
      <p:sp>
        <p:nvSpPr>
          <p:cNvPr id="126982" name="矩形 126981"/>
          <p:cNvSpPr/>
          <p:nvPr/>
        </p:nvSpPr>
        <p:spPr>
          <a:xfrm>
            <a:off x="3429000" y="53340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1-24</a:t>
            </a:r>
            <a:r>
              <a:rPr lang="zh-CN" altLang="en-US">
                <a:latin typeface="Arial" panose="020B0604020202020204" pitchFamily="34" charset="0"/>
              </a:rPr>
              <a:t>〓</a:t>
            </a:r>
            <a:r>
              <a:rPr lang="zh-CN" altLang="en-US" dirty="0">
                <a:latin typeface="Arial" panose="020B0604020202020204" pitchFamily="34" charset="0"/>
              </a:rPr>
              <a:t>纯电阻电路 </a:t>
            </a:r>
            <a:endParaRPr lang="zh-CN" altLang="en-US" dirty="0">
              <a:latin typeface="Arial" panose="020B0604020202020204" pitchFamily="34" charset="0"/>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3" name="文本占位符 128002"/>
          <p:cNvSpPr>
            <a:spLocks noGrp="1" noRot="1"/>
          </p:cNvSpPr>
          <p:nvPr>
            <p:ph type="body" idx="1"/>
          </p:nvPr>
        </p:nvSpPr>
        <p:spPr>
          <a:xfrm>
            <a:off x="301625" y="762000"/>
            <a:ext cx="8540750" cy="5337175"/>
          </a:xfrm>
          <a:ln/>
        </p:spPr>
        <p:txBody>
          <a:bodyPr/>
          <a:p>
            <a:pPr>
              <a:lnSpc>
                <a:spcPct val="120000"/>
              </a:lnSpc>
            </a:pPr>
            <a:r>
              <a:rPr lang="en-US" altLang="zh-CN" sz="2800"/>
              <a:t>1</a:t>
            </a:r>
            <a:r>
              <a:rPr lang="zh-CN" altLang="en-US" sz="2800"/>
              <a:t> </a:t>
            </a:r>
            <a:r>
              <a:rPr lang="zh-CN" altLang="en-US" sz="2800" dirty="0"/>
              <a:t>电压与电流的关系</a:t>
            </a:r>
            <a:endParaRPr lang="zh-CN" altLang="en-US" sz="2800" dirty="0"/>
          </a:p>
          <a:p>
            <a:pPr>
              <a:lnSpc>
                <a:spcPct val="120000"/>
              </a:lnSpc>
            </a:pPr>
            <a:r>
              <a:rPr lang="zh-CN" altLang="en-US" sz="2800" dirty="0"/>
              <a:t>图</a:t>
            </a:r>
            <a:r>
              <a:rPr lang="en-US" altLang="zh-CN" sz="2800"/>
              <a:t>1-24(a)</a:t>
            </a:r>
            <a:r>
              <a:rPr lang="zh-CN" altLang="en-US" sz="2800" dirty="0"/>
              <a:t>所示电路中，若电压和电流的正方向一致，由欧姆定律得：</a:t>
            </a:r>
            <a:r>
              <a:rPr lang="en-US" altLang="zh-CN" sz="2800"/>
              <a:t>u=</a:t>
            </a:r>
            <a:r>
              <a:rPr lang="en-US" altLang="zh-CN" sz="2800" err="1"/>
              <a:t>R</a:t>
            </a:r>
            <a:r>
              <a:rPr lang="en-US" altLang="zh-CN" sz="2800" baseline="-25000" err="1"/>
              <a:t>i</a:t>
            </a:r>
            <a:r>
              <a:rPr lang="zh-CN" altLang="en-US" sz="2800" dirty="0"/>
              <a:t>。为了方便起见，选取正弦电压</a:t>
            </a:r>
            <a:r>
              <a:rPr lang="en-US" altLang="zh-CN" sz="2800"/>
              <a:t>u</a:t>
            </a:r>
            <a:r>
              <a:rPr lang="zh-CN" altLang="en-US" sz="2800" dirty="0"/>
              <a:t>的初相位为零。即设</a:t>
            </a:r>
            <a:endParaRPr lang="zh-CN" altLang="en-US" sz="2800" dirty="0"/>
          </a:p>
          <a:p>
            <a:pPr>
              <a:lnSpc>
                <a:spcPct val="120000"/>
              </a:lnSpc>
            </a:pPr>
            <a:r>
              <a:rPr lang="zh-CN" altLang="en-US" sz="2800" dirty="0"/>
              <a:t></a:t>
            </a:r>
            <a:r>
              <a:rPr lang="en-US" altLang="zh-CN" sz="2800"/>
              <a:t>u=</a:t>
            </a:r>
            <a:r>
              <a:rPr lang="en-US" altLang="zh-CN" sz="2800" err="1"/>
              <a:t>U</a:t>
            </a:r>
            <a:r>
              <a:rPr lang="en-US" altLang="zh-CN" sz="2800" baseline="-25000" err="1"/>
              <a:t>m</a:t>
            </a:r>
            <a:r>
              <a:rPr lang="en-US" altLang="zh-CN" sz="2800" err="1"/>
              <a:t>sinωt</a:t>
            </a:r>
            <a:r>
              <a:rPr lang="en-US" altLang="zh-CN" sz="2800"/>
              <a:t>=2</a:t>
            </a:r>
            <a:r>
              <a:rPr lang="en-US" altLang="zh-CN" sz="2800" baseline="30000"/>
              <a:t>1/2</a:t>
            </a:r>
            <a:r>
              <a:rPr lang="en-US" altLang="zh-CN" sz="2800"/>
              <a:t>Usinωt</a:t>
            </a:r>
            <a:r>
              <a:rPr lang="zh-CN" altLang="en-US" sz="2800"/>
              <a:t></a:t>
            </a:r>
            <a:endParaRPr lang="zh-CN" altLang="en-US" sz="280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7" name="文本占位符 129026"/>
          <p:cNvSpPr>
            <a:spLocks noGrp="1" noRot="1"/>
          </p:cNvSpPr>
          <p:nvPr>
            <p:ph type="body" idx="1"/>
          </p:nvPr>
        </p:nvSpPr>
        <p:spPr>
          <a:xfrm>
            <a:off x="301625" y="762000"/>
            <a:ext cx="8540750" cy="5337175"/>
          </a:xfrm>
          <a:ln/>
        </p:spPr>
        <p:txBody>
          <a:bodyPr/>
          <a:p>
            <a:pPr>
              <a:lnSpc>
                <a:spcPct val="120000"/>
              </a:lnSpc>
            </a:pPr>
            <a:r>
              <a:rPr lang="zh-CN" altLang="en-US" sz="2800" dirty="0"/>
              <a:t>于是有</a:t>
            </a:r>
            <a:endParaRPr lang="zh-CN" altLang="en-US" sz="2800" dirty="0"/>
          </a:p>
          <a:p>
            <a:pPr>
              <a:lnSpc>
                <a:spcPct val="120000"/>
              </a:lnSpc>
            </a:pPr>
            <a:r>
              <a:rPr lang="zh-CN" altLang="en-US" sz="2800" dirty="0"/>
              <a:t></a:t>
            </a:r>
            <a:r>
              <a:rPr lang="en-US" altLang="zh-CN" sz="2800"/>
              <a:t>i=u/R=U</a:t>
            </a:r>
            <a:r>
              <a:rPr lang="en-US" altLang="zh-CN" sz="2800" baseline="-25000"/>
              <a:t>m</a:t>
            </a:r>
            <a:r>
              <a:rPr lang="en-US" altLang="zh-CN" sz="2800"/>
              <a:t> </a:t>
            </a:r>
            <a:r>
              <a:rPr lang="en-US" altLang="zh-CN" sz="2800" err="1"/>
              <a:t>sinωt</a:t>
            </a:r>
            <a:r>
              <a:rPr lang="en-US" altLang="zh-CN" sz="2800"/>
              <a:t>/R=</a:t>
            </a:r>
            <a:r>
              <a:rPr lang="en-US" altLang="zh-CN" sz="2800" err="1"/>
              <a:t>I</a:t>
            </a:r>
            <a:r>
              <a:rPr lang="en-US" altLang="zh-CN" sz="2800" baseline="-25000" err="1"/>
              <a:t>m</a:t>
            </a:r>
            <a:r>
              <a:rPr lang="en-US" altLang="zh-CN" sz="2800"/>
              <a:t> </a:t>
            </a:r>
            <a:r>
              <a:rPr lang="en-US" altLang="zh-CN" sz="2800" err="1"/>
              <a:t>sinωt</a:t>
            </a:r>
            <a:r>
              <a:rPr lang="en-US" altLang="zh-CN" sz="2800"/>
              <a:t>  (1-29)</a:t>
            </a:r>
            <a:r>
              <a:rPr lang="zh-CN" altLang="en-US" sz="2800"/>
              <a:t></a:t>
            </a:r>
            <a:endParaRPr lang="zh-CN" altLang="en-US" sz="2800"/>
          </a:p>
          <a:p>
            <a:pPr>
              <a:lnSpc>
                <a:spcPct val="120000"/>
              </a:lnSpc>
            </a:pPr>
            <a:r>
              <a:rPr lang="zh-CN" altLang="en-US" sz="2800" dirty="0"/>
              <a:t>由此可见，电阻元件上电压与电流为同频率正弦量。</a:t>
            </a:r>
            <a:endParaRPr lang="zh-CN" altLang="en-US" sz="2800" dirty="0"/>
          </a:p>
          <a:p>
            <a:pPr>
              <a:lnSpc>
                <a:spcPct val="120000"/>
              </a:lnSpc>
            </a:pPr>
            <a:r>
              <a:rPr lang="en-US" altLang="zh-CN" sz="2800"/>
              <a:t>(1) </a:t>
            </a:r>
            <a:r>
              <a:rPr lang="zh-CN" altLang="en-US" sz="2800" dirty="0"/>
              <a:t>电压与电流的相位关系</a:t>
            </a:r>
            <a:endParaRPr lang="zh-CN" altLang="en-US" sz="2800" dirty="0"/>
          </a:p>
          <a:p>
            <a:pPr>
              <a:lnSpc>
                <a:spcPct val="120000"/>
              </a:lnSpc>
            </a:pPr>
            <a:r>
              <a:rPr lang="zh-CN" altLang="en-US" sz="2800" dirty="0"/>
              <a:t>因为</a:t>
            </a:r>
            <a:r>
              <a:rPr lang="en-US" altLang="zh-CN" sz="2800"/>
              <a:t>u</a:t>
            </a:r>
            <a:r>
              <a:rPr lang="zh-CN" altLang="en-US" sz="2800" dirty="0"/>
              <a:t>、</a:t>
            </a:r>
            <a:r>
              <a:rPr lang="en-US" altLang="zh-CN" sz="2800"/>
              <a:t>i</a:t>
            </a:r>
            <a:r>
              <a:rPr lang="zh-CN" altLang="en-US" sz="2800" dirty="0"/>
              <a:t>初相位相等，所以电阻元件上电压与电流同相位，</a:t>
            </a:r>
            <a:r>
              <a:rPr lang="en-US" altLang="zh-CN" sz="2800"/>
              <a:t>u</a:t>
            </a:r>
            <a:r>
              <a:rPr lang="zh-CN" altLang="en-US" sz="2800" dirty="0"/>
              <a:t>和</a:t>
            </a:r>
            <a:r>
              <a:rPr lang="en-US" altLang="zh-CN" sz="2800"/>
              <a:t>i</a:t>
            </a:r>
            <a:r>
              <a:rPr lang="zh-CN" altLang="en-US" sz="2800" dirty="0"/>
              <a:t>的波形如图</a:t>
            </a:r>
            <a:r>
              <a:rPr lang="en-US" altLang="zh-CN" sz="2800"/>
              <a:t>1-24(b)</a:t>
            </a:r>
            <a:r>
              <a:rPr lang="zh-CN" altLang="en-US" sz="2800" dirty="0"/>
              <a:t>所示。</a:t>
            </a:r>
            <a:endParaRPr lang="zh-CN" altLang="en-US" sz="2800"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1" name="文本占位符 130050"/>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电压与电流的大小关系</a:t>
            </a:r>
            <a:endParaRPr lang="zh-CN" altLang="en-US" sz="2800" dirty="0"/>
          </a:p>
          <a:p>
            <a:pPr>
              <a:lnSpc>
                <a:spcPct val="120000"/>
              </a:lnSpc>
            </a:pPr>
            <a:r>
              <a:rPr lang="zh-CN" altLang="en-US" sz="2800" dirty="0"/>
              <a:t></a:t>
            </a:r>
            <a:r>
              <a:rPr lang="en-US" altLang="zh-CN" sz="2800"/>
              <a:t>U=IR</a:t>
            </a:r>
            <a:r>
              <a:rPr lang="zh-CN" altLang="en-US" sz="2800" dirty="0"/>
              <a:t>，</a:t>
            </a:r>
            <a:r>
              <a:rPr lang="en-US" altLang="zh-CN" sz="2800"/>
              <a:t>U</a:t>
            </a:r>
            <a:r>
              <a:rPr lang="en-US" altLang="zh-CN" sz="2800" baseline="-25000"/>
              <a:t>m</a:t>
            </a:r>
            <a:r>
              <a:rPr lang="en-US" altLang="zh-CN" sz="2800"/>
              <a:t>=</a:t>
            </a:r>
            <a:r>
              <a:rPr lang="en-US" altLang="zh-CN" sz="2800" err="1"/>
              <a:t>I</a:t>
            </a:r>
            <a:r>
              <a:rPr lang="en-US" altLang="zh-CN" sz="2800" baseline="-25000" err="1"/>
              <a:t>m</a:t>
            </a:r>
            <a:r>
              <a:rPr lang="en-US" altLang="zh-CN" sz="2800" err="1"/>
              <a:t>R</a:t>
            </a:r>
            <a:r>
              <a:rPr lang="en-US" altLang="zh-CN" sz="2800"/>
              <a:t>     (1-30)</a:t>
            </a:r>
            <a:r>
              <a:rPr lang="zh-CN" altLang="en-US" sz="2800"/>
              <a:t></a:t>
            </a:r>
            <a:endParaRPr lang="zh-CN" altLang="en-US" sz="2800"/>
          </a:p>
          <a:p>
            <a:pPr>
              <a:lnSpc>
                <a:spcPct val="120000"/>
              </a:lnSpc>
            </a:pPr>
            <a:r>
              <a:rPr lang="zh-CN" altLang="en-US" sz="2800" dirty="0"/>
              <a:t>即电阻元件上正弦量的有效值和最大值都满足欧姆定律。</a:t>
            </a:r>
            <a:endParaRPr lang="zh-CN" altLang="en-US" sz="2800" dirty="0"/>
          </a:p>
          <a:p>
            <a:pPr>
              <a:lnSpc>
                <a:spcPct val="120000"/>
              </a:lnSpc>
            </a:pPr>
            <a:r>
              <a:rPr lang="en-US" altLang="zh-CN" sz="2800"/>
              <a:t>(3) </a:t>
            </a:r>
            <a:r>
              <a:rPr lang="zh-CN" altLang="en-US" sz="2800" dirty="0"/>
              <a:t>电压与电流的相量关系</a:t>
            </a:r>
            <a:endParaRPr lang="zh-CN" altLang="en-US" sz="2800" dirty="0"/>
          </a:p>
          <a:p>
            <a:pPr>
              <a:lnSpc>
                <a:spcPct val="120000"/>
              </a:lnSpc>
            </a:pPr>
            <a:r>
              <a:rPr lang="zh-CN" altLang="en-US" sz="2800" dirty="0"/>
              <a:t>电阻元件上电压与电流相量图如图</a:t>
            </a:r>
            <a:r>
              <a:rPr lang="en-US" altLang="zh-CN" sz="2800"/>
              <a:t>1-24(c)</a:t>
            </a:r>
            <a:r>
              <a:rPr lang="zh-CN" altLang="en-US" sz="2800" dirty="0"/>
              <a:t>所示，其相量式为   </a:t>
            </a:r>
            <a:r>
              <a:rPr lang="en-US" altLang="zh-CN" sz="2800"/>
              <a:t>I</a:t>
            </a:r>
            <a:r>
              <a:rPr lang="en-US" altLang="zh-CN" sz="2800">
                <a:latin typeface="Arial" panose="020B0604020202020204" pitchFamily="34" charset="0"/>
              </a:rPr>
              <a:t>·</a:t>
            </a:r>
            <a:r>
              <a:rPr lang="en-US" altLang="zh-CN" sz="2800"/>
              <a:t>=I∠0°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a:t>=U∠0°=RI∠0°</a:t>
            </a:r>
            <a:r>
              <a:rPr lang="zh-CN" altLang="en-US" sz="2800"/>
              <a:t></a:t>
            </a:r>
            <a:endParaRPr lang="zh-CN" altLang="en-US" sz="2800"/>
          </a:p>
          <a:p>
            <a:pPr>
              <a:lnSpc>
                <a:spcPct val="120000"/>
              </a:lnSpc>
            </a:pPr>
            <a:r>
              <a:rPr lang="zh-CN" altLang="en-US" sz="2800" dirty="0"/>
              <a:t>所以</a:t>
            </a:r>
            <a:r>
              <a:rPr lang="en-US" altLang="zh-CN" sz="2800"/>
              <a:t>U=RI     (1-31)</a:t>
            </a:r>
            <a:r>
              <a:rPr lang="zh-CN" altLang="en-US" sz="2800"/>
              <a:t></a:t>
            </a:r>
            <a:endParaRPr lang="zh-CN" altLang="en-US" sz="280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5" name="文本占位符 131074"/>
          <p:cNvSpPr>
            <a:spLocks noGrp="1" noRot="1"/>
          </p:cNvSpPr>
          <p:nvPr>
            <p:ph type="body" idx="1"/>
          </p:nvPr>
        </p:nvSpPr>
        <p:spPr>
          <a:xfrm>
            <a:off x="301625" y="762000"/>
            <a:ext cx="8540750" cy="5337175"/>
          </a:xfrm>
          <a:ln/>
        </p:spPr>
        <p:txBody>
          <a:bodyPr/>
          <a:p>
            <a:pPr>
              <a:lnSpc>
                <a:spcPct val="120000"/>
              </a:lnSpc>
            </a:pPr>
            <a:r>
              <a:rPr lang="en-US" altLang="zh-CN" sz="2800"/>
              <a:t>2</a:t>
            </a:r>
            <a:r>
              <a:rPr lang="zh-CN" altLang="en-US" sz="2800"/>
              <a:t> </a:t>
            </a:r>
            <a:r>
              <a:rPr lang="zh-CN" altLang="en-US" sz="2800" dirty="0"/>
              <a:t>功率</a:t>
            </a:r>
            <a:endParaRPr lang="zh-CN" altLang="en-US" sz="2800" dirty="0"/>
          </a:p>
          <a:p>
            <a:pPr>
              <a:lnSpc>
                <a:spcPct val="120000"/>
              </a:lnSpc>
            </a:pPr>
            <a:r>
              <a:rPr lang="en-US" altLang="zh-CN" sz="2800"/>
              <a:t>(1) </a:t>
            </a:r>
            <a:r>
              <a:rPr lang="zh-CN" altLang="en-US" sz="2800" dirty="0"/>
              <a:t>瞬时功率</a:t>
            </a:r>
            <a:endParaRPr lang="zh-CN" altLang="en-US" sz="2800" dirty="0"/>
          </a:p>
          <a:p>
            <a:pPr>
              <a:lnSpc>
                <a:spcPct val="120000"/>
              </a:lnSpc>
            </a:pPr>
            <a:r>
              <a:rPr lang="zh-CN" altLang="en-US" sz="2800" dirty="0"/>
              <a:t>电路在某一瞬间吸收或放出的功率称为瞬时功率，以小写英文字母</a:t>
            </a:r>
            <a:r>
              <a:rPr lang="en-US" altLang="zh-CN" sz="2800"/>
              <a:t>p</a:t>
            </a:r>
            <a:r>
              <a:rPr lang="zh-CN" altLang="en-US" sz="2800" dirty="0"/>
              <a:t>表示，对于纯电阻元件的电路，有</a:t>
            </a:r>
            <a:endParaRPr lang="zh-CN" altLang="en-US" sz="2800" dirty="0"/>
          </a:p>
          <a:p>
            <a:pPr>
              <a:lnSpc>
                <a:spcPct val="120000"/>
              </a:lnSpc>
            </a:pPr>
            <a:r>
              <a:rPr lang="zh-CN" altLang="en-US" sz="2800" dirty="0"/>
              <a:t></a:t>
            </a:r>
            <a:r>
              <a:rPr lang="en-US" altLang="zh-CN" sz="2800"/>
              <a:t>p=</a:t>
            </a:r>
            <a:r>
              <a:rPr lang="en-US" altLang="zh-CN" sz="2800" err="1"/>
              <a:t>ui</a:t>
            </a:r>
            <a:r>
              <a:rPr lang="en-US" altLang="zh-CN" sz="2800"/>
              <a:t>=</a:t>
            </a:r>
            <a:r>
              <a:rPr lang="en-US" altLang="zh-CN" sz="2800" err="1"/>
              <a:t>U</a:t>
            </a:r>
            <a:r>
              <a:rPr lang="en-US" altLang="zh-CN" sz="2800" baseline="-25000" err="1"/>
              <a:t>m</a:t>
            </a:r>
            <a:r>
              <a:rPr lang="en-US" altLang="zh-CN" sz="2800" err="1"/>
              <a:t>sinωt</a:t>
            </a:r>
            <a:r>
              <a:rPr lang="en-US" altLang="zh-CN" sz="2800"/>
              <a:t> </a:t>
            </a:r>
            <a:r>
              <a:rPr lang="en-US" altLang="zh-CN" sz="2800" err="1"/>
              <a:t>I</a:t>
            </a:r>
            <a:r>
              <a:rPr lang="en-US" altLang="zh-CN" sz="2800" baseline="-25000" err="1"/>
              <a:t>m</a:t>
            </a:r>
            <a:r>
              <a:rPr lang="en-US" altLang="zh-CN" sz="2800" err="1"/>
              <a:t>sinωt</a:t>
            </a:r>
            <a:endParaRPr lang="en-US" altLang="zh-CN" sz="2800"/>
          </a:p>
          <a:p>
            <a:pPr>
              <a:lnSpc>
                <a:spcPct val="120000"/>
              </a:lnSpc>
              <a:buNone/>
            </a:pPr>
            <a:r>
              <a:rPr lang="en-US" altLang="zh-CN" sz="2800"/>
              <a:t>           =U</a:t>
            </a:r>
            <a:r>
              <a:rPr lang="en-US" altLang="zh-CN" sz="2800" baseline="-25000"/>
              <a:t>m</a:t>
            </a:r>
            <a:r>
              <a:rPr lang="en-US" altLang="zh-CN" sz="2800"/>
              <a:t> I</a:t>
            </a:r>
            <a:r>
              <a:rPr lang="en-US" altLang="zh-CN" sz="2800" baseline="-25000"/>
              <a:t>m</a:t>
            </a:r>
            <a:r>
              <a:rPr lang="en-US" altLang="zh-CN" sz="2800"/>
              <a:t>sin</a:t>
            </a:r>
            <a:r>
              <a:rPr lang="en-US" altLang="zh-CN" sz="2800" baseline="30000"/>
              <a:t>2</a:t>
            </a:r>
            <a:r>
              <a:rPr lang="en-US" altLang="zh-CN" sz="2800"/>
              <a:t>ωt</a:t>
            </a:r>
            <a:endParaRPr lang="en-US" altLang="zh-CN" sz="2800"/>
          </a:p>
          <a:p>
            <a:pPr>
              <a:lnSpc>
                <a:spcPct val="120000"/>
              </a:lnSpc>
              <a:buNone/>
            </a:pPr>
            <a:r>
              <a:rPr lang="en-US" altLang="zh-CN" sz="2800"/>
              <a:t>           =</a:t>
            </a:r>
            <a:r>
              <a:rPr lang="en-US" altLang="zh-CN" sz="2800" err="1"/>
              <a:t>U</a:t>
            </a:r>
            <a:r>
              <a:rPr lang="en-US" altLang="zh-CN" sz="2800" baseline="-25000" err="1"/>
              <a:t>m</a:t>
            </a:r>
            <a:r>
              <a:rPr lang="en-US" altLang="zh-CN" sz="2800" err="1"/>
              <a:t>I</a:t>
            </a:r>
            <a:r>
              <a:rPr lang="en-US" altLang="zh-CN" sz="2800" baseline="-25000" err="1"/>
              <a:t>m</a:t>
            </a:r>
            <a:r>
              <a:rPr lang="en-US" altLang="zh-CN" sz="2800"/>
              <a:t> (1-cos2ωt) /2</a:t>
            </a:r>
            <a:endParaRPr lang="en-US" altLang="zh-CN" sz="2800"/>
          </a:p>
          <a:p>
            <a:pPr>
              <a:lnSpc>
                <a:spcPct val="120000"/>
              </a:lnSpc>
              <a:buNone/>
            </a:pPr>
            <a:r>
              <a:rPr lang="en-US" altLang="zh-CN" sz="2800"/>
              <a:t>           =UI(1</a:t>
            </a:r>
            <a:r>
              <a:rPr lang="zh-CN" altLang="en-US" sz="2800" dirty="0"/>
              <a:t>－</a:t>
            </a:r>
            <a:r>
              <a:rPr lang="en-US" altLang="zh-CN" sz="2800"/>
              <a:t>cos2ωt)       (1-32)</a:t>
            </a:r>
            <a:r>
              <a:rPr lang="zh-CN" altLang="en-US" sz="2800"/>
              <a:t></a:t>
            </a:r>
            <a:endParaRPr lang="zh-CN" altLang="en-US" sz="280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9" name="文本占位符 132098"/>
          <p:cNvSpPr>
            <a:spLocks noGrp="1" noRot="1"/>
          </p:cNvSpPr>
          <p:nvPr>
            <p:ph type="body" idx="1"/>
          </p:nvPr>
        </p:nvSpPr>
        <p:spPr>
          <a:xfrm>
            <a:off x="301625" y="762000"/>
            <a:ext cx="8540750" cy="5337175"/>
          </a:xfrm>
          <a:ln/>
        </p:spPr>
        <p:txBody>
          <a:bodyPr/>
          <a:p>
            <a:pPr>
              <a:lnSpc>
                <a:spcPct val="120000"/>
              </a:lnSpc>
            </a:pPr>
            <a:r>
              <a:rPr lang="zh-CN" altLang="en-US" sz="2800" dirty="0"/>
              <a:t>由式</a:t>
            </a:r>
            <a:r>
              <a:rPr lang="en-US" altLang="zh-CN" sz="2800"/>
              <a:t>(1-32)</a:t>
            </a:r>
            <a:r>
              <a:rPr lang="zh-CN" altLang="en-US" sz="2800" dirty="0"/>
              <a:t>可见，电阻吸收的瞬时功率由两个部分组成：第一部分是常数</a:t>
            </a:r>
            <a:r>
              <a:rPr lang="en-US" altLang="zh-CN" sz="2800"/>
              <a:t>UI</a:t>
            </a:r>
            <a:r>
              <a:rPr lang="zh-CN" altLang="en-US" sz="2800" dirty="0"/>
              <a:t>；第二部分是以</a:t>
            </a:r>
            <a:r>
              <a:rPr lang="en-US" altLang="zh-CN" sz="2800"/>
              <a:t>UI</a:t>
            </a:r>
            <a:r>
              <a:rPr lang="zh-CN" altLang="en-US" sz="2800" dirty="0"/>
              <a:t>为幅值、并以</a:t>
            </a:r>
            <a:r>
              <a:rPr lang="en-US" altLang="zh-CN" sz="2800"/>
              <a:t>2ω</a:t>
            </a:r>
            <a:r>
              <a:rPr lang="zh-CN" altLang="en-US" sz="2800" dirty="0"/>
              <a:t>为角频率随时间变化的正弦量，</a:t>
            </a:r>
            <a:r>
              <a:rPr lang="en-US" altLang="zh-CN" sz="2800"/>
              <a:t>p</a:t>
            </a:r>
            <a:r>
              <a:rPr lang="zh-CN" altLang="en-US" sz="2800" dirty="0"/>
              <a:t>随时间变化的波形如图</a:t>
            </a:r>
            <a:r>
              <a:rPr lang="en-US" altLang="zh-CN" sz="2800"/>
              <a:t>1-24(d)</a:t>
            </a:r>
            <a:r>
              <a:rPr lang="zh-CN" altLang="en-US" sz="2800" dirty="0"/>
              <a:t>所示。</a:t>
            </a:r>
            <a:endParaRPr lang="zh-CN" altLang="en-US" sz="2800" dirty="0"/>
          </a:p>
          <a:p>
            <a:pPr>
              <a:lnSpc>
                <a:spcPct val="120000"/>
              </a:lnSpc>
            </a:pPr>
            <a:r>
              <a:rPr lang="zh-CN" altLang="en-US" sz="2800" dirty="0"/>
              <a:t>由于在任一时刻，</a:t>
            </a:r>
            <a:r>
              <a:rPr lang="en-US" altLang="zh-CN" sz="2800"/>
              <a:t>u</a:t>
            </a:r>
            <a:r>
              <a:rPr lang="zh-CN" altLang="en-US" sz="2800" dirty="0"/>
              <a:t>、</a:t>
            </a:r>
            <a:r>
              <a:rPr lang="en-US" altLang="zh-CN" sz="2800"/>
              <a:t>i</a:t>
            </a:r>
            <a:r>
              <a:rPr lang="zh-CN" altLang="en-US" sz="2800" dirty="0"/>
              <a:t>同相，故瞬时功率恒为正值，即</a:t>
            </a:r>
            <a:r>
              <a:rPr lang="en-US" altLang="zh-CN" sz="2800"/>
              <a:t>p≥0</a:t>
            </a:r>
            <a:r>
              <a:rPr lang="zh-CN" altLang="en-US" sz="2800" dirty="0"/>
              <a:t>，这说明在任一瞬间，电阻元件都是从电源取用电能并转换为内能。</a:t>
            </a:r>
            <a:endParaRPr lang="zh-CN"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3" name="文本占位符 20482"/>
          <p:cNvSpPr>
            <a:spLocks noGrp="1" noRot="1"/>
          </p:cNvSpPr>
          <p:nvPr>
            <p:ph type="body" idx="1"/>
          </p:nvPr>
        </p:nvSpPr>
        <p:spPr>
          <a:xfrm>
            <a:off x="301625" y="762000"/>
            <a:ext cx="8540750" cy="5337175"/>
          </a:xfrm>
          <a:ln/>
        </p:spPr>
        <p:txBody>
          <a:bodyPr/>
          <a:p>
            <a:pPr>
              <a:lnSpc>
                <a:spcPct val="120000"/>
              </a:lnSpc>
            </a:pPr>
            <a:r>
              <a:rPr lang="zh-CN" altLang="en-US" sz="2800" dirty="0"/>
              <a:t>在国际单位制中，电流强度的单位为</a:t>
            </a:r>
            <a:r>
              <a:rPr lang="en-US" altLang="zh-CN" sz="2800"/>
              <a:t>A(</a:t>
            </a:r>
            <a:r>
              <a:rPr lang="zh-CN" altLang="en-US" sz="2800" dirty="0"/>
              <a:t>安［培］</a:t>
            </a:r>
            <a:r>
              <a:rPr lang="en-US" altLang="zh-CN" sz="2800"/>
              <a:t>)</a:t>
            </a:r>
            <a:r>
              <a:rPr lang="zh-CN" altLang="en-US" sz="2800" dirty="0"/>
              <a:t>，即每秒内通过导体截面的电量为</a:t>
            </a:r>
            <a:r>
              <a:rPr lang="en-US" altLang="zh-CN" sz="2800"/>
              <a:t>1C(</a:t>
            </a:r>
            <a:r>
              <a:rPr lang="zh-CN" altLang="en-US" sz="2800" dirty="0"/>
              <a:t>库仑</a:t>
            </a:r>
            <a:r>
              <a:rPr lang="en-US" altLang="zh-CN" sz="2800"/>
              <a:t>)</a:t>
            </a:r>
            <a:r>
              <a:rPr lang="zh-CN" altLang="en-US" sz="2800" dirty="0"/>
              <a:t>时，则电流为</a:t>
            </a:r>
            <a:r>
              <a:rPr lang="en-US" altLang="zh-CN" sz="2800"/>
              <a:t>1A</a:t>
            </a:r>
            <a:r>
              <a:rPr lang="zh-CN" altLang="en-US" sz="2800" dirty="0"/>
              <a:t>。在计量较小的电流时，电流强度的单位是</a:t>
            </a:r>
            <a:r>
              <a:rPr lang="en-US" altLang="zh-CN" sz="2800" err="1"/>
              <a:t>mA</a:t>
            </a:r>
            <a:r>
              <a:rPr lang="en-US" altLang="zh-CN" sz="2800"/>
              <a:t>(</a:t>
            </a:r>
            <a:r>
              <a:rPr lang="zh-CN" altLang="en-US" sz="2800" dirty="0"/>
              <a:t>毫安</a:t>
            </a:r>
            <a:r>
              <a:rPr lang="en-US" altLang="zh-CN" sz="2800"/>
              <a:t>)</a:t>
            </a:r>
            <a:r>
              <a:rPr lang="zh-CN" altLang="en-US" sz="2800" dirty="0"/>
              <a:t>和</a:t>
            </a:r>
            <a:r>
              <a:rPr lang="en-US" altLang="zh-CN" sz="2800" err="1"/>
              <a:t>μA</a:t>
            </a:r>
            <a:r>
              <a:rPr lang="en-US" altLang="zh-CN" sz="2800"/>
              <a:t>(</a:t>
            </a:r>
            <a:r>
              <a:rPr lang="zh-CN" altLang="en-US" sz="2800" dirty="0"/>
              <a:t>微安</a:t>
            </a:r>
            <a:r>
              <a:rPr lang="en-US" altLang="zh-CN" sz="2800"/>
              <a:t>)</a:t>
            </a:r>
            <a:r>
              <a:rPr lang="zh-CN" altLang="en-US" sz="2800" dirty="0"/>
              <a:t>。它们的关系为</a:t>
            </a:r>
            <a:endParaRPr lang="zh-CN" altLang="en-US" sz="2800" dirty="0"/>
          </a:p>
          <a:p>
            <a:pPr>
              <a:lnSpc>
                <a:spcPct val="120000"/>
              </a:lnSpc>
            </a:pPr>
            <a:r>
              <a:rPr lang="zh-CN" altLang="en-US" sz="2800" dirty="0"/>
              <a:t></a:t>
            </a:r>
            <a:r>
              <a:rPr lang="en-US" altLang="zh-CN" sz="2800"/>
              <a:t>1A=10</a:t>
            </a:r>
            <a:r>
              <a:rPr lang="en-US" altLang="zh-CN" sz="2800" baseline="30000"/>
              <a:t>3</a:t>
            </a:r>
            <a:r>
              <a:rPr lang="en-US" altLang="zh-CN" sz="2800"/>
              <a:t>mA=10</a:t>
            </a:r>
            <a:r>
              <a:rPr lang="en-US" altLang="zh-CN" sz="2800" baseline="30000"/>
              <a:t>6</a:t>
            </a:r>
            <a:r>
              <a:rPr lang="en-US" altLang="zh-CN" sz="2800"/>
              <a:t>μA </a:t>
            </a:r>
            <a:endParaRPr lang="en-US" altLang="zh-CN" sz="280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3" name="文本占位符 133122"/>
          <p:cNvSpPr>
            <a:spLocks noGrp="1" noRot="1"/>
          </p:cNvSpPr>
          <p:nvPr>
            <p:ph type="body" idx="1"/>
          </p:nvPr>
        </p:nvSpPr>
        <p:spPr>
          <a:xfrm>
            <a:off x="301625" y="762000"/>
            <a:ext cx="8540750" cy="5337175"/>
          </a:xfrm>
          <a:ln/>
        </p:spPr>
        <p:txBody>
          <a:bodyPr/>
          <a:p>
            <a:pPr>
              <a:lnSpc>
                <a:spcPct val="120000"/>
              </a:lnSpc>
            </a:pPr>
            <a:r>
              <a:rPr lang="en-US" altLang="zh-CN" sz="2800"/>
              <a:t>(2) </a:t>
            </a:r>
            <a:r>
              <a:rPr lang="zh-CN" altLang="en-US" sz="2800" dirty="0"/>
              <a:t>平均功率</a:t>
            </a:r>
            <a:endParaRPr lang="zh-CN" altLang="en-US" sz="2800" dirty="0"/>
          </a:p>
          <a:p>
            <a:pPr>
              <a:lnSpc>
                <a:spcPct val="120000"/>
              </a:lnSpc>
            </a:pPr>
            <a:r>
              <a:rPr lang="zh-CN" altLang="en-US" sz="2800" dirty="0"/>
              <a:t>通常，取瞬时功率在一周期内的平均值来表示交流电功率的大小，称为平均功率，也称有功功率，简称功率，常用大写英文字母</a:t>
            </a:r>
            <a:r>
              <a:rPr lang="en-US" altLang="zh-CN" sz="2800"/>
              <a:t>P</a:t>
            </a:r>
            <a:r>
              <a:rPr lang="zh-CN" altLang="en-US" sz="2800" dirty="0"/>
              <a:t>表示：</a:t>
            </a:r>
            <a:endParaRPr lang="zh-CN" altLang="en-US" sz="2800" dirty="0"/>
          </a:p>
          <a:p>
            <a:pPr>
              <a:lnSpc>
                <a:spcPct val="120000"/>
              </a:lnSpc>
            </a:pPr>
            <a:r>
              <a:rPr lang="zh-CN" altLang="en-US" sz="2800" dirty="0"/>
              <a:t></a:t>
            </a:r>
            <a:r>
              <a:rPr lang="en-US" altLang="zh-CN" sz="2800"/>
              <a:t>P=∫</a:t>
            </a:r>
            <a:r>
              <a:rPr lang="en-US" altLang="zh-CN" sz="2800" baseline="30000"/>
              <a:t>T</a:t>
            </a:r>
            <a:r>
              <a:rPr lang="en-US" altLang="zh-CN" sz="2800" baseline="-25000"/>
              <a:t>0</a:t>
            </a:r>
            <a:r>
              <a:rPr lang="en-US" altLang="zh-CN" sz="2800"/>
              <a:t>Pdt=∫</a:t>
            </a:r>
            <a:r>
              <a:rPr lang="en-US" altLang="zh-CN" sz="2800" baseline="30000"/>
              <a:t>T</a:t>
            </a:r>
            <a:r>
              <a:rPr lang="en-US" altLang="zh-CN" sz="2800" baseline="-25000"/>
              <a:t>0</a:t>
            </a:r>
            <a:r>
              <a:rPr lang="en-US" altLang="zh-CN" sz="2800"/>
              <a:t>UI(1-cos2ωt)dt=UI (1-33)</a:t>
            </a:r>
            <a:r>
              <a:rPr lang="zh-CN" altLang="en-US" sz="2800"/>
              <a:t></a:t>
            </a:r>
            <a:r>
              <a:rPr lang="zh-CN" altLang="en-US" sz="2800" dirty="0"/>
              <a:t>由于</a:t>
            </a:r>
            <a:r>
              <a:rPr lang="en-US" altLang="zh-CN" sz="2800"/>
              <a:t>U=IR</a:t>
            </a:r>
            <a:r>
              <a:rPr lang="zh-CN" altLang="en-US" sz="2800" dirty="0"/>
              <a:t>，所以电阻上的平均功率还可以表示为</a:t>
            </a:r>
            <a:endParaRPr lang="zh-CN" altLang="en-US" sz="2800" dirty="0"/>
          </a:p>
          <a:p>
            <a:pPr>
              <a:lnSpc>
                <a:spcPct val="120000"/>
              </a:lnSpc>
            </a:pPr>
            <a:r>
              <a:rPr lang="zh-CN" altLang="en-US" sz="2800" dirty="0"/>
              <a:t></a:t>
            </a:r>
            <a:r>
              <a:rPr lang="en-US" altLang="zh-CN" sz="2800"/>
              <a:t>P=I</a:t>
            </a:r>
            <a:r>
              <a:rPr lang="en-US" altLang="zh-CN" sz="2800" baseline="30000"/>
              <a:t>2</a:t>
            </a:r>
            <a:r>
              <a:rPr lang="en-US" altLang="zh-CN" sz="2800"/>
              <a:t>R=U</a:t>
            </a:r>
            <a:r>
              <a:rPr lang="en-US" altLang="zh-CN" sz="2800" baseline="30000"/>
              <a:t>2</a:t>
            </a:r>
            <a:r>
              <a:rPr lang="en-US" altLang="zh-CN" sz="2800"/>
              <a:t>/R</a:t>
            </a:r>
            <a:r>
              <a:rPr lang="zh-CN" altLang="en-US" sz="2800"/>
              <a:t></a:t>
            </a:r>
            <a:endParaRPr lang="zh-CN" altLang="en-US" sz="2800"/>
          </a:p>
          <a:p>
            <a:pPr>
              <a:lnSpc>
                <a:spcPct val="120000"/>
              </a:lnSpc>
            </a:pPr>
            <a:r>
              <a:rPr lang="zh-CN" altLang="en-US" sz="2800" dirty="0"/>
              <a:t>平常说某灯泡为</a:t>
            </a:r>
            <a:r>
              <a:rPr lang="en-US" altLang="zh-CN" sz="2800"/>
              <a:t>40W</a:t>
            </a:r>
            <a:r>
              <a:rPr lang="zh-CN" altLang="en-US" sz="2800" dirty="0"/>
              <a:t>、电烙铁为</a:t>
            </a:r>
            <a:r>
              <a:rPr lang="en-US" altLang="zh-CN" sz="2800"/>
              <a:t>100W</a:t>
            </a:r>
            <a:r>
              <a:rPr lang="zh-CN" altLang="en-US" sz="2800" dirty="0"/>
              <a:t>，都是指它们的有功功率。</a:t>
            </a:r>
            <a:endParaRPr lang="zh-CN" altLang="en-US" sz="2800"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7" name="文本占位符 134146"/>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1-11</a:t>
            </a:r>
            <a:r>
              <a:rPr lang="zh-CN" altLang="en-US" sz="2800"/>
              <a:t>】〓</a:t>
            </a:r>
            <a:r>
              <a:rPr lang="zh-CN" altLang="en-US" sz="2800" dirty="0"/>
              <a:t>把一只</a:t>
            </a:r>
            <a:r>
              <a:rPr lang="en-US" altLang="zh-CN" sz="2800"/>
              <a:t>40W</a:t>
            </a:r>
            <a:r>
              <a:rPr lang="zh-CN" altLang="en-US" sz="2800" dirty="0"/>
              <a:t>灯泡接到频率为</a:t>
            </a:r>
            <a:r>
              <a:rPr lang="en-US" altLang="zh-CN" sz="2800"/>
              <a:t>50Hz</a:t>
            </a:r>
            <a:r>
              <a:rPr lang="zh-CN" altLang="en-US" sz="2800" dirty="0"/>
              <a:t>，电压有效值为</a:t>
            </a:r>
            <a:r>
              <a:rPr lang="en-US" altLang="zh-CN" sz="2800"/>
              <a:t>220V</a:t>
            </a:r>
            <a:r>
              <a:rPr lang="zh-CN" altLang="en-US" sz="2800" dirty="0"/>
              <a:t>的正弦电源上，问电流是多少</a:t>
            </a:r>
            <a:r>
              <a:rPr lang="en-US" altLang="zh-CN" sz="2800"/>
              <a:t>?</a:t>
            </a:r>
            <a:r>
              <a:rPr lang="zh-CN" altLang="en-US" sz="2800" dirty="0"/>
              <a:t>电流的瞬时值表达式是什么</a:t>
            </a:r>
            <a:r>
              <a:rPr lang="en-US" altLang="zh-CN" sz="2800"/>
              <a:t>?</a:t>
            </a:r>
            <a:r>
              <a:rPr lang="zh-CN" altLang="en-US" sz="2800" dirty="0"/>
              <a:t>灯泡的电阻是多少</a:t>
            </a:r>
            <a:r>
              <a:rPr lang="en-US" altLang="zh-CN" sz="2800"/>
              <a:t>?</a:t>
            </a:r>
            <a:r>
              <a:rPr lang="zh-CN" altLang="en-US" sz="2800" dirty="0"/>
              <a:t>如果保持电压有效值不变，而电源的频率改为</a:t>
            </a:r>
            <a:r>
              <a:rPr lang="en-US" altLang="zh-CN" sz="2800"/>
              <a:t>100Hz</a:t>
            </a:r>
            <a:r>
              <a:rPr lang="zh-CN" altLang="en-US" sz="2800" dirty="0"/>
              <a:t>，这时电流将是多少</a:t>
            </a:r>
            <a:r>
              <a:rPr lang="en-US" altLang="zh-CN" sz="2800"/>
              <a:t>?</a:t>
            </a:r>
            <a:endParaRPr lang="en-US" altLang="zh-CN" sz="2800"/>
          </a:p>
          <a:p>
            <a:pPr>
              <a:lnSpc>
                <a:spcPct val="120000"/>
              </a:lnSpc>
            </a:pPr>
            <a:r>
              <a:rPr lang="zh-CN" altLang="en-US" sz="2800" dirty="0"/>
              <a:t>解：根据式</a:t>
            </a:r>
            <a:r>
              <a:rPr lang="en-US" altLang="zh-CN" sz="2800"/>
              <a:t>(1-33)</a:t>
            </a:r>
            <a:r>
              <a:rPr lang="zh-CN" altLang="en-US" sz="2800" dirty="0"/>
              <a:t>可求得流过灯泡的电流</a:t>
            </a:r>
            <a:r>
              <a:rPr lang="en-US" altLang="zh-CN" sz="2800"/>
              <a:t>(</a:t>
            </a:r>
            <a:r>
              <a:rPr lang="zh-CN" altLang="en-US" sz="2800" dirty="0"/>
              <a:t>有效值</a:t>
            </a:r>
            <a:r>
              <a:rPr lang="en-US" altLang="zh-CN" sz="2800"/>
              <a:t>)</a:t>
            </a:r>
            <a:r>
              <a:rPr lang="zh-CN" altLang="en-US" sz="2800" dirty="0"/>
              <a:t>为</a:t>
            </a:r>
            <a:r>
              <a:rPr lang="en-US" altLang="zh-CN" sz="2800"/>
              <a:t>I=P/U=40/220=0.18 (A)</a:t>
            </a:r>
            <a:r>
              <a:rPr lang="zh-CN" altLang="en-US" sz="2800"/>
              <a:t></a:t>
            </a:r>
            <a:endParaRPr lang="zh-CN" altLang="en-US" sz="2800"/>
          </a:p>
          <a:p>
            <a:pPr>
              <a:lnSpc>
                <a:spcPct val="120000"/>
              </a:lnSpc>
            </a:pPr>
            <a:r>
              <a:rPr lang="zh-CN" altLang="en-US" sz="2800" dirty="0"/>
              <a:t>电流的瞬时值表达式为</a:t>
            </a:r>
            <a:endParaRPr lang="zh-CN" altLang="en-US" sz="2800" dirty="0"/>
          </a:p>
          <a:p>
            <a:pPr>
              <a:lnSpc>
                <a:spcPct val="120000"/>
              </a:lnSpc>
            </a:pPr>
            <a:r>
              <a:rPr lang="zh-CN" altLang="en-US" sz="2800" dirty="0"/>
              <a:t></a:t>
            </a:r>
            <a:r>
              <a:rPr lang="en-US" altLang="zh-CN" sz="2800"/>
              <a:t>i=0.18*2</a:t>
            </a:r>
            <a:r>
              <a:rPr lang="en-US" altLang="zh-CN" sz="2800" baseline="30000"/>
              <a:t>1/2</a:t>
            </a:r>
            <a:r>
              <a:rPr lang="en-US" altLang="zh-CN" sz="2800"/>
              <a:t>sin314t  (A)</a:t>
            </a:r>
            <a:r>
              <a:rPr lang="zh-CN" altLang="en-US" sz="2800"/>
              <a:t></a:t>
            </a:r>
            <a:endParaRPr lang="zh-CN" altLang="en-US" sz="280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1" name="文本占位符 135170"/>
          <p:cNvSpPr>
            <a:spLocks noGrp="1" noRot="1"/>
          </p:cNvSpPr>
          <p:nvPr>
            <p:ph type="body" idx="1"/>
          </p:nvPr>
        </p:nvSpPr>
        <p:spPr>
          <a:xfrm>
            <a:off x="301625" y="685800"/>
            <a:ext cx="8540750" cy="5413375"/>
          </a:xfrm>
          <a:ln/>
        </p:spPr>
        <p:txBody>
          <a:bodyPr/>
          <a:p>
            <a:pPr>
              <a:lnSpc>
                <a:spcPct val="120000"/>
              </a:lnSpc>
            </a:pPr>
            <a:r>
              <a:rPr lang="zh-CN" altLang="en-US" sz="2800" dirty="0"/>
              <a:t>灯泡的电阻为</a:t>
            </a:r>
            <a:endParaRPr lang="zh-CN" altLang="en-US" sz="2800" dirty="0"/>
          </a:p>
          <a:p>
            <a:pPr>
              <a:lnSpc>
                <a:spcPct val="120000"/>
              </a:lnSpc>
            </a:pPr>
            <a:r>
              <a:rPr lang="zh-CN" altLang="en-US" sz="2800" dirty="0"/>
              <a:t></a:t>
            </a:r>
            <a:r>
              <a:rPr lang="en-US" altLang="zh-CN" sz="2800"/>
              <a:t>R=U</a:t>
            </a:r>
            <a:r>
              <a:rPr lang="en-US" altLang="zh-CN" sz="2800" baseline="30000"/>
              <a:t>2</a:t>
            </a:r>
            <a:r>
              <a:rPr lang="en-US" altLang="zh-CN" sz="2800"/>
              <a:t>/P=220</a:t>
            </a:r>
            <a:r>
              <a:rPr lang="en-US" altLang="zh-CN" sz="2800" baseline="30000"/>
              <a:t>2</a:t>
            </a:r>
            <a:r>
              <a:rPr lang="en-US" altLang="zh-CN" sz="2800"/>
              <a:t>/40=1210  (Ω)</a:t>
            </a:r>
            <a:r>
              <a:rPr lang="zh-CN" altLang="en-US" sz="2800"/>
              <a:t></a:t>
            </a:r>
            <a:endParaRPr lang="zh-CN" altLang="en-US" sz="2800"/>
          </a:p>
          <a:p>
            <a:pPr>
              <a:lnSpc>
                <a:spcPct val="120000"/>
              </a:lnSpc>
            </a:pPr>
            <a:r>
              <a:rPr lang="zh-CN" altLang="en-US" sz="2800" dirty="0"/>
              <a:t>因为电阻与电源的频率无关，所以，在电压有效值不变时，虽然电源频率改变了，而电流的有效值却不会变，这时电流仍为</a:t>
            </a:r>
            <a:r>
              <a:rPr lang="en-US" altLang="zh-CN" sz="2800"/>
              <a:t>0.18A</a:t>
            </a:r>
            <a:r>
              <a:rPr lang="zh-CN" altLang="en-US" sz="2800" dirty="0"/>
              <a:t>。</a:t>
            </a:r>
            <a:endParaRPr lang="zh-CN" altLang="en-US" sz="2800"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02" name="标题 153601"/>
          <p:cNvSpPr>
            <a:spLocks noGrp="1" noRot="1"/>
          </p:cNvSpPr>
          <p:nvPr>
            <p:ph type="title"/>
          </p:nvPr>
        </p:nvSpPr>
        <p:spPr>
          <a:ln/>
        </p:spPr>
        <p:txBody>
          <a:bodyPr anchor="ctr" anchorCtr="0"/>
          <a:p>
            <a:r>
              <a:rPr lang="en-US" altLang="zh-CN"/>
              <a:t>1</a:t>
            </a:r>
            <a:r>
              <a:rPr lang="zh-CN" altLang="en-US"/>
              <a:t></a:t>
            </a:r>
            <a:r>
              <a:rPr lang="en-US" altLang="zh-CN"/>
              <a:t>3</a:t>
            </a:r>
            <a:r>
              <a:rPr lang="zh-CN" altLang="en-US"/>
              <a:t></a:t>
            </a:r>
            <a:r>
              <a:rPr lang="en-US" altLang="zh-CN"/>
              <a:t>2</a:t>
            </a:r>
            <a:r>
              <a:rPr lang="zh-CN" altLang="en-US"/>
              <a:t>〓</a:t>
            </a:r>
            <a:r>
              <a:rPr lang="zh-CN" altLang="en-US" dirty="0"/>
              <a:t>纯电感电路</a:t>
            </a:r>
            <a:endParaRPr lang="zh-CN" altLang="en-US" dirty="0"/>
          </a:p>
        </p:txBody>
      </p:sp>
      <p:sp>
        <p:nvSpPr>
          <p:cNvPr id="153603" name="文本占位符 153602"/>
          <p:cNvSpPr>
            <a:spLocks noGrp="1" noRot="1"/>
          </p:cNvSpPr>
          <p:nvPr>
            <p:ph type="body" idx="1"/>
          </p:nvPr>
        </p:nvSpPr>
        <p:spPr>
          <a:ln/>
        </p:spPr>
        <p:txBody>
          <a:bodyPr/>
          <a:p>
            <a:pPr>
              <a:lnSpc>
                <a:spcPct val="120000"/>
              </a:lnSpc>
            </a:pPr>
            <a:r>
              <a:rPr lang="zh-CN" altLang="en-US" sz="2800" dirty="0"/>
              <a:t>纯电感电路的形式如图</a:t>
            </a:r>
            <a:r>
              <a:rPr lang="en-US" altLang="zh-CN" sz="2800"/>
              <a:t>1-25(a)</a:t>
            </a:r>
            <a:r>
              <a:rPr lang="zh-CN" altLang="en-US" sz="2800" dirty="0"/>
              <a:t>所示。所谓纯电感电路是指电感元件</a:t>
            </a:r>
            <a:r>
              <a:rPr lang="en-US" altLang="zh-CN" sz="2800"/>
              <a:t>L</a:t>
            </a:r>
            <a:r>
              <a:rPr lang="zh-CN" altLang="en-US" sz="2800" dirty="0"/>
              <a:t>在电路中起主要作用，其他参数元件的作用可以忽略。</a:t>
            </a:r>
            <a:endParaRPr lang="zh-CN" altLang="en-US" sz="2800"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36197" name="文本占位符 136196" descr="1j25"/>
          <p:cNvPicPr>
            <a:picLocks noChangeAspect="1"/>
          </p:cNvPicPr>
          <p:nvPr>
            <p:ph type="body" idx="1"/>
          </p:nvPr>
        </p:nvPicPr>
        <p:blipFill>
          <a:blip r:embed="rId1"/>
          <a:stretch>
            <a:fillRect/>
          </a:stretch>
        </p:blipFill>
        <p:spPr>
          <a:xfrm>
            <a:off x="457200" y="822325"/>
            <a:ext cx="8305800" cy="4027488"/>
          </a:xfrm>
          <a:ln/>
        </p:spPr>
      </p:pic>
      <p:sp>
        <p:nvSpPr>
          <p:cNvPr id="136198" name="矩形 136197"/>
          <p:cNvSpPr/>
          <p:nvPr/>
        </p:nvSpPr>
        <p:spPr>
          <a:xfrm>
            <a:off x="3429000" y="52578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1-25</a:t>
            </a:r>
            <a:r>
              <a:rPr lang="zh-CN" altLang="en-US">
                <a:latin typeface="Arial" panose="020B0604020202020204" pitchFamily="34" charset="0"/>
              </a:rPr>
              <a:t>〓</a:t>
            </a:r>
            <a:r>
              <a:rPr lang="zh-CN" altLang="en-US" dirty="0">
                <a:latin typeface="Arial" panose="020B0604020202020204" pitchFamily="34" charset="0"/>
              </a:rPr>
              <a:t>纯电感电路 </a:t>
            </a:r>
            <a:endParaRPr lang="zh-CN" altLang="en-US" dirty="0">
              <a:latin typeface="Arial" panose="020B0604020202020204" pitchFamily="34" charset="0"/>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9" name="文本占位符 137218"/>
          <p:cNvSpPr>
            <a:spLocks noGrp="1" noRot="1"/>
          </p:cNvSpPr>
          <p:nvPr>
            <p:ph type="body" idx="1"/>
          </p:nvPr>
        </p:nvSpPr>
        <p:spPr>
          <a:xfrm>
            <a:off x="301625" y="685800"/>
            <a:ext cx="8540750" cy="5413375"/>
          </a:xfrm>
          <a:ln/>
        </p:spPr>
        <p:txBody>
          <a:bodyPr/>
          <a:p>
            <a:r>
              <a:rPr lang="en-US" altLang="zh-CN" sz="2800"/>
              <a:t>1</a:t>
            </a:r>
            <a:r>
              <a:rPr lang="zh-CN" altLang="en-US" sz="2800"/>
              <a:t> </a:t>
            </a:r>
            <a:r>
              <a:rPr lang="zh-CN" altLang="en-US" sz="2800" dirty="0"/>
              <a:t>电压与电流的关系</a:t>
            </a:r>
            <a:endParaRPr lang="zh-CN" altLang="en-US" sz="2800" dirty="0"/>
          </a:p>
          <a:p>
            <a:r>
              <a:rPr lang="zh-CN" altLang="en-US" sz="2800" dirty="0"/>
              <a:t>根据电磁感应原理，在图</a:t>
            </a:r>
            <a:r>
              <a:rPr lang="en-US" altLang="zh-CN" sz="2800"/>
              <a:t>1-25(a)</a:t>
            </a:r>
            <a:r>
              <a:rPr lang="zh-CN" altLang="en-US" sz="2800" dirty="0"/>
              <a:t>所示的电路中，若电感线圈中有交变电流</a:t>
            </a:r>
            <a:r>
              <a:rPr lang="en-US" altLang="zh-CN" sz="2800"/>
              <a:t>i</a:t>
            </a:r>
            <a:r>
              <a:rPr lang="zh-CN" altLang="en-US" sz="2800" dirty="0"/>
              <a:t>存在，则线圈两端的电压</a:t>
            </a:r>
            <a:r>
              <a:rPr lang="en-US" altLang="zh-CN" sz="2800"/>
              <a:t>u</a:t>
            </a:r>
            <a:r>
              <a:rPr lang="zh-CN" altLang="en-US" sz="2800" dirty="0"/>
              <a:t>满足</a:t>
            </a:r>
            <a:endParaRPr lang="zh-CN" altLang="en-US" sz="2800" dirty="0"/>
          </a:p>
          <a:p>
            <a:r>
              <a:rPr lang="zh-CN" altLang="en-US" sz="2800" dirty="0"/>
              <a:t></a:t>
            </a:r>
            <a:r>
              <a:rPr lang="en-US" altLang="zh-CN" sz="2800"/>
              <a:t>u=</a:t>
            </a:r>
            <a:r>
              <a:rPr lang="en-US" altLang="zh-CN" sz="2800" err="1"/>
              <a:t>Ldi/dt</a:t>
            </a:r>
            <a:r>
              <a:rPr lang="en-US" altLang="zh-CN" sz="2800"/>
              <a:t>      (1-34)</a:t>
            </a:r>
            <a:r>
              <a:rPr lang="zh-CN" altLang="en-US" sz="2800"/>
              <a:t></a:t>
            </a:r>
            <a:endParaRPr lang="zh-CN" altLang="en-US" sz="280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8291" name="文本占位符 268290"/>
          <p:cNvSpPr>
            <a:spLocks noGrp="1" noRot="1"/>
          </p:cNvSpPr>
          <p:nvPr>
            <p:ph type="body" idx="1"/>
          </p:nvPr>
        </p:nvSpPr>
        <p:spPr>
          <a:xfrm>
            <a:off x="301625" y="609600"/>
            <a:ext cx="8540750" cy="5489575"/>
          </a:xfrm>
          <a:ln/>
        </p:spPr>
        <p:txBody>
          <a:bodyPr/>
          <a:p>
            <a:pPr>
              <a:lnSpc>
                <a:spcPct val="120000"/>
              </a:lnSpc>
            </a:pPr>
            <a:r>
              <a:rPr lang="zh-CN" altLang="en-US" sz="2800" dirty="0"/>
              <a:t>若</a:t>
            </a:r>
            <a:r>
              <a:rPr lang="en-US" altLang="zh-CN" sz="2800"/>
              <a:t>I=</a:t>
            </a:r>
            <a:r>
              <a:rPr lang="en-US" altLang="zh-CN" sz="2800" err="1"/>
              <a:t>I</a:t>
            </a:r>
            <a:r>
              <a:rPr lang="en-US" altLang="zh-CN" sz="2800" baseline="-25000" err="1"/>
              <a:t>m</a:t>
            </a:r>
            <a:r>
              <a:rPr lang="en-US" altLang="zh-CN" sz="2800"/>
              <a:t> </a:t>
            </a:r>
            <a:r>
              <a:rPr lang="en-US" altLang="zh-CN" sz="2800" err="1"/>
              <a:t>sinωt</a:t>
            </a:r>
            <a:r>
              <a:rPr lang="zh-CN" altLang="en-US" sz="2800"/>
              <a:t></a:t>
            </a:r>
            <a:r>
              <a:rPr lang="zh-CN" altLang="en-US" sz="2800" dirty="0"/>
              <a:t>则</a:t>
            </a:r>
            <a:endParaRPr lang="zh-CN" altLang="en-US" sz="2800" dirty="0"/>
          </a:p>
          <a:p>
            <a:pPr>
              <a:lnSpc>
                <a:spcPct val="120000"/>
              </a:lnSpc>
            </a:pPr>
            <a:r>
              <a:rPr lang="zh-CN" altLang="en-US" sz="2800" dirty="0"/>
              <a:t></a:t>
            </a:r>
            <a:r>
              <a:rPr lang="en-US" altLang="zh-CN" sz="2800"/>
              <a:t>u=</a:t>
            </a:r>
            <a:r>
              <a:rPr lang="en-US" altLang="zh-CN" sz="2800" err="1"/>
              <a:t>Ldi/dt</a:t>
            </a:r>
            <a:r>
              <a:rPr lang="en-US" altLang="zh-CN" sz="2800"/>
              <a:t>=</a:t>
            </a:r>
            <a:r>
              <a:rPr lang="en-US" altLang="zh-CN" sz="2800" err="1"/>
              <a:t>Ld(I</a:t>
            </a:r>
            <a:r>
              <a:rPr lang="en-US" altLang="zh-CN" sz="2800" baseline="-25000" err="1"/>
              <a:t>m</a:t>
            </a:r>
            <a:r>
              <a:rPr lang="en-US" altLang="zh-CN" sz="2800"/>
              <a:t> </a:t>
            </a:r>
            <a:r>
              <a:rPr lang="en-US" altLang="zh-CN" sz="2800" err="1"/>
              <a:t>sinωt)/dt</a:t>
            </a:r>
            <a:endParaRPr lang="en-US" altLang="zh-CN" sz="2800"/>
          </a:p>
          <a:p>
            <a:pPr>
              <a:lnSpc>
                <a:spcPct val="120000"/>
              </a:lnSpc>
              <a:buNone/>
            </a:pPr>
            <a:r>
              <a:rPr lang="en-US" altLang="zh-CN" sz="2800"/>
              <a:t>             =</a:t>
            </a:r>
            <a:r>
              <a:rPr lang="en-US" altLang="zh-CN" sz="2800" err="1"/>
              <a:t>I</a:t>
            </a:r>
            <a:r>
              <a:rPr lang="en-US" altLang="zh-CN" sz="2800" baseline="-25000" err="1"/>
              <a:t>m</a:t>
            </a:r>
            <a:r>
              <a:rPr lang="en-US" altLang="zh-CN" sz="2800"/>
              <a:t> </a:t>
            </a:r>
            <a:r>
              <a:rPr lang="en-US" altLang="zh-CN" sz="2800" err="1"/>
              <a:t>ωLcosωt</a:t>
            </a:r>
            <a:r>
              <a:rPr lang="en-US" altLang="zh-CN" sz="2800"/>
              <a:t>=</a:t>
            </a:r>
            <a:r>
              <a:rPr lang="en-US" altLang="zh-CN" sz="2800" err="1"/>
              <a:t>I</a:t>
            </a:r>
            <a:r>
              <a:rPr lang="en-US" altLang="zh-CN" sz="2800" baseline="-25000" err="1"/>
              <a:t>m</a:t>
            </a:r>
            <a:r>
              <a:rPr lang="en-US" altLang="zh-CN" sz="2800"/>
              <a:t> ωLsin(ωt+90°)</a:t>
            </a:r>
            <a:r>
              <a:rPr lang="zh-CN" altLang="en-US" sz="2800"/>
              <a:t></a:t>
            </a:r>
            <a:endParaRPr lang="zh-CN" altLang="en-US" sz="2800"/>
          </a:p>
          <a:p>
            <a:pPr>
              <a:lnSpc>
                <a:spcPct val="120000"/>
              </a:lnSpc>
              <a:buNone/>
            </a:pPr>
            <a:r>
              <a:rPr lang="zh-CN" altLang="en-US" sz="2800"/>
              <a:t>             </a:t>
            </a:r>
            <a:r>
              <a:rPr lang="en-US" altLang="zh-CN" sz="2800"/>
              <a:t>=U</a:t>
            </a:r>
            <a:r>
              <a:rPr lang="en-US" altLang="zh-CN" sz="2800" baseline="-25000"/>
              <a:t>m</a:t>
            </a:r>
            <a:r>
              <a:rPr lang="en-US" altLang="zh-CN" sz="2800"/>
              <a:t>  sin(ωt+90°)      (1-35)</a:t>
            </a:r>
            <a:r>
              <a:rPr lang="zh-CN" altLang="en-US" sz="2800"/>
              <a:t></a:t>
            </a:r>
            <a:endParaRPr lang="zh-CN" altLang="en-US" sz="2800"/>
          </a:p>
          <a:p>
            <a:pPr>
              <a:lnSpc>
                <a:spcPct val="120000"/>
              </a:lnSpc>
            </a:pPr>
            <a:r>
              <a:rPr lang="zh-CN" altLang="en-US" sz="2800" dirty="0"/>
              <a:t>由式</a:t>
            </a:r>
            <a:r>
              <a:rPr lang="en-US" altLang="zh-CN" sz="2800"/>
              <a:t>(1-35)</a:t>
            </a:r>
            <a:r>
              <a:rPr lang="zh-CN" altLang="en-US" sz="2800" dirty="0"/>
              <a:t>可以看出，在纯电感电路中，电压和电流为同频率的正弦量。</a:t>
            </a:r>
            <a:endParaRPr lang="zh-CN" altLang="en-US" sz="2800" dirty="0"/>
          </a:p>
          <a:p>
            <a:pPr>
              <a:lnSpc>
                <a:spcPct val="120000"/>
              </a:lnSpc>
            </a:pPr>
            <a:endParaRPr lang="zh-CN" altLang="en-US" sz="28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3" name="文本占位符 138242"/>
          <p:cNvSpPr>
            <a:spLocks noGrp="1" noRot="1"/>
          </p:cNvSpPr>
          <p:nvPr>
            <p:ph type="body" idx="1"/>
          </p:nvPr>
        </p:nvSpPr>
        <p:spPr>
          <a:xfrm>
            <a:off x="301625" y="685800"/>
            <a:ext cx="8540750" cy="5413375"/>
          </a:xfrm>
          <a:ln/>
        </p:spPr>
        <p:txBody>
          <a:bodyPr/>
          <a:p>
            <a:pPr>
              <a:lnSpc>
                <a:spcPct val="120000"/>
              </a:lnSpc>
            </a:pPr>
            <a:r>
              <a:rPr lang="en-US" altLang="zh-CN" sz="2800"/>
              <a:t>(1) </a:t>
            </a:r>
            <a:r>
              <a:rPr lang="zh-CN" altLang="en-US" sz="2800" dirty="0"/>
              <a:t>电压与电流的相位关系</a:t>
            </a:r>
            <a:endParaRPr lang="zh-CN" altLang="en-US" sz="2800" dirty="0"/>
          </a:p>
          <a:p>
            <a:pPr>
              <a:lnSpc>
                <a:spcPct val="120000"/>
              </a:lnSpc>
            </a:pPr>
            <a:r>
              <a:rPr lang="zh-CN" altLang="en-US" sz="2800" dirty="0"/>
              <a:t>由上述可知，电流的初相位为</a:t>
            </a:r>
            <a:r>
              <a:rPr lang="en-US" altLang="zh-CN" sz="2800"/>
              <a:t>0</a:t>
            </a:r>
            <a:r>
              <a:rPr lang="zh-CN" altLang="en-US" sz="2800" dirty="0"/>
              <a:t>，电压的初相位为</a:t>
            </a:r>
            <a:r>
              <a:rPr lang="en-US" altLang="zh-CN" sz="2800"/>
              <a:t>90°</a:t>
            </a:r>
            <a:r>
              <a:rPr lang="zh-CN" altLang="en-US" sz="2800" dirty="0"/>
              <a:t>，由式</a:t>
            </a:r>
            <a:r>
              <a:rPr lang="en-US" altLang="zh-CN" sz="2800"/>
              <a:t>(1-35)</a:t>
            </a:r>
            <a:r>
              <a:rPr lang="zh-CN" altLang="en-US" sz="2800" dirty="0"/>
              <a:t>可以看出，电压取决于电流的变化率，当电流经过零向正方向增长时，</a:t>
            </a:r>
            <a:r>
              <a:rPr lang="en-US" altLang="zh-CN" sz="2800" err="1"/>
              <a:t>di/dt</a:t>
            </a:r>
            <a:r>
              <a:rPr lang="zh-CN" altLang="en-US" sz="2800" dirty="0"/>
              <a:t>最大，</a:t>
            </a:r>
            <a:r>
              <a:rPr lang="en-US" altLang="zh-CN" sz="2800"/>
              <a:t>u</a:t>
            </a:r>
            <a:r>
              <a:rPr lang="zh-CN" altLang="en-US" sz="2800" dirty="0"/>
              <a:t>最大，以后逐渐减小，当电流达到最大值时，电流的变化率</a:t>
            </a:r>
            <a:r>
              <a:rPr lang="en-US" altLang="zh-CN" sz="2800" err="1"/>
              <a:t>di/dt</a:t>
            </a:r>
            <a:r>
              <a:rPr lang="en-US" altLang="zh-CN" sz="2800"/>
              <a:t>=0</a:t>
            </a:r>
            <a:r>
              <a:rPr lang="zh-CN" altLang="en-US" sz="2800" dirty="0"/>
              <a:t>，故</a:t>
            </a:r>
            <a:r>
              <a:rPr lang="en-US" altLang="zh-CN" sz="2800"/>
              <a:t>u=0</a:t>
            </a:r>
            <a:r>
              <a:rPr lang="zh-CN" altLang="en-US" sz="2800" dirty="0"/>
              <a:t>，所以电压在相位上比电流超前</a:t>
            </a:r>
            <a:r>
              <a:rPr lang="en-US" altLang="zh-CN" sz="2800"/>
              <a:t>90°</a:t>
            </a:r>
            <a:r>
              <a:rPr lang="zh-CN" altLang="en-US" sz="2800" dirty="0"/>
              <a:t>，其波形如图</a:t>
            </a:r>
            <a:r>
              <a:rPr lang="en-US" altLang="zh-CN" sz="2800"/>
              <a:t>1-25(b)</a:t>
            </a:r>
            <a:r>
              <a:rPr lang="zh-CN" altLang="en-US" sz="2800" dirty="0"/>
              <a:t>所示。</a:t>
            </a:r>
            <a:endParaRPr lang="zh-CN" altLang="en-US" sz="28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7" name="文本占位符 13926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电压与电流的大小关系</a:t>
            </a:r>
            <a:endParaRPr lang="zh-CN" altLang="en-US" sz="2800" dirty="0"/>
          </a:p>
          <a:p>
            <a:pPr>
              <a:lnSpc>
                <a:spcPct val="120000"/>
              </a:lnSpc>
            </a:pPr>
            <a:r>
              <a:rPr lang="zh-CN" altLang="en-US" sz="2800" dirty="0"/>
              <a:t>在式</a:t>
            </a:r>
            <a:r>
              <a:rPr lang="en-US" altLang="zh-CN" sz="2800"/>
              <a:t>(1-35)</a:t>
            </a:r>
            <a:r>
              <a:rPr lang="zh-CN" altLang="en-US" sz="2800" dirty="0"/>
              <a:t>中，</a:t>
            </a:r>
            <a:r>
              <a:rPr lang="en-US" altLang="zh-CN" sz="2800"/>
              <a:t>U</a:t>
            </a:r>
            <a:r>
              <a:rPr lang="en-US" altLang="zh-CN" sz="2800" baseline="-25000"/>
              <a:t>m</a:t>
            </a:r>
            <a:r>
              <a:rPr lang="en-US" altLang="zh-CN" sz="2800"/>
              <a:t> =</a:t>
            </a:r>
            <a:r>
              <a:rPr lang="en-US" altLang="zh-CN" sz="2800" err="1"/>
              <a:t>I</a:t>
            </a:r>
            <a:r>
              <a:rPr lang="en-US" altLang="zh-CN" sz="2800" baseline="-25000" err="1"/>
              <a:t>m</a:t>
            </a:r>
            <a:r>
              <a:rPr lang="en-US" altLang="zh-CN" sz="2800"/>
              <a:t> </a:t>
            </a:r>
            <a:r>
              <a:rPr lang="en-US" altLang="zh-CN" sz="2800" err="1"/>
              <a:t>ωL</a:t>
            </a:r>
            <a:r>
              <a:rPr lang="zh-CN" altLang="en-US" sz="2800" dirty="0"/>
              <a:t>，因此，电压、电流的幅值和有效值存在如下关系：</a:t>
            </a:r>
            <a:endParaRPr lang="zh-CN" altLang="en-US" sz="2800" dirty="0"/>
          </a:p>
          <a:p>
            <a:pPr>
              <a:lnSpc>
                <a:spcPct val="120000"/>
              </a:lnSpc>
            </a:pPr>
            <a:r>
              <a:rPr lang="zh-CN" altLang="en-US" sz="2800" dirty="0"/>
              <a:t></a:t>
            </a:r>
            <a:r>
              <a:rPr lang="en-US" altLang="zh-CN" sz="2800"/>
              <a:t>U</a:t>
            </a:r>
            <a:r>
              <a:rPr lang="en-US" altLang="zh-CN" sz="2800" baseline="-25000"/>
              <a:t>m</a:t>
            </a:r>
            <a:r>
              <a:rPr lang="en-US" altLang="zh-CN" sz="2800"/>
              <a:t> /</a:t>
            </a:r>
            <a:r>
              <a:rPr lang="en-US" altLang="zh-CN" sz="2800" err="1"/>
              <a:t>I</a:t>
            </a:r>
            <a:r>
              <a:rPr lang="en-US" altLang="zh-CN" sz="2800" baseline="-25000" err="1"/>
              <a:t>m</a:t>
            </a:r>
            <a:r>
              <a:rPr lang="en-US" altLang="zh-CN" sz="2800"/>
              <a:t> =U/I=</a:t>
            </a:r>
            <a:r>
              <a:rPr lang="en-US" altLang="zh-CN" sz="2800" err="1"/>
              <a:t>ωL</a:t>
            </a:r>
            <a:r>
              <a:rPr lang="en-US" altLang="zh-CN" sz="2800"/>
              <a:t>=X</a:t>
            </a:r>
            <a:r>
              <a:rPr lang="en-US" altLang="zh-CN" sz="2800" baseline="-25000"/>
              <a:t>L</a:t>
            </a:r>
            <a:r>
              <a:rPr lang="zh-CN" altLang="en-US" sz="2800"/>
              <a:t></a:t>
            </a:r>
            <a:endParaRPr lang="zh-CN" altLang="en-US" sz="2800"/>
          </a:p>
          <a:p>
            <a:pPr>
              <a:lnSpc>
                <a:spcPct val="120000"/>
              </a:lnSpc>
            </a:pPr>
            <a:r>
              <a:rPr lang="zh-CN" altLang="en-US" sz="2800" dirty="0"/>
              <a:t>或    </a:t>
            </a:r>
            <a:r>
              <a:rPr lang="en-US" altLang="zh-CN" sz="2800"/>
              <a:t>I=U/X</a:t>
            </a:r>
            <a:r>
              <a:rPr lang="en-US" altLang="zh-CN" sz="2800" baseline="-25000"/>
              <a:t>L</a:t>
            </a:r>
            <a:r>
              <a:rPr lang="zh-CN" altLang="en-US" sz="2800"/>
              <a:t></a:t>
            </a:r>
            <a:endParaRPr lang="zh-CN" altLang="en-US" sz="2800"/>
          </a:p>
          <a:p>
            <a:pPr>
              <a:lnSpc>
                <a:spcPct val="120000"/>
              </a:lnSpc>
              <a:buNone/>
            </a:pPr>
            <a:r>
              <a:rPr lang="zh-CN" altLang="en-US" sz="2800"/>
              <a:t>    </a:t>
            </a:r>
            <a:r>
              <a:rPr lang="zh-CN" altLang="en-US" sz="2800" dirty="0"/>
              <a:t>其中</a:t>
            </a:r>
            <a:r>
              <a:rPr lang="en-US" altLang="zh-CN" sz="2800"/>
              <a:t>X</a:t>
            </a:r>
            <a:r>
              <a:rPr lang="en-US" altLang="zh-CN" sz="2800" baseline="-25000"/>
              <a:t>L</a:t>
            </a:r>
            <a:r>
              <a:rPr lang="en-US" altLang="zh-CN" sz="2800"/>
              <a:t>=</a:t>
            </a:r>
            <a:r>
              <a:rPr lang="en-US" altLang="zh-CN" sz="2800" err="1"/>
              <a:t>ωL</a:t>
            </a:r>
            <a:r>
              <a:rPr lang="en-US" altLang="zh-CN" sz="2800"/>
              <a:t>=2πfL     (1-36)</a:t>
            </a:r>
            <a:r>
              <a:rPr lang="zh-CN" altLang="en-US" sz="2800"/>
              <a:t></a:t>
            </a:r>
            <a:r>
              <a:rPr lang="zh-CN" altLang="en-US"/>
              <a:t> </a:t>
            </a:r>
            <a:endParaRPr lang="zh-CN" alt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0291" name="文本占位符 140290"/>
          <p:cNvSpPr>
            <a:spLocks noGrp="1" noRot="1"/>
          </p:cNvSpPr>
          <p:nvPr>
            <p:ph type="body" idx="1"/>
          </p:nvPr>
        </p:nvSpPr>
        <p:spPr>
          <a:xfrm>
            <a:off x="301625" y="838200"/>
            <a:ext cx="8540750" cy="5260975"/>
          </a:xfrm>
          <a:ln/>
        </p:spPr>
        <p:txBody>
          <a:bodyPr/>
          <a:p>
            <a:pPr>
              <a:lnSpc>
                <a:spcPct val="120000"/>
              </a:lnSpc>
            </a:pPr>
            <a:r>
              <a:rPr lang="zh-CN" altLang="en-US" sz="2800" dirty="0"/>
              <a:t>电感上电压、电流幅值或有效值之比为</a:t>
            </a:r>
            <a:r>
              <a:rPr lang="en-US" altLang="zh-CN" sz="2800"/>
              <a:t>X</a:t>
            </a:r>
            <a:r>
              <a:rPr lang="en-US" altLang="zh-CN" sz="2800" baseline="-25000"/>
              <a:t>L</a:t>
            </a:r>
            <a:r>
              <a:rPr lang="zh-CN" altLang="en-US" sz="2800" dirty="0"/>
              <a:t>，</a:t>
            </a:r>
            <a:r>
              <a:rPr lang="en-US" altLang="zh-CN" sz="2800"/>
              <a:t>X</a:t>
            </a:r>
            <a:r>
              <a:rPr lang="en-US" altLang="zh-CN" sz="2800" baseline="-25000"/>
              <a:t>L</a:t>
            </a:r>
            <a:r>
              <a:rPr lang="zh-CN" altLang="en-US" sz="2800" dirty="0"/>
              <a:t>具有阻碍电流通过的性质，称为感抗，单位为</a:t>
            </a:r>
            <a:r>
              <a:rPr lang="en-US" altLang="zh-CN" sz="2800"/>
              <a:t>Ω</a:t>
            </a:r>
            <a:r>
              <a:rPr lang="zh-CN" altLang="en-US" sz="2800" dirty="0"/>
              <a:t>或</a:t>
            </a:r>
            <a:r>
              <a:rPr lang="en-US" altLang="zh-CN" sz="2800" err="1"/>
              <a:t>kΩ</a:t>
            </a:r>
            <a:r>
              <a:rPr lang="zh-CN" altLang="en-US" sz="2800" dirty="0"/>
              <a:t>。感抗是电感量</a:t>
            </a:r>
            <a:r>
              <a:rPr lang="en-US" altLang="zh-CN" sz="2800"/>
              <a:t>L</a:t>
            </a:r>
            <a:r>
              <a:rPr lang="zh-CN" altLang="en-US" sz="2800" dirty="0"/>
              <a:t>和频率</a:t>
            </a:r>
            <a:r>
              <a:rPr lang="en-US" altLang="zh-CN" sz="2800"/>
              <a:t>f</a:t>
            </a:r>
            <a:r>
              <a:rPr lang="zh-CN" altLang="en-US" sz="2800" dirty="0"/>
              <a:t>的函数，</a:t>
            </a:r>
            <a:r>
              <a:rPr lang="en-US" altLang="zh-CN" sz="2800"/>
              <a:t>L</a:t>
            </a:r>
            <a:r>
              <a:rPr lang="zh-CN" altLang="en-US" sz="2800" dirty="0"/>
              <a:t>愈大，或</a:t>
            </a:r>
            <a:r>
              <a:rPr lang="en-US" altLang="zh-CN" sz="2800"/>
              <a:t>f</a:t>
            </a:r>
            <a:r>
              <a:rPr lang="zh-CN" altLang="en-US" sz="2800" dirty="0"/>
              <a:t>愈高，感抗</a:t>
            </a:r>
            <a:r>
              <a:rPr lang="en-US" altLang="zh-CN" sz="2800"/>
              <a:t>X</a:t>
            </a:r>
            <a:r>
              <a:rPr lang="en-US" altLang="zh-CN" sz="2800" baseline="-25000"/>
              <a:t>L</a:t>
            </a:r>
            <a:r>
              <a:rPr lang="zh-CN" altLang="en-US" sz="2800" dirty="0"/>
              <a:t>愈大。在直流电路中，可以认为频率</a:t>
            </a:r>
            <a:r>
              <a:rPr lang="en-US" altLang="zh-CN" sz="2800"/>
              <a:t>f=0</a:t>
            </a:r>
            <a:r>
              <a:rPr lang="zh-CN" altLang="en-US" sz="2800" dirty="0"/>
              <a:t>，则感抗</a:t>
            </a:r>
            <a:r>
              <a:rPr lang="en-US" altLang="zh-CN" sz="2800"/>
              <a:t>X</a:t>
            </a:r>
            <a:r>
              <a:rPr lang="en-US" altLang="zh-CN" sz="2800" baseline="-25000"/>
              <a:t>L</a:t>
            </a:r>
            <a:r>
              <a:rPr lang="en-US" altLang="zh-CN" sz="2800"/>
              <a:t>=0</a:t>
            </a:r>
            <a:r>
              <a:rPr lang="zh-CN" altLang="en-US" sz="2800" dirty="0"/>
              <a:t>，此时电感相当于短路。</a:t>
            </a:r>
            <a:endParaRPr lang="zh-CN"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7" name="文本占位符 21506"/>
          <p:cNvSpPr>
            <a:spLocks noGrp="1" noRot="1"/>
          </p:cNvSpPr>
          <p:nvPr>
            <p:ph type="body" idx="1"/>
          </p:nvPr>
        </p:nvSpPr>
        <p:spPr>
          <a:xfrm>
            <a:off x="301625" y="685800"/>
            <a:ext cx="8540750" cy="5413375"/>
          </a:xfrm>
          <a:ln/>
        </p:spPr>
        <p:txBody>
          <a:bodyPr/>
          <a:p>
            <a:pPr>
              <a:lnSpc>
                <a:spcPct val="120000"/>
              </a:lnSpc>
            </a:pPr>
            <a:r>
              <a:rPr lang="zh-CN" altLang="en-US" sz="2800" dirty="0"/>
              <a:t>把大小和方向都随时间周期性变化且在一周期内平均值为零的电流称为交流电流，简称交流。生活和生产中使用的电流就是正弦交流电流。周期性变化，但在一个周期内的平均值不等于零的电流称为脉动电流。电子技术中常用的脉冲控制信号就是脉动电流。</a:t>
            </a:r>
            <a:endParaRPr lang="zh-CN" altLang="en-US" sz="2800"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5" name="文本占位符 141314"/>
          <p:cNvSpPr>
            <a:spLocks noGrp="1" noRot="1"/>
          </p:cNvSpPr>
          <p:nvPr>
            <p:ph type="body" idx="1"/>
          </p:nvPr>
        </p:nvSpPr>
        <p:spPr>
          <a:xfrm>
            <a:off x="304800" y="685800"/>
            <a:ext cx="8540750" cy="5413375"/>
          </a:xfrm>
          <a:ln/>
        </p:spPr>
        <p:txBody>
          <a:bodyPr/>
          <a:p>
            <a:pPr>
              <a:lnSpc>
                <a:spcPct val="120000"/>
              </a:lnSpc>
            </a:pPr>
            <a:r>
              <a:rPr lang="en-US" altLang="zh-CN" sz="2800"/>
              <a:t>(3) </a:t>
            </a:r>
            <a:r>
              <a:rPr lang="zh-CN" altLang="en-US" sz="2800" dirty="0"/>
              <a:t>电压与电流的相量关系</a:t>
            </a:r>
            <a:endParaRPr lang="zh-CN" altLang="en-US" sz="2800" dirty="0"/>
          </a:p>
          <a:p>
            <a:pPr>
              <a:lnSpc>
                <a:spcPct val="120000"/>
              </a:lnSpc>
            </a:pPr>
            <a:r>
              <a:rPr lang="zh-CN" altLang="en-US" sz="2800" dirty="0"/>
              <a:t>根据正弦量和相量的对应关系，可以写出电感元件上的电压与电流的相量关系，因为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=U∠90°=X</a:t>
            </a:r>
            <a:r>
              <a:rPr lang="en-US" altLang="zh-CN" sz="2800" baseline="-25000"/>
              <a:t>L</a:t>
            </a:r>
            <a:r>
              <a:rPr lang="en-US" altLang="zh-CN" sz="2800"/>
              <a:t>I∠90°</a:t>
            </a:r>
            <a:r>
              <a:rPr lang="zh-CN" altLang="en-US" sz="2800"/>
              <a:t></a:t>
            </a:r>
            <a:endParaRPr lang="zh-CN" altLang="en-US" sz="2800"/>
          </a:p>
          <a:p>
            <a:pPr>
              <a:lnSpc>
                <a:spcPct val="120000"/>
              </a:lnSpc>
            </a:pPr>
            <a:r>
              <a:rPr lang="zh-CN" altLang="en-US" sz="2800" dirty="0"/>
              <a:t>所以</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a:t>
            </a:r>
            <a:r>
              <a:rPr lang="en-US" altLang="zh-CN" sz="2800" err="1"/>
              <a:t>jX</a:t>
            </a:r>
            <a:r>
              <a:rPr lang="en-US" altLang="zh-CN" sz="2800" baseline="-25000" err="1"/>
              <a:t>L</a:t>
            </a:r>
            <a:r>
              <a:rPr lang="en-US" altLang="zh-CN" sz="2800" err="1"/>
              <a:t>I</a:t>
            </a:r>
            <a:r>
              <a:rPr lang="en-US" altLang="zh-CN" sz="2800">
                <a:latin typeface="Arial" panose="020B0604020202020204" pitchFamily="34" charset="0"/>
              </a:rPr>
              <a:t>·</a:t>
            </a:r>
            <a:endParaRPr lang="en-US" altLang="zh-CN" sz="2800"/>
          </a:p>
          <a:p>
            <a:pPr>
              <a:lnSpc>
                <a:spcPct val="120000"/>
              </a:lnSpc>
            </a:pPr>
            <a:r>
              <a:rPr lang="en-US" altLang="zh-CN" sz="2800"/>
              <a:t>       U</a:t>
            </a:r>
            <a:r>
              <a:rPr lang="en-US" altLang="zh-CN" sz="2800">
                <a:latin typeface="Arial" panose="020B0604020202020204" pitchFamily="34" charset="0"/>
              </a:rPr>
              <a:t>·</a:t>
            </a:r>
            <a:r>
              <a:rPr lang="en-US" altLang="zh-CN" sz="2800"/>
              <a:t>/I</a:t>
            </a:r>
            <a:r>
              <a:rPr lang="en-US" altLang="zh-CN" sz="2800">
                <a:latin typeface="Arial" panose="020B0604020202020204" pitchFamily="34" charset="0"/>
              </a:rPr>
              <a:t>·</a:t>
            </a:r>
            <a:r>
              <a:rPr lang="en-US" altLang="zh-CN" sz="2800"/>
              <a:t>=jX</a:t>
            </a:r>
            <a:r>
              <a:rPr lang="en-US" altLang="zh-CN" sz="2800" baseline="-25000"/>
              <a:t>L</a:t>
            </a:r>
            <a:r>
              <a:rPr lang="zh-CN" altLang="en-US" sz="2800"/>
              <a:t></a:t>
            </a:r>
            <a:r>
              <a:rPr lang="en-US" altLang="zh-CN" sz="2800"/>
              <a:t>(1-37)</a:t>
            </a:r>
            <a:r>
              <a:rPr lang="zh-CN" altLang="en-US" sz="2800"/>
              <a:t></a:t>
            </a:r>
            <a:endParaRPr lang="zh-CN" altLang="en-US" sz="2800"/>
          </a:p>
          <a:p>
            <a:pPr>
              <a:lnSpc>
                <a:spcPct val="120000"/>
              </a:lnSpc>
            </a:pPr>
            <a:r>
              <a:rPr lang="zh-CN" altLang="en-US" sz="2800" dirty="0"/>
              <a:t>其相量图如图</a:t>
            </a:r>
            <a:r>
              <a:rPr lang="en-US" altLang="zh-CN" sz="2800"/>
              <a:t>1-25(c)</a:t>
            </a:r>
            <a:r>
              <a:rPr lang="zh-CN" altLang="en-US" sz="2800" dirty="0"/>
              <a:t>所示。</a:t>
            </a:r>
            <a:endParaRPr lang="zh-CN" altLang="en-US" sz="2800"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9" name="文本占位符 142338"/>
          <p:cNvSpPr>
            <a:spLocks noGrp="1" noRot="1"/>
          </p:cNvSpPr>
          <p:nvPr>
            <p:ph type="body" idx="1"/>
          </p:nvPr>
        </p:nvSpPr>
        <p:spPr>
          <a:xfrm>
            <a:off x="301625" y="685800"/>
            <a:ext cx="8540750" cy="5413375"/>
          </a:xfrm>
          <a:ln/>
        </p:spPr>
        <p:txBody>
          <a:bodyPr/>
          <a:p>
            <a:pPr>
              <a:lnSpc>
                <a:spcPct val="120000"/>
              </a:lnSpc>
            </a:pPr>
            <a:r>
              <a:rPr lang="en-US" altLang="zh-CN" sz="2800"/>
              <a:t>2</a:t>
            </a:r>
            <a:r>
              <a:rPr lang="zh-CN" altLang="en-US" sz="2800"/>
              <a:t> </a:t>
            </a:r>
            <a:r>
              <a:rPr lang="zh-CN" altLang="en-US" sz="2800" dirty="0"/>
              <a:t>功率</a:t>
            </a:r>
            <a:endParaRPr lang="zh-CN" altLang="en-US" sz="2800" dirty="0"/>
          </a:p>
          <a:p>
            <a:pPr>
              <a:lnSpc>
                <a:spcPct val="120000"/>
              </a:lnSpc>
            </a:pPr>
            <a:r>
              <a:rPr lang="en-US" altLang="zh-CN" sz="2800"/>
              <a:t>(1) </a:t>
            </a:r>
            <a:r>
              <a:rPr lang="zh-CN" altLang="en-US" sz="2800" dirty="0"/>
              <a:t>瞬时功率</a:t>
            </a:r>
            <a:endParaRPr lang="zh-CN" altLang="en-US" sz="2800" dirty="0"/>
          </a:p>
          <a:p>
            <a:pPr>
              <a:lnSpc>
                <a:spcPct val="120000"/>
              </a:lnSpc>
              <a:buNone/>
            </a:pPr>
            <a:r>
              <a:rPr lang="zh-CN" altLang="en-US" sz="2800" dirty="0"/>
              <a:t> </a:t>
            </a:r>
            <a:r>
              <a:rPr lang="en-US" altLang="zh-CN" sz="2800"/>
              <a:t>p=</a:t>
            </a:r>
            <a:r>
              <a:rPr lang="en-US" altLang="zh-CN" sz="2800" err="1"/>
              <a:t>ui</a:t>
            </a:r>
            <a:endParaRPr lang="en-US" altLang="zh-CN" sz="2800"/>
          </a:p>
          <a:p>
            <a:pPr>
              <a:lnSpc>
                <a:spcPct val="120000"/>
              </a:lnSpc>
              <a:buNone/>
            </a:pPr>
            <a:r>
              <a:rPr lang="en-US" altLang="zh-CN" sz="2800"/>
              <a:t>          =U</a:t>
            </a:r>
            <a:r>
              <a:rPr lang="en-US" altLang="zh-CN" sz="2800" baseline="-25000"/>
              <a:t>m</a:t>
            </a:r>
            <a:r>
              <a:rPr lang="en-US" altLang="zh-CN" sz="2800"/>
              <a:t> sin(ωt+90°)I</a:t>
            </a:r>
            <a:r>
              <a:rPr lang="en-US" altLang="zh-CN" sz="2800" baseline="-25000"/>
              <a:t>m</a:t>
            </a:r>
            <a:r>
              <a:rPr lang="en-US" altLang="zh-CN" sz="2800"/>
              <a:t> </a:t>
            </a:r>
            <a:r>
              <a:rPr lang="en-US" altLang="zh-CN" sz="2800" err="1"/>
              <a:t>sinωt</a:t>
            </a:r>
            <a:endParaRPr lang="en-US" altLang="zh-CN" sz="2800"/>
          </a:p>
          <a:p>
            <a:pPr>
              <a:lnSpc>
                <a:spcPct val="120000"/>
              </a:lnSpc>
              <a:buNone/>
            </a:pPr>
            <a:r>
              <a:rPr lang="en-US" altLang="zh-CN" sz="2800"/>
              <a:t>          =U</a:t>
            </a:r>
            <a:r>
              <a:rPr lang="en-US" altLang="zh-CN" sz="2800" baseline="-25000"/>
              <a:t>m</a:t>
            </a:r>
            <a:r>
              <a:rPr lang="en-US" altLang="zh-CN" sz="2800"/>
              <a:t> </a:t>
            </a:r>
            <a:r>
              <a:rPr lang="en-US" altLang="zh-CN" sz="2800" err="1"/>
              <a:t>I</a:t>
            </a:r>
            <a:r>
              <a:rPr lang="en-US" altLang="zh-CN" sz="2800" baseline="-25000" err="1"/>
              <a:t>m</a:t>
            </a:r>
            <a:r>
              <a:rPr lang="en-US" altLang="zh-CN" sz="2800"/>
              <a:t> </a:t>
            </a:r>
            <a:r>
              <a:rPr lang="en-US" altLang="zh-CN" sz="2800" err="1"/>
              <a:t>sinωtcosωt</a:t>
            </a:r>
            <a:endParaRPr lang="en-US" altLang="zh-CN" sz="2800"/>
          </a:p>
          <a:p>
            <a:pPr>
              <a:lnSpc>
                <a:spcPct val="120000"/>
              </a:lnSpc>
              <a:buNone/>
            </a:pPr>
            <a:r>
              <a:rPr lang="en-US" altLang="zh-CN" sz="2800"/>
              <a:t>          =U</a:t>
            </a:r>
            <a:r>
              <a:rPr lang="en-US" altLang="zh-CN" sz="2800" baseline="-25000"/>
              <a:t>m</a:t>
            </a:r>
            <a:r>
              <a:rPr lang="en-US" altLang="zh-CN" sz="2800"/>
              <a:t> I</a:t>
            </a:r>
            <a:r>
              <a:rPr lang="en-US" altLang="zh-CN" sz="2800" baseline="-25000"/>
              <a:t>m</a:t>
            </a:r>
            <a:r>
              <a:rPr lang="en-US" altLang="zh-CN" sz="2800"/>
              <a:t>sin2ωt /2</a:t>
            </a:r>
            <a:r>
              <a:rPr lang="zh-CN" altLang="en-US" sz="2800"/>
              <a:t></a:t>
            </a:r>
            <a:r>
              <a:rPr lang="en-US" altLang="zh-CN" sz="2800"/>
              <a:t>=UIsin2ωt    (1-38)</a:t>
            </a:r>
            <a:endParaRPr lang="en-US" altLang="zh-CN" sz="2800"/>
          </a:p>
          <a:p>
            <a:pPr>
              <a:buNone/>
            </a:pPr>
            <a:r>
              <a:rPr lang="zh-CN" altLang="en-US"/>
              <a:t></a:t>
            </a:r>
            <a:endParaRPr lang="zh-CN" alt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4627" name="文本占位符 154626"/>
          <p:cNvSpPr>
            <a:spLocks noGrp="1" noRot="1"/>
          </p:cNvSpPr>
          <p:nvPr>
            <p:ph type="body" idx="1"/>
          </p:nvPr>
        </p:nvSpPr>
        <p:spPr>
          <a:xfrm>
            <a:off x="301625" y="762000"/>
            <a:ext cx="8540750" cy="5337175"/>
          </a:xfrm>
          <a:ln/>
        </p:spPr>
        <p:txBody>
          <a:bodyPr/>
          <a:p>
            <a:pPr>
              <a:lnSpc>
                <a:spcPct val="120000"/>
              </a:lnSpc>
            </a:pPr>
            <a:r>
              <a:rPr lang="zh-CN" altLang="en-US" sz="2800" dirty="0"/>
              <a:t>由式</a:t>
            </a:r>
            <a:r>
              <a:rPr lang="en-US" altLang="zh-CN" sz="2800"/>
              <a:t>(1-38)</a:t>
            </a:r>
            <a:r>
              <a:rPr lang="zh-CN" altLang="en-US" sz="2800" dirty="0"/>
              <a:t>可以看出，瞬时功率</a:t>
            </a:r>
            <a:r>
              <a:rPr lang="en-US" altLang="zh-CN" sz="2800"/>
              <a:t>p</a:t>
            </a:r>
            <a:r>
              <a:rPr lang="zh-CN" altLang="en-US" sz="2800" dirty="0"/>
              <a:t>是一个以为</a:t>
            </a:r>
            <a:r>
              <a:rPr lang="en-US" altLang="zh-CN" sz="2800"/>
              <a:t>UI</a:t>
            </a:r>
            <a:r>
              <a:rPr lang="zh-CN" altLang="en-US" sz="2800" dirty="0"/>
              <a:t>为幅值、以</a:t>
            </a:r>
            <a:r>
              <a:rPr lang="en-US" altLang="zh-CN" sz="2800"/>
              <a:t>2ω</a:t>
            </a:r>
            <a:r>
              <a:rPr lang="zh-CN" altLang="en-US" sz="2800" dirty="0"/>
              <a:t>为角频率的随时间变化的正弦量，其变化波形如图</a:t>
            </a:r>
            <a:r>
              <a:rPr lang="en-US" altLang="zh-CN" sz="2800"/>
              <a:t>1-25(d)</a:t>
            </a:r>
            <a:r>
              <a:rPr lang="zh-CN" altLang="en-US" sz="2800" dirty="0"/>
              <a:t>所示。在第一个和第三个</a:t>
            </a:r>
            <a:r>
              <a:rPr lang="en-US" altLang="zh-CN" sz="2800"/>
              <a:t>1</a:t>
            </a:r>
            <a:r>
              <a:rPr lang="zh-CN" altLang="en-US" sz="2800" dirty="0"/>
              <a:t>／</a:t>
            </a:r>
            <a:r>
              <a:rPr lang="en-US" altLang="zh-CN" sz="2800"/>
              <a:t>4</a:t>
            </a:r>
            <a:r>
              <a:rPr lang="zh-CN" altLang="en-US" sz="2800" dirty="0"/>
              <a:t>周期内</a:t>
            </a:r>
            <a:r>
              <a:rPr lang="en-US" altLang="zh-CN" sz="2800"/>
              <a:t>(u</a:t>
            </a:r>
            <a:r>
              <a:rPr lang="zh-CN" altLang="en-US" sz="2800" dirty="0"/>
              <a:t>、</a:t>
            </a:r>
            <a:r>
              <a:rPr lang="en-US" altLang="zh-CN" sz="2800"/>
              <a:t>i</a:t>
            </a:r>
            <a:r>
              <a:rPr lang="zh-CN" altLang="en-US" sz="2800" dirty="0"/>
              <a:t>同相</a:t>
            </a:r>
            <a:r>
              <a:rPr lang="en-US" altLang="zh-CN" sz="2800"/>
              <a:t>)p</a:t>
            </a:r>
            <a:r>
              <a:rPr lang="zh-CN" altLang="en-US" sz="2800" dirty="0"/>
              <a:t>为正，电感线圈从电源取用能量储存在线圈中，建立磁场；在第二个和第四个</a:t>
            </a:r>
            <a:r>
              <a:rPr lang="en-US" altLang="zh-CN" sz="2800"/>
              <a:t>1</a:t>
            </a:r>
            <a:r>
              <a:rPr lang="zh-CN" altLang="en-US" sz="2800" dirty="0"/>
              <a:t>／</a:t>
            </a:r>
            <a:r>
              <a:rPr lang="en-US" altLang="zh-CN" sz="2800"/>
              <a:t>4</a:t>
            </a:r>
            <a:r>
              <a:rPr lang="zh-CN" altLang="en-US" sz="2800" dirty="0"/>
              <a:t>周期内</a:t>
            </a:r>
            <a:r>
              <a:rPr lang="en-US" altLang="zh-CN" sz="2800"/>
              <a:t>(u</a:t>
            </a:r>
            <a:r>
              <a:rPr lang="zh-CN" altLang="en-US" sz="2800" dirty="0"/>
              <a:t>，</a:t>
            </a:r>
            <a:r>
              <a:rPr lang="en-US" altLang="zh-CN" sz="2800"/>
              <a:t>i</a:t>
            </a:r>
            <a:r>
              <a:rPr lang="zh-CN" altLang="en-US" sz="2800" dirty="0"/>
              <a:t>反相</a:t>
            </a:r>
            <a:r>
              <a:rPr lang="en-US" altLang="zh-CN" sz="2800"/>
              <a:t>)p</a:t>
            </a:r>
            <a:r>
              <a:rPr lang="zh-CN" altLang="en-US" sz="2800" dirty="0"/>
              <a:t>为负，电感线圈把电能释放给电源，磁场减弱。电感线圈从电源取用的能量一定等于它释放给电源的能量。</a:t>
            </a:r>
            <a:endParaRPr lang="zh-CN" altLang="en-US" sz="28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651" name="文本占位符 155650"/>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平均功率</a:t>
            </a:r>
            <a:endParaRPr lang="zh-CN" altLang="en-US" sz="2800" dirty="0"/>
          </a:p>
          <a:p>
            <a:pPr>
              <a:lnSpc>
                <a:spcPct val="120000"/>
              </a:lnSpc>
            </a:pPr>
            <a:r>
              <a:rPr lang="zh-CN" altLang="en-US" sz="2800" dirty="0"/>
              <a:t></a:t>
            </a:r>
            <a:r>
              <a:rPr lang="en-US" altLang="zh-CN" sz="2800"/>
              <a:t>P=∫</a:t>
            </a:r>
            <a:r>
              <a:rPr lang="en-US" altLang="zh-CN" sz="2800" baseline="30000"/>
              <a:t>T</a:t>
            </a:r>
            <a:r>
              <a:rPr lang="en-US" altLang="zh-CN" sz="2800" baseline="-25000"/>
              <a:t>0</a:t>
            </a:r>
            <a:r>
              <a:rPr lang="en-US" altLang="zh-CN" sz="2800"/>
              <a:t>pdt=∫</a:t>
            </a:r>
            <a:r>
              <a:rPr lang="en-US" altLang="zh-CN" sz="2800" baseline="30000"/>
              <a:t>T</a:t>
            </a:r>
            <a:r>
              <a:rPr lang="en-US" altLang="zh-CN" sz="2800" baseline="-25000"/>
              <a:t>0</a:t>
            </a:r>
            <a:r>
              <a:rPr lang="en-US" altLang="zh-CN" sz="2800"/>
              <a:t>UIsin2ωtdt=0   (1-39)</a:t>
            </a:r>
            <a:endParaRPr lang="en-US" altLang="zh-CN" sz="2800"/>
          </a:p>
          <a:p>
            <a:pPr>
              <a:lnSpc>
                <a:spcPct val="120000"/>
              </a:lnSpc>
            </a:pPr>
            <a:r>
              <a:rPr lang="zh-CN" altLang="en-US" sz="2800" dirty="0"/>
              <a:t>即有功功率为零，这说明在仅有纯电感元件的交流电路中，没有能量的消耗，只是与电源不断地进行能量交换。</a:t>
            </a:r>
            <a:endParaRPr lang="zh-CN" altLang="en-US" sz="2800"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675" name="文本占位符 156674"/>
          <p:cNvSpPr>
            <a:spLocks noGrp="1" noRot="1"/>
          </p:cNvSpPr>
          <p:nvPr>
            <p:ph type="body" idx="1"/>
          </p:nvPr>
        </p:nvSpPr>
        <p:spPr>
          <a:xfrm>
            <a:off x="301625" y="685800"/>
            <a:ext cx="8540750" cy="5413375"/>
          </a:xfrm>
          <a:ln/>
        </p:spPr>
        <p:txBody>
          <a:bodyPr/>
          <a:p>
            <a:pPr>
              <a:lnSpc>
                <a:spcPct val="120000"/>
              </a:lnSpc>
            </a:pPr>
            <a:r>
              <a:rPr lang="en-US" altLang="zh-CN" sz="2800"/>
              <a:t>(3) </a:t>
            </a:r>
            <a:r>
              <a:rPr lang="zh-CN" altLang="en-US" sz="2800" dirty="0"/>
              <a:t>无功功率 </a:t>
            </a:r>
            <a:endParaRPr lang="zh-CN" altLang="en-US" sz="2800" dirty="0"/>
          </a:p>
          <a:p>
            <a:pPr>
              <a:lnSpc>
                <a:spcPct val="120000"/>
              </a:lnSpc>
            </a:pPr>
            <a:r>
              <a:rPr lang="zh-CN" altLang="en-US" sz="2800" dirty="0"/>
              <a:t>为了衡量电感元件与电源之间存在的能量交换的最大速率，定义电感的瞬时功率的幅值为无功功率，用</a:t>
            </a:r>
            <a:r>
              <a:rPr lang="en-US" altLang="zh-CN" sz="2800"/>
              <a:t>Q</a:t>
            </a:r>
            <a:r>
              <a:rPr lang="en-US" altLang="zh-CN" sz="2800" baseline="-25000"/>
              <a:t>L</a:t>
            </a:r>
            <a:r>
              <a:rPr lang="zh-CN" altLang="en-US" sz="2800" dirty="0"/>
              <a:t>表示，即</a:t>
            </a:r>
            <a:endParaRPr lang="zh-CN" altLang="en-US" sz="2800" dirty="0"/>
          </a:p>
          <a:p>
            <a:pPr>
              <a:lnSpc>
                <a:spcPct val="120000"/>
              </a:lnSpc>
            </a:pPr>
            <a:r>
              <a:rPr lang="zh-CN" altLang="en-US" sz="2800" dirty="0"/>
              <a:t></a:t>
            </a:r>
            <a:r>
              <a:rPr lang="en-US" altLang="zh-CN" sz="2800"/>
              <a:t>Q</a:t>
            </a:r>
            <a:r>
              <a:rPr lang="en-US" altLang="zh-CN" sz="2800" baseline="-25000"/>
              <a:t>L</a:t>
            </a:r>
            <a:r>
              <a:rPr lang="en-US" altLang="zh-CN" sz="2800"/>
              <a:t>=U</a:t>
            </a:r>
            <a:r>
              <a:rPr lang="en-US" altLang="zh-CN" sz="2800" baseline="-25000"/>
              <a:t>L</a:t>
            </a:r>
            <a:r>
              <a:rPr lang="en-US" altLang="zh-CN" sz="2800"/>
              <a:t>I=I</a:t>
            </a:r>
            <a:r>
              <a:rPr lang="en-US" altLang="zh-CN" sz="2800" baseline="30000"/>
              <a:t>2</a:t>
            </a:r>
            <a:r>
              <a:rPr lang="en-US" altLang="zh-CN" sz="2800"/>
              <a:t>X</a:t>
            </a:r>
            <a:r>
              <a:rPr lang="en-US" altLang="zh-CN" sz="2800" baseline="-25000"/>
              <a:t>L</a:t>
            </a:r>
            <a:r>
              <a:rPr lang="en-US" altLang="zh-CN" sz="2800"/>
              <a:t>=U</a:t>
            </a:r>
            <a:r>
              <a:rPr lang="en-US" altLang="zh-CN" sz="2800" baseline="30000"/>
              <a:t>2</a:t>
            </a:r>
            <a:r>
              <a:rPr lang="en-US" altLang="zh-CN" sz="2800"/>
              <a:t>L/X</a:t>
            </a:r>
            <a:r>
              <a:rPr lang="en-US" altLang="zh-CN" sz="2800" baseline="-25000"/>
              <a:t>L</a:t>
            </a:r>
            <a:r>
              <a:rPr lang="zh-CN" altLang="en-US" sz="2800"/>
              <a:t></a:t>
            </a:r>
            <a:r>
              <a:rPr lang="en-US" altLang="zh-CN" sz="2800"/>
              <a:t>(1-40)</a:t>
            </a:r>
            <a:r>
              <a:rPr lang="zh-CN" altLang="en-US" sz="2800"/>
              <a:t></a:t>
            </a:r>
            <a:endParaRPr lang="zh-CN" altLang="en-US" sz="2800"/>
          </a:p>
          <a:p>
            <a:pPr>
              <a:lnSpc>
                <a:spcPct val="120000"/>
              </a:lnSpc>
            </a:pPr>
            <a:r>
              <a:rPr lang="zh-CN" altLang="en-US" sz="2800" dirty="0"/>
              <a:t>为了区别于有功功率，把无功功率的单位定为无功伏安，简称</a:t>
            </a:r>
            <a:r>
              <a:rPr lang="en-US" altLang="zh-CN" sz="2800" err="1"/>
              <a:t>Var</a:t>
            </a:r>
            <a:r>
              <a:rPr lang="en-US" altLang="zh-CN" sz="2800"/>
              <a:t>(</a:t>
            </a:r>
            <a:r>
              <a:rPr lang="zh-CN" altLang="en-US" sz="2800" dirty="0"/>
              <a:t>乏</a:t>
            </a:r>
            <a:r>
              <a:rPr lang="en-US" altLang="zh-CN" sz="2800"/>
              <a:t>)</a:t>
            </a:r>
            <a:r>
              <a:rPr lang="zh-CN" altLang="en-US" sz="2800" dirty="0"/>
              <a:t>，数量大的无功功率用</a:t>
            </a:r>
            <a:r>
              <a:rPr lang="en-US" altLang="zh-CN" sz="2800" err="1"/>
              <a:t>kVar</a:t>
            </a:r>
            <a:r>
              <a:rPr lang="en-US" altLang="zh-CN" sz="2800"/>
              <a:t>(</a:t>
            </a:r>
            <a:r>
              <a:rPr lang="zh-CN" altLang="en-US" sz="2800" dirty="0"/>
              <a:t>千乏</a:t>
            </a:r>
            <a:r>
              <a:rPr lang="en-US" altLang="zh-CN" sz="2800"/>
              <a:t>)</a:t>
            </a:r>
            <a:r>
              <a:rPr lang="zh-CN" altLang="en-US" sz="2800" dirty="0"/>
              <a:t>表示。在电路分析时习惯将电感的无功功率定为正值。</a:t>
            </a:r>
            <a:endParaRPr lang="zh-CN" altLang="en-US" sz="2800"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699" name="文本占位符 157698"/>
          <p:cNvSpPr>
            <a:spLocks noGrp="1" noRot="1"/>
          </p:cNvSpPr>
          <p:nvPr>
            <p:ph type="body" idx="1"/>
          </p:nvPr>
        </p:nvSpPr>
        <p:spPr>
          <a:xfrm>
            <a:off x="301625" y="762000"/>
            <a:ext cx="8540750" cy="5337175"/>
          </a:xfrm>
          <a:ln/>
        </p:spPr>
        <p:txBody>
          <a:bodyPr/>
          <a:p>
            <a:pPr>
              <a:lnSpc>
                <a:spcPct val="120000"/>
              </a:lnSpc>
            </a:pPr>
            <a:r>
              <a:rPr lang="zh-CN" altLang="en-US" sz="2800" dirty="0"/>
              <a:t>应当指出，无功功率不能理解为无用功率，它是用来衡量储能元件与电源之间进行能量互换的能力，是储能元件工作时的必然表现。</a:t>
            </a:r>
            <a:endParaRPr lang="zh-CN" altLang="en-US" sz="2800"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723" name="文本占位符 158722"/>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1-12</a:t>
            </a:r>
            <a:r>
              <a:rPr lang="zh-CN" altLang="en-US" sz="2800"/>
              <a:t>】〓</a:t>
            </a:r>
            <a:r>
              <a:rPr lang="zh-CN" altLang="en-US" sz="2800" dirty="0"/>
              <a:t>把一个</a:t>
            </a:r>
            <a:r>
              <a:rPr lang="en-US" altLang="zh-CN" sz="2800"/>
              <a:t>0.1H</a:t>
            </a:r>
            <a:r>
              <a:rPr lang="zh-CN" altLang="en-US" sz="2800" dirty="0"/>
              <a:t>的电感元件接到频率为</a:t>
            </a:r>
            <a:r>
              <a:rPr lang="en-US" altLang="zh-CN" sz="2800"/>
              <a:t>50Hz</a:t>
            </a:r>
            <a:r>
              <a:rPr lang="zh-CN" altLang="en-US" sz="2800" dirty="0"/>
              <a:t>，电压有效值为</a:t>
            </a:r>
            <a:r>
              <a:rPr lang="en-US" altLang="zh-CN" sz="2800"/>
              <a:t>10V</a:t>
            </a:r>
            <a:r>
              <a:rPr lang="zh-CN" altLang="en-US" sz="2800" dirty="0"/>
              <a:t>的正弦交流电源上，求：</a:t>
            </a:r>
            <a:r>
              <a:rPr lang="en-US" altLang="zh-CN" sz="2800"/>
              <a:t>(1) </a:t>
            </a:r>
            <a:r>
              <a:rPr lang="zh-CN" altLang="en-US" sz="2800" dirty="0"/>
              <a:t>线圈的感抗；</a:t>
            </a:r>
            <a:r>
              <a:rPr lang="en-US" altLang="zh-CN" sz="2800"/>
              <a:t>(2) </a:t>
            </a:r>
            <a:r>
              <a:rPr lang="zh-CN" altLang="en-US" sz="2800" dirty="0"/>
              <a:t>电流的有效值；</a:t>
            </a:r>
            <a:r>
              <a:rPr lang="en-US" altLang="zh-CN" sz="2800"/>
              <a:t>(3) </a:t>
            </a:r>
            <a:r>
              <a:rPr lang="zh-CN" altLang="en-US" sz="2800" dirty="0"/>
              <a:t>无功功率；</a:t>
            </a:r>
            <a:r>
              <a:rPr lang="en-US" altLang="zh-CN" sz="2800"/>
              <a:t>(4) </a:t>
            </a:r>
            <a:r>
              <a:rPr lang="zh-CN" altLang="en-US" sz="2800" dirty="0"/>
              <a:t>设电压的初相为零，画出相量图。</a:t>
            </a:r>
            <a:endParaRPr lang="zh-CN" altLang="en-US" sz="2800"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9315" name="文本占位符 269314"/>
          <p:cNvSpPr>
            <a:spLocks noGrp="1" noRot="1"/>
          </p:cNvSpPr>
          <p:nvPr>
            <p:ph type="body" idx="1"/>
          </p:nvPr>
        </p:nvSpPr>
        <p:spPr>
          <a:xfrm>
            <a:off x="301625" y="838200"/>
            <a:ext cx="8540750" cy="5260975"/>
          </a:xfrm>
          <a:ln/>
        </p:spPr>
        <p:txBody>
          <a:bodyPr/>
          <a:p>
            <a:pPr>
              <a:lnSpc>
                <a:spcPct val="120000"/>
              </a:lnSpc>
            </a:pPr>
            <a:r>
              <a:rPr lang="zh-CN" altLang="en-US" sz="2800" dirty="0"/>
              <a:t>解：</a:t>
            </a:r>
            <a:r>
              <a:rPr lang="en-US" altLang="zh-CN" sz="2800"/>
              <a:t>(1) </a:t>
            </a:r>
            <a:r>
              <a:rPr lang="zh-CN" altLang="en-US" sz="2800" dirty="0"/>
              <a:t>感抗为</a:t>
            </a:r>
            <a:endParaRPr lang="zh-CN" altLang="en-US" sz="2800" dirty="0"/>
          </a:p>
          <a:p>
            <a:pPr>
              <a:lnSpc>
                <a:spcPct val="120000"/>
              </a:lnSpc>
            </a:pPr>
            <a:r>
              <a:rPr lang="zh-CN" altLang="en-US" sz="2800" dirty="0"/>
              <a:t></a:t>
            </a:r>
            <a:r>
              <a:rPr lang="en-US" altLang="zh-CN" sz="2800"/>
              <a:t>X</a:t>
            </a:r>
            <a:r>
              <a:rPr lang="en-US" altLang="zh-CN" sz="2800" baseline="-25000"/>
              <a:t>L</a:t>
            </a:r>
            <a:r>
              <a:rPr lang="en-US" altLang="zh-CN" sz="2800"/>
              <a:t>=2πf</a:t>
            </a:r>
            <a:r>
              <a:rPr lang="en-US" altLang="zh-CN" sz="2800" baseline="-25000"/>
              <a:t>L</a:t>
            </a:r>
            <a:r>
              <a:rPr lang="en-US" altLang="zh-CN" sz="2800"/>
              <a:t>=2×3.14×50×0.1=31.4 (Ω)</a:t>
            </a:r>
            <a:r>
              <a:rPr lang="zh-CN" altLang="en-US" sz="2800"/>
              <a:t></a:t>
            </a:r>
            <a:endParaRPr lang="zh-CN" altLang="en-US" sz="2800"/>
          </a:p>
          <a:p>
            <a:pPr>
              <a:lnSpc>
                <a:spcPct val="120000"/>
              </a:lnSpc>
            </a:pPr>
            <a:r>
              <a:rPr lang="zh-CN" altLang="en-US" sz="2800"/>
              <a:t> </a:t>
            </a:r>
            <a:r>
              <a:rPr lang="en-US" altLang="zh-CN" sz="2800"/>
              <a:t>(2) </a:t>
            </a:r>
            <a:r>
              <a:rPr lang="zh-CN" altLang="en-US" sz="2800" dirty="0"/>
              <a:t>电流有效值为</a:t>
            </a:r>
            <a:endParaRPr lang="zh-CN" altLang="en-US" sz="2800" dirty="0"/>
          </a:p>
          <a:p>
            <a:pPr>
              <a:lnSpc>
                <a:spcPct val="120000"/>
              </a:lnSpc>
            </a:pPr>
            <a:r>
              <a:rPr lang="zh-CN" altLang="en-US" sz="2800" dirty="0"/>
              <a:t></a:t>
            </a:r>
            <a:r>
              <a:rPr lang="en-US" altLang="zh-CN" sz="2800"/>
              <a:t>I=U/X</a:t>
            </a:r>
            <a:r>
              <a:rPr lang="en-US" altLang="zh-CN" sz="2800" baseline="-25000"/>
              <a:t>L</a:t>
            </a:r>
            <a:r>
              <a:rPr lang="en-US" altLang="zh-CN" sz="2800"/>
              <a:t>=10/3.14=0.318 (A)</a:t>
            </a:r>
            <a:r>
              <a:rPr lang="zh-CN" altLang="en-US" sz="2800"/>
              <a:t></a:t>
            </a:r>
            <a:endParaRPr lang="zh-CN" altLang="en-US" sz="2800"/>
          </a:p>
          <a:p>
            <a:pPr>
              <a:lnSpc>
                <a:spcPct val="120000"/>
              </a:lnSpc>
            </a:pPr>
            <a:r>
              <a:rPr lang="zh-CN" altLang="en-US" sz="2800"/>
              <a:t> </a:t>
            </a:r>
            <a:r>
              <a:rPr lang="en-US" altLang="zh-CN" sz="2800"/>
              <a:t>(3) </a:t>
            </a:r>
            <a:r>
              <a:rPr lang="zh-CN" altLang="en-US" sz="2800" dirty="0"/>
              <a:t>无功功率为</a:t>
            </a:r>
            <a:endParaRPr lang="zh-CN" altLang="en-US" sz="2800" dirty="0"/>
          </a:p>
          <a:p>
            <a:pPr>
              <a:lnSpc>
                <a:spcPct val="120000"/>
              </a:lnSpc>
            </a:pPr>
            <a:r>
              <a:rPr lang="zh-CN" altLang="en-US" sz="2800" dirty="0"/>
              <a:t></a:t>
            </a:r>
            <a:r>
              <a:rPr lang="en-US" altLang="zh-CN" sz="2800"/>
              <a:t>Q=UI=10×0.318=318(var)</a:t>
            </a:r>
            <a:r>
              <a:rPr lang="zh-CN" altLang="en-US" sz="2800"/>
              <a:t></a:t>
            </a:r>
            <a:endParaRPr lang="zh-CN" altLang="en-US" sz="2800"/>
          </a:p>
          <a:p>
            <a:pPr>
              <a:lnSpc>
                <a:spcPct val="120000"/>
              </a:lnSpc>
            </a:pPr>
            <a:r>
              <a:rPr lang="zh-CN" altLang="en-US" sz="2800"/>
              <a:t> </a:t>
            </a:r>
            <a:r>
              <a:rPr lang="en-US" altLang="zh-CN" sz="2800"/>
              <a:t>(4) </a:t>
            </a:r>
            <a:r>
              <a:rPr lang="zh-CN" altLang="en-US" sz="2800" dirty="0"/>
              <a:t>相量图如图</a:t>
            </a:r>
            <a:r>
              <a:rPr lang="en-US" altLang="zh-CN" sz="2800"/>
              <a:t>1-26</a:t>
            </a:r>
            <a:r>
              <a:rPr lang="zh-CN" altLang="en-US" sz="2800" dirty="0"/>
              <a:t>所示。</a:t>
            </a:r>
            <a:endParaRPr lang="zh-CN" altLang="en-US" sz="2800"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9749" name="文本占位符 159748" descr="1j26"/>
          <p:cNvPicPr>
            <a:picLocks noChangeAspect="1"/>
          </p:cNvPicPr>
          <p:nvPr>
            <p:ph type="body" idx="1"/>
          </p:nvPr>
        </p:nvPicPr>
        <p:blipFill>
          <a:blip r:embed="rId1"/>
          <a:stretch>
            <a:fillRect/>
          </a:stretch>
        </p:blipFill>
        <p:spPr>
          <a:xfrm>
            <a:off x="1219200" y="704850"/>
            <a:ext cx="7010400" cy="5149850"/>
          </a:xfrm>
          <a:ln/>
        </p:spPr>
      </p:pic>
      <p:sp>
        <p:nvSpPr>
          <p:cNvPr id="159750" name="矩形 159749"/>
          <p:cNvSpPr/>
          <p:nvPr/>
        </p:nvSpPr>
        <p:spPr>
          <a:xfrm>
            <a:off x="3124200" y="59436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1-26</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1-12</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3650" name="标题 283649"/>
          <p:cNvSpPr>
            <a:spLocks noGrp="1" noRot="1"/>
          </p:cNvSpPr>
          <p:nvPr>
            <p:ph type="title"/>
          </p:nvPr>
        </p:nvSpPr>
        <p:spPr>
          <a:ln/>
        </p:spPr>
        <p:txBody>
          <a:bodyPr anchor="ctr" anchorCtr="0"/>
          <a:p>
            <a:r>
              <a:rPr lang="en-US" altLang="zh-CN"/>
              <a:t>1</a:t>
            </a:r>
            <a:r>
              <a:rPr lang="zh-CN" altLang="en-US"/>
              <a:t></a:t>
            </a:r>
            <a:r>
              <a:rPr lang="en-US" altLang="zh-CN"/>
              <a:t>3</a:t>
            </a:r>
            <a:r>
              <a:rPr lang="zh-CN" altLang="en-US"/>
              <a:t></a:t>
            </a:r>
            <a:r>
              <a:rPr lang="en-US" altLang="zh-CN"/>
              <a:t>3</a:t>
            </a:r>
            <a:r>
              <a:rPr lang="zh-CN" altLang="en-US"/>
              <a:t>〓</a:t>
            </a:r>
            <a:r>
              <a:rPr lang="zh-CN" altLang="en-US" dirty="0"/>
              <a:t>纯电容电路</a:t>
            </a:r>
            <a:endParaRPr lang="zh-CN" altLang="en-US" dirty="0"/>
          </a:p>
        </p:txBody>
      </p:sp>
      <p:sp>
        <p:nvSpPr>
          <p:cNvPr id="283651" name="文本占位符 283650"/>
          <p:cNvSpPr>
            <a:spLocks noGrp="1" noRot="1"/>
          </p:cNvSpPr>
          <p:nvPr>
            <p:ph type="body" idx="1"/>
          </p:nvPr>
        </p:nvSpPr>
        <p:spPr>
          <a:ln/>
        </p:spPr>
        <p:txBody>
          <a:bodyPr/>
          <a:p>
            <a:pPr>
              <a:lnSpc>
                <a:spcPct val="120000"/>
              </a:lnSpc>
            </a:pPr>
            <a:r>
              <a:rPr lang="zh-CN" altLang="en-US" sz="2800" dirty="0"/>
              <a:t>纯电容电路的形式如图</a:t>
            </a:r>
            <a:r>
              <a:rPr lang="en-US" altLang="zh-CN" sz="2800"/>
              <a:t>1-27(a)</a:t>
            </a:r>
            <a:r>
              <a:rPr lang="zh-CN" altLang="en-US" sz="2800" dirty="0"/>
              <a:t>所示。所谓纯电容电路是指电容元件</a:t>
            </a:r>
            <a:r>
              <a:rPr lang="en-US" altLang="zh-CN" sz="2800"/>
              <a:t>C</a:t>
            </a:r>
            <a:r>
              <a:rPr lang="zh-CN" altLang="en-US" sz="2800" dirty="0"/>
              <a:t>在电路中起主要作用，其他参数元件的作用可以忽略。</a:t>
            </a:r>
            <a:endParaRPr lang="zh-CN" altLang="en-US" sz="2800" dirty="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1" name="文本占位符 22530"/>
          <p:cNvSpPr>
            <a:spLocks noGrp="1" noRot="1"/>
          </p:cNvSpPr>
          <p:nvPr>
            <p:ph type="body" idx="1"/>
          </p:nvPr>
        </p:nvSpPr>
        <p:spPr>
          <a:xfrm>
            <a:off x="301625" y="838200"/>
            <a:ext cx="8540750" cy="5260975"/>
          </a:xfrm>
          <a:ln/>
        </p:spPr>
        <p:txBody>
          <a:bodyPr/>
          <a:p>
            <a:pPr>
              <a:lnSpc>
                <a:spcPct val="120000"/>
              </a:lnSpc>
            </a:pPr>
            <a:r>
              <a:rPr lang="zh-CN" altLang="en-US" sz="2800" dirty="0"/>
              <a:t>在分析、计算较复杂电路时，开始往往难以判断电路中电流的实际方向。通常可以事先任意选定某一方向作为电流的正方向也称参考方向，把电流看成代数量进行计算。如果计算后该电流值为正值，说明电流的实际方向与参考方向相同；反之，电流值为负值，则电流的实际方向与参考方向相反，如图</a:t>
            </a:r>
            <a:r>
              <a:rPr lang="en-US" altLang="zh-CN" sz="2800"/>
              <a:t>1-3</a:t>
            </a:r>
            <a:r>
              <a:rPr lang="zh-CN" altLang="en-US" sz="2800" dirty="0"/>
              <a:t>所示。</a:t>
            </a:r>
            <a:endParaRPr lang="zh-CN" altLang="en-US" sz="2800"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61797" name="文本占位符 161796" descr="1j27"/>
          <p:cNvPicPr>
            <a:picLocks noChangeAspect="1"/>
          </p:cNvPicPr>
          <p:nvPr>
            <p:ph type="body" idx="1"/>
          </p:nvPr>
        </p:nvPicPr>
        <p:blipFill>
          <a:blip r:embed="rId1"/>
          <a:stretch>
            <a:fillRect/>
          </a:stretch>
        </p:blipFill>
        <p:spPr>
          <a:xfrm>
            <a:off x="381000" y="762000"/>
            <a:ext cx="8458200" cy="4114800"/>
          </a:xfrm>
          <a:ln/>
        </p:spPr>
      </p:pic>
      <p:sp>
        <p:nvSpPr>
          <p:cNvPr id="161798" name="矩形 161797"/>
          <p:cNvSpPr/>
          <p:nvPr/>
        </p:nvSpPr>
        <p:spPr>
          <a:xfrm>
            <a:off x="3505200" y="53340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1-27</a:t>
            </a:r>
            <a:r>
              <a:rPr lang="zh-CN" altLang="en-US">
                <a:latin typeface="Arial" panose="020B0604020202020204" pitchFamily="34" charset="0"/>
              </a:rPr>
              <a:t>〓</a:t>
            </a:r>
            <a:r>
              <a:rPr lang="zh-CN" altLang="en-US" dirty="0">
                <a:latin typeface="Arial" panose="020B0604020202020204" pitchFamily="34" charset="0"/>
              </a:rPr>
              <a:t>纯电容电路 </a:t>
            </a:r>
            <a:endParaRPr lang="zh-CN" altLang="en-US" dirty="0">
              <a:latin typeface="Arial" panose="020B0604020202020204" pitchFamily="34" charset="0"/>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9" name="文本占位符 162818"/>
          <p:cNvSpPr>
            <a:spLocks noGrp="1" noRot="1"/>
          </p:cNvSpPr>
          <p:nvPr>
            <p:ph type="body" idx="1"/>
          </p:nvPr>
        </p:nvSpPr>
        <p:spPr>
          <a:xfrm>
            <a:off x="301625" y="762000"/>
            <a:ext cx="8540750" cy="5337175"/>
          </a:xfrm>
          <a:ln/>
        </p:spPr>
        <p:txBody>
          <a:bodyPr/>
          <a:p>
            <a:pPr>
              <a:lnSpc>
                <a:spcPct val="120000"/>
              </a:lnSpc>
            </a:pPr>
            <a:r>
              <a:rPr lang="en-US" altLang="zh-CN" sz="2800"/>
              <a:t>1</a:t>
            </a:r>
            <a:r>
              <a:rPr lang="zh-CN" altLang="en-US" sz="2800"/>
              <a:t> </a:t>
            </a:r>
            <a:r>
              <a:rPr lang="zh-CN" altLang="en-US" sz="2800" dirty="0"/>
              <a:t>电压与电流的关系</a:t>
            </a:r>
            <a:endParaRPr lang="zh-CN" altLang="en-US" sz="2800" dirty="0"/>
          </a:p>
          <a:p>
            <a:pPr>
              <a:lnSpc>
                <a:spcPct val="120000"/>
              </a:lnSpc>
            </a:pPr>
            <a:r>
              <a:rPr lang="zh-CN" altLang="en-US" sz="2800" dirty="0"/>
              <a:t>根据电容的定义，如在一电容器</a:t>
            </a:r>
            <a:r>
              <a:rPr lang="en-US" altLang="zh-CN" sz="2800"/>
              <a:t>C</a:t>
            </a:r>
            <a:r>
              <a:rPr lang="zh-CN" altLang="en-US" sz="2800" dirty="0"/>
              <a:t>上储存的电荷量为</a:t>
            </a:r>
            <a:r>
              <a:rPr lang="en-US" altLang="zh-CN" sz="2800"/>
              <a:t>Q</a:t>
            </a:r>
            <a:r>
              <a:rPr lang="zh-CN" altLang="en-US" sz="2800" dirty="0"/>
              <a:t>，则在该电容器两极板上建立起的</a:t>
            </a:r>
            <a:endParaRPr lang="zh-CN" altLang="en-US" sz="2800" dirty="0"/>
          </a:p>
          <a:p>
            <a:pPr>
              <a:lnSpc>
                <a:spcPct val="120000"/>
              </a:lnSpc>
            </a:pPr>
            <a:r>
              <a:rPr lang="zh-CN" altLang="en-US" sz="2800" dirty="0"/>
              <a:t>电压为</a:t>
            </a:r>
            <a:r>
              <a:rPr lang="en-US" altLang="zh-CN" sz="2800"/>
              <a:t>u</a:t>
            </a:r>
            <a:r>
              <a:rPr lang="zh-CN" altLang="en-US" sz="2800" dirty="0"/>
              <a:t>，且满足</a:t>
            </a:r>
            <a:r>
              <a:rPr lang="zh-CN" altLang="en-US" sz="2800"/>
              <a:t></a:t>
            </a:r>
            <a:r>
              <a:rPr lang="en-US" altLang="zh-CN" sz="2800"/>
              <a:t>Q=Cu    (1-41)</a:t>
            </a:r>
            <a:r>
              <a:rPr lang="zh-CN" altLang="en-US" sz="2800"/>
              <a:t></a:t>
            </a:r>
            <a:endParaRPr lang="zh-CN" altLang="en-US" sz="2800"/>
          </a:p>
          <a:p>
            <a:pPr>
              <a:lnSpc>
                <a:spcPct val="120000"/>
              </a:lnSpc>
            </a:pPr>
            <a:r>
              <a:rPr lang="zh-CN" altLang="en-US" sz="2800" dirty="0"/>
              <a:t>由于流过电容的电流</a:t>
            </a:r>
            <a:r>
              <a:rPr lang="en-US" altLang="zh-CN" sz="2800"/>
              <a:t>i</a:t>
            </a:r>
            <a:r>
              <a:rPr lang="zh-CN" altLang="en-US" sz="2800" dirty="0"/>
              <a:t>，有</a:t>
            </a:r>
            <a:endParaRPr lang="zh-CN" altLang="en-US" sz="2800" dirty="0"/>
          </a:p>
          <a:p>
            <a:pPr>
              <a:lnSpc>
                <a:spcPct val="120000"/>
              </a:lnSpc>
            </a:pPr>
            <a:r>
              <a:rPr lang="zh-CN" altLang="en-US" sz="2800" dirty="0"/>
              <a:t></a:t>
            </a:r>
            <a:r>
              <a:rPr lang="en-US" altLang="zh-CN" sz="2800"/>
              <a:t>i=</a:t>
            </a:r>
            <a:r>
              <a:rPr lang="en-US" altLang="zh-CN" sz="2800" err="1"/>
              <a:t>dq/dt</a:t>
            </a:r>
            <a:r>
              <a:rPr lang="en-US" altLang="zh-CN" sz="2800"/>
              <a:t>     (1-42)</a:t>
            </a:r>
            <a:r>
              <a:rPr lang="zh-CN" altLang="en-US" sz="2800"/>
              <a:t></a:t>
            </a:r>
            <a:endParaRPr lang="zh-CN" altLang="en-US" sz="280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0339" name="文本占位符 270338"/>
          <p:cNvSpPr>
            <a:spLocks noGrp="1" noRot="1"/>
          </p:cNvSpPr>
          <p:nvPr>
            <p:ph type="body" idx="1"/>
          </p:nvPr>
        </p:nvSpPr>
        <p:spPr>
          <a:xfrm>
            <a:off x="301625" y="762000"/>
            <a:ext cx="8540750" cy="5337175"/>
          </a:xfrm>
          <a:ln/>
        </p:spPr>
        <p:txBody>
          <a:bodyPr/>
          <a:p>
            <a:pPr>
              <a:lnSpc>
                <a:spcPct val="120000"/>
              </a:lnSpc>
            </a:pPr>
            <a:r>
              <a:rPr lang="zh-CN" altLang="en-US" sz="2800" dirty="0"/>
              <a:t>以式</a:t>
            </a:r>
            <a:r>
              <a:rPr lang="en-US" altLang="zh-CN" sz="2800"/>
              <a:t>(1-41)</a:t>
            </a:r>
            <a:r>
              <a:rPr lang="zh-CN" altLang="en-US" sz="2800" dirty="0"/>
              <a:t>代入式</a:t>
            </a:r>
            <a:r>
              <a:rPr lang="en-US" altLang="zh-CN" sz="2800"/>
              <a:t>(1-42)</a:t>
            </a:r>
            <a:r>
              <a:rPr lang="zh-CN" altLang="en-US" sz="2800" dirty="0"/>
              <a:t>，得</a:t>
            </a:r>
            <a:endParaRPr lang="zh-CN" altLang="en-US" sz="2800" dirty="0"/>
          </a:p>
          <a:p>
            <a:pPr>
              <a:lnSpc>
                <a:spcPct val="120000"/>
              </a:lnSpc>
            </a:pPr>
            <a:r>
              <a:rPr lang="zh-CN" altLang="en-US" sz="2800" dirty="0"/>
              <a:t></a:t>
            </a:r>
            <a:r>
              <a:rPr lang="en-US" altLang="zh-CN" sz="2800"/>
              <a:t>i= </a:t>
            </a:r>
            <a:r>
              <a:rPr lang="en-US" altLang="zh-CN" sz="2800" err="1"/>
              <a:t>dq/dt</a:t>
            </a:r>
            <a:r>
              <a:rPr lang="en-US" altLang="zh-CN" sz="2800"/>
              <a:t> = </a:t>
            </a:r>
            <a:r>
              <a:rPr lang="en-US" altLang="zh-CN" sz="2800" err="1"/>
              <a:t>Cdu/dt</a:t>
            </a:r>
            <a:r>
              <a:rPr lang="en-US" altLang="zh-CN" sz="2800"/>
              <a:t>       (1-43)</a:t>
            </a:r>
            <a:r>
              <a:rPr lang="zh-CN" altLang="en-US" sz="2800"/>
              <a:t></a:t>
            </a:r>
            <a:endParaRPr lang="zh-CN" altLang="en-US" sz="2800"/>
          </a:p>
          <a:p>
            <a:pPr>
              <a:lnSpc>
                <a:spcPct val="120000"/>
              </a:lnSpc>
            </a:pPr>
            <a:r>
              <a:rPr lang="zh-CN" altLang="en-US" sz="2800" dirty="0"/>
              <a:t>若</a:t>
            </a:r>
            <a:r>
              <a:rPr lang="en-US" altLang="zh-CN" sz="2800"/>
              <a:t>u=</a:t>
            </a:r>
            <a:r>
              <a:rPr lang="en-US" altLang="zh-CN" sz="2800" err="1"/>
              <a:t>U</a:t>
            </a:r>
            <a:r>
              <a:rPr lang="en-US" altLang="zh-CN" sz="2800" baseline="-25000" err="1"/>
              <a:t>m</a:t>
            </a:r>
            <a:r>
              <a:rPr lang="en-US" altLang="zh-CN" sz="2800" err="1"/>
              <a:t>sinωt</a:t>
            </a:r>
            <a:r>
              <a:rPr lang="zh-CN" altLang="en-US" sz="2800"/>
              <a:t></a:t>
            </a:r>
            <a:r>
              <a:rPr lang="zh-CN" altLang="en-US" sz="2800" dirty="0"/>
              <a:t>，则</a:t>
            </a:r>
            <a:endParaRPr lang="zh-CN" altLang="en-US" sz="2800" dirty="0"/>
          </a:p>
          <a:p>
            <a:pPr>
              <a:lnSpc>
                <a:spcPct val="120000"/>
              </a:lnSpc>
            </a:pPr>
            <a:r>
              <a:rPr lang="zh-CN" altLang="en-US" sz="2800" dirty="0"/>
              <a:t></a:t>
            </a:r>
            <a:r>
              <a:rPr lang="en-US" altLang="zh-CN" sz="2800"/>
              <a:t>i=C </a:t>
            </a:r>
            <a:r>
              <a:rPr lang="en-US" altLang="zh-CN" sz="2800" err="1"/>
              <a:t>d(U</a:t>
            </a:r>
            <a:r>
              <a:rPr lang="en-US" altLang="zh-CN" sz="2800" baseline="-25000" err="1"/>
              <a:t>m</a:t>
            </a:r>
            <a:r>
              <a:rPr lang="en-US" altLang="zh-CN" sz="2800"/>
              <a:t> </a:t>
            </a:r>
            <a:r>
              <a:rPr lang="en-US" altLang="zh-CN" sz="2800" err="1"/>
              <a:t>sinωt)/dt</a:t>
            </a:r>
            <a:endParaRPr lang="en-US" altLang="zh-CN" sz="2800"/>
          </a:p>
          <a:p>
            <a:pPr>
              <a:lnSpc>
                <a:spcPct val="120000"/>
              </a:lnSpc>
              <a:buNone/>
            </a:pPr>
            <a:r>
              <a:rPr lang="en-US" altLang="zh-CN" sz="2800"/>
              <a:t>           =</a:t>
            </a:r>
            <a:r>
              <a:rPr lang="en-US" altLang="zh-CN" sz="2800" err="1"/>
              <a:t>U</a:t>
            </a:r>
            <a:r>
              <a:rPr lang="en-US" altLang="zh-CN" sz="2800" baseline="-25000" err="1"/>
              <a:t>m</a:t>
            </a:r>
            <a:r>
              <a:rPr lang="en-US" altLang="zh-CN" sz="2800" err="1"/>
              <a:t>Cωcosωt</a:t>
            </a:r>
            <a:r>
              <a:rPr lang="en-US" altLang="zh-CN" sz="2800"/>
              <a:t>=U</a:t>
            </a:r>
            <a:r>
              <a:rPr lang="en-US" altLang="zh-CN" sz="2800" baseline="-25000"/>
              <a:t>m</a:t>
            </a:r>
            <a:r>
              <a:rPr lang="en-US" altLang="zh-CN" sz="2800"/>
              <a:t>Cωsin(ωt+π/2)</a:t>
            </a:r>
            <a:endParaRPr lang="en-US" altLang="zh-CN" sz="2800"/>
          </a:p>
          <a:p>
            <a:pPr>
              <a:lnSpc>
                <a:spcPct val="120000"/>
              </a:lnSpc>
              <a:buNone/>
            </a:pPr>
            <a:r>
              <a:rPr lang="en-US" altLang="zh-CN" sz="2800"/>
              <a:t>           =I</a:t>
            </a:r>
            <a:r>
              <a:rPr lang="en-US" altLang="zh-CN" sz="2800" baseline="-25000"/>
              <a:t>m</a:t>
            </a:r>
            <a:r>
              <a:rPr lang="en-US" altLang="zh-CN" sz="2800"/>
              <a:t>sin(ωt+π/2)(1-44)</a:t>
            </a:r>
            <a:r>
              <a:rPr lang="zh-CN" altLang="en-US"/>
              <a:t></a:t>
            </a:r>
            <a:endParaRPr lang="zh-CN" altLang="en-US"/>
          </a:p>
          <a:p>
            <a:endParaRPr lang="zh-CN" alt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3" name="文本占位符 163842"/>
          <p:cNvSpPr>
            <a:spLocks noGrp="1" noRot="1"/>
          </p:cNvSpPr>
          <p:nvPr>
            <p:ph type="body" idx="1"/>
          </p:nvPr>
        </p:nvSpPr>
        <p:spPr>
          <a:xfrm>
            <a:off x="301625" y="762000"/>
            <a:ext cx="8540750" cy="5337175"/>
          </a:xfrm>
          <a:ln/>
        </p:spPr>
        <p:txBody>
          <a:bodyPr/>
          <a:p>
            <a:pPr>
              <a:lnSpc>
                <a:spcPct val="120000"/>
              </a:lnSpc>
            </a:pPr>
            <a:r>
              <a:rPr lang="zh-CN" altLang="en-US" sz="2800" dirty="0"/>
              <a:t>可见，在仅有纯电容元件的电路中，电容两端的电压与流过电容的电流都为同频率的正弦量。</a:t>
            </a:r>
            <a:endParaRPr lang="zh-CN" altLang="en-US" sz="2800"/>
          </a:p>
          <a:p>
            <a:pPr>
              <a:lnSpc>
                <a:spcPct val="120000"/>
              </a:lnSpc>
            </a:pPr>
            <a:r>
              <a:rPr lang="en-US" altLang="zh-CN" sz="2800"/>
              <a:t>(1) </a:t>
            </a:r>
            <a:r>
              <a:rPr lang="zh-CN" altLang="en-US" sz="2800" dirty="0"/>
              <a:t>电压与电流的相位关系</a:t>
            </a:r>
            <a:endParaRPr lang="zh-CN" altLang="en-US" sz="2800" dirty="0"/>
          </a:p>
          <a:p>
            <a:pPr>
              <a:lnSpc>
                <a:spcPct val="120000"/>
              </a:lnSpc>
            </a:pPr>
            <a:r>
              <a:rPr lang="zh-CN" altLang="en-US" sz="2800" dirty="0"/>
              <a:t>由上述可知，电压的初相位为</a:t>
            </a:r>
            <a:r>
              <a:rPr lang="en-US" altLang="zh-CN" sz="2800"/>
              <a:t>0</a:t>
            </a:r>
            <a:r>
              <a:rPr lang="zh-CN" altLang="en-US" sz="2800" dirty="0"/>
              <a:t>，电流的初相位为</a:t>
            </a:r>
            <a:r>
              <a:rPr lang="en-US" altLang="zh-CN" sz="2800"/>
              <a:t>90°</a:t>
            </a:r>
            <a:r>
              <a:rPr lang="zh-CN" altLang="en-US" sz="2800" dirty="0"/>
              <a:t>，电流的相位超前电压的相位</a:t>
            </a:r>
            <a:r>
              <a:rPr lang="en-US" altLang="zh-CN" sz="2800"/>
              <a:t>90°</a:t>
            </a:r>
            <a:r>
              <a:rPr lang="zh-CN" altLang="en-US" sz="2800" dirty="0"/>
              <a:t>。纯电容电路的电压与电流的波形如图</a:t>
            </a:r>
            <a:r>
              <a:rPr lang="en-US" altLang="zh-CN" sz="2800"/>
              <a:t>1-27(b)</a:t>
            </a:r>
            <a:r>
              <a:rPr lang="zh-CN" altLang="en-US" sz="2800" dirty="0"/>
              <a:t>所示。电容器在交流电压的作用下周期性地被充电和放电。</a:t>
            </a:r>
            <a:endParaRPr lang="zh-CN" altLang="en-US" sz="2800"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4867" name="文本占位符 16486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电压与电流的大小关系</a:t>
            </a:r>
            <a:endParaRPr lang="zh-CN" altLang="en-US" sz="2800" dirty="0"/>
          </a:p>
          <a:p>
            <a:pPr>
              <a:lnSpc>
                <a:spcPct val="120000"/>
              </a:lnSpc>
            </a:pPr>
            <a:r>
              <a:rPr lang="zh-CN" altLang="en-US" sz="2800" dirty="0"/>
              <a:t>在式</a:t>
            </a:r>
            <a:r>
              <a:rPr lang="en-US" altLang="zh-CN" sz="2800"/>
              <a:t>(1-44)</a:t>
            </a:r>
            <a:r>
              <a:rPr lang="zh-CN" altLang="en-US" sz="2800" dirty="0"/>
              <a:t>中，</a:t>
            </a:r>
            <a:r>
              <a:rPr lang="en-US" altLang="zh-CN" sz="2800" err="1"/>
              <a:t>I</a:t>
            </a:r>
            <a:r>
              <a:rPr lang="en-US" altLang="zh-CN" sz="2800" baseline="-25000" err="1"/>
              <a:t>m</a:t>
            </a:r>
            <a:r>
              <a:rPr lang="en-US" altLang="zh-CN" sz="2800"/>
              <a:t>=</a:t>
            </a:r>
            <a:r>
              <a:rPr lang="en-US" altLang="zh-CN" sz="2800" err="1"/>
              <a:t>U</a:t>
            </a:r>
            <a:r>
              <a:rPr lang="en-US" altLang="zh-CN" sz="2800" baseline="-25000" err="1"/>
              <a:t>m</a:t>
            </a:r>
            <a:r>
              <a:rPr lang="en-US" altLang="zh-CN" sz="2800" err="1"/>
              <a:t>Cω</a:t>
            </a:r>
            <a:r>
              <a:rPr lang="zh-CN" altLang="en-US" sz="2800" dirty="0"/>
              <a:t>，因此，电压、电流的幅值和有效值存在如下关系：</a:t>
            </a:r>
            <a:endParaRPr lang="zh-CN" altLang="en-US" sz="2800" dirty="0"/>
          </a:p>
          <a:p>
            <a:pPr>
              <a:lnSpc>
                <a:spcPct val="120000"/>
              </a:lnSpc>
            </a:pPr>
            <a:r>
              <a:rPr lang="zh-CN" altLang="en-US" sz="2800" dirty="0"/>
              <a:t></a:t>
            </a:r>
            <a:r>
              <a:rPr lang="en-US" altLang="zh-CN" sz="2800"/>
              <a:t>U</a:t>
            </a:r>
            <a:r>
              <a:rPr lang="en-US" altLang="zh-CN" sz="2800" baseline="-25000"/>
              <a:t>m</a:t>
            </a:r>
            <a:r>
              <a:rPr lang="en-US" altLang="zh-CN" sz="2800"/>
              <a:t>/</a:t>
            </a:r>
            <a:r>
              <a:rPr lang="en-US" altLang="zh-CN" sz="2800" err="1"/>
              <a:t>I</a:t>
            </a:r>
            <a:r>
              <a:rPr lang="en-US" altLang="zh-CN" sz="2800" baseline="-25000" err="1"/>
              <a:t>m</a:t>
            </a:r>
            <a:r>
              <a:rPr lang="en-US" altLang="zh-CN" sz="2800"/>
              <a:t>=U/I=1/ωc=X</a:t>
            </a:r>
            <a:r>
              <a:rPr lang="en-US" altLang="zh-CN" sz="2800" baseline="-25000"/>
              <a:t>C</a:t>
            </a:r>
            <a:r>
              <a:rPr lang="zh-CN" altLang="en-US" sz="2800"/>
              <a:t></a:t>
            </a:r>
            <a:endParaRPr lang="zh-CN" altLang="en-US" sz="2800"/>
          </a:p>
          <a:p>
            <a:pPr>
              <a:lnSpc>
                <a:spcPct val="120000"/>
              </a:lnSpc>
            </a:pPr>
            <a:r>
              <a:rPr lang="zh-CN" altLang="en-US" sz="2800" dirty="0"/>
              <a:t>或         </a:t>
            </a:r>
            <a:r>
              <a:rPr lang="en-US" altLang="zh-CN" sz="2800"/>
              <a:t>I=U/X</a:t>
            </a:r>
            <a:r>
              <a:rPr lang="en-US" altLang="zh-CN" sz="2800" baseline="-25000"/>
              <a:t>C</a:t>
            </a:r>
            <a:r>
              <a:rPr lang="zh-CN" altLang="en-US" sz="2800"/>
              <a:t></a:t>
            </a:r>
            <a:endParaRPr lang="zh-CN" altLang="en-US" sz="2800"/>
          </a:p>
          <a:p>
            <a:pPr>
              <a:lnSpc>
                <a:spcPct val="120000"/>
              </a:lnSpc>
            </a:pPr>
            <a:r>
              <a:rPr lang="zh-CN" altLang="en-US" sz="2800" dirty="0"/>
              <a:t>其中</a:t>
            </a:r>
            <a:endParaRPr lang="zh-CN" altLang="en-US" sz="2800" dirty="0"/>
          </a:p>
          <a:p>
            <a:pPr>
              <a:lnSpc>
                <a:spcPct val="120000"/>
              </a:lnSpc>
            </a:pPr>
            <a:r>
              <a:rPr lang="zh-CN" altLang="en-US" sz="2800" dirty="0"/>
              <a:t></a:t>
            </a:r>
            <a:r>
              <a:rPr lang="en-US" altLang="zh-CN" sz="2800"/>
              <a:t>X</a:t>
            </a:r>
            <a:r>
              <a:rPr lang="en-US" altLang="zh-CN" sz="2800" baseline="-25000"/>
              <a:t>C</a:t>
            </a:r>
            <a:r>
              <a:rPr lang="en-US" altLang="zh-CN" sz="2800"/>
              <a:t>=1/ωC=1/(2πfC)    (1-45)</a:t>
            </a:r>
            <a:endParaRPr lang="en-US" altLang="zh-CN" sz="280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5891" name="文本占位符 165890"/>
          <p:cNvSpPr>
            <a:spLocks noGrp="1" noRot="1"/>
          </p:cNvSpPr>
          <p:nvPr>
            <p:ph type="body" idx="1"/>
          </p:nvPr>
        </p:nvSpPr>
        <p:spPr>
          <a:xfrm>
            <a:off x="301625" y="762000"/>
            <a:ext cx="8540750" cy="5337175"/>
          </a:xfrm>
          <a:ln/>
        </p:spPr>
        <p:txBody>
          <a:bodyPr/>
          <a:p>
            <a:pPr>
              <a:lnSpc>
                <a:spcPct val="120000"/>
              </a:lnSpc>
            </a:pPr>
            <a:r>
              <a:rPr lang="zh-CN" altLang="en-US" sz="2800" dirty="0"/>
              <a:t>电感上电压、电流幅值或有效值之比为</a:t>
            </a:r>
            <a:r>
              <a:rPr lang="en-US" altLang="zh-CN" sz="2800"/>
              <a:t>X</a:t>
            </a:r>
            <a:r>
              <a:rPr lang="en-US" altLang="zh-CN" sz="2800" baseline="-25000"/>
              <a:t>C</a:t>
            </a:r>
            <a:r>
              <a:rPr lang="zh-CN" altLang="en-US" sz="2800" dirty="0"/>
              <a:t>，</a:t>
            </a:r>
            <a:r>
              <a:rPr lang="en-US" altLang="zh-CN" sz="2800"/>
              <a:t>X</a:t>
            </a:r>
            <a:r>
              <a:rPr lang="en-US" altLang="zh-CN" sz="2800" baseline="-25000"/>
              <a:t>C</a:t>
            </a:r>
            <a:r>
              <a:rPr lang="zh-CN" altLang="en-US" sz="2800" dirty="0"/>
              <a:t>也具有阻碍电流通过的性质，称为容抗，单位为</a:t>
            </a:r>
            <a:r>
              <a:rPr lang="en-US" altLang="zh-CN" sz="2800"/>
              <a:t>Ω</a:t>
            </a:r>
            <a:r>
              <a:rPr lang="zh-CN" altLang="en-US" sz="2800" dirty="0"/>
              <a:t>或</a:t>
            </a:r>
            <a:r>
              <a:rPr lang="en-US" altLang="zh-CN" sz="2800" err="1"/>
              <a:t>kΩ</a:t>
            </a:r>
            <a:r>
              <a:rPr lang="zh-CN" altLang="en-US" sz="2800" dirty="0"/>
              <a:t>。容抗</a:t>
            </a:r>
            <a:r>
              <a:rPr lang="en-US" altLang="zh-CN" sz="2800"/>
              <a:t>X</a:t>
            </a:r>
            <a:r>
              <a:rPr lang="en-US" altLang="zh-CN" sz="2800" baseline="-25000"/>
              <a:t>C</a:t>
            </a:r>
            <a:r>
              <a:rPr lang="zh-CN" altLang="en-US" sz="2800" dirty="0"/>
              <a:t>与电容器的电容量</a:t>
            </a:r>
            <a:r>
              <a:rPr lang="en-US" altLang="zh-CN" sz="2800"/>
              <a:t>C</a:t>
            </a:r>
            <a:r>
              <a:rPr lang="zh-CN" altLang="en-US" sz="2800" dirty="0"/>
              <a:t>及频率</a:t>
            </a:r>
            <a:r>
              <a:rPr lang="en-US" altLang="zh-CN" sz="2800"/>
              <a:t>f</a:t>
            </a:r>
            <a:r>
              <a:rPr lang="zh-CN" altLang="en-US" sz="2800" dirty="0"/>
              <a:t>成反比，即</a:t>
            </a:r>
            <a:r>
              <a:rPr lang="en-US" altLang="zh-CN" sz="2800"/>
              <a:t>C</a:t>
            </a:r>
            <a:r>
              <a:rPr lang="zh-CN" altLang="en-US" sz="2800" dirty="0"/>
              <a:t>愈大，</a:t>
            </a:r>
            <a:r>
              <a:rPr lang="en-US" altLang="zh-CN" sz="2800"/>
              <a:t>f</a:t>
            </a:r>
            <a:r>
              <a:rPr lang="zh-CN" altLang="en-US" sz="2800" dirty="0"/>
              <a:t>愈高，容抗</a:t>
            </a:r>
            <a:r>
              <a:rPr lang="en-US" altLang="zh-CN" sz="2800"/>
              <a:t>X</a:t>
            </a:r>
            <a:r>
              <a:rPr lang="en-US" altLang="zh-CN" sz="2800" baseline="-25000"/>
              <a:t>C</a:t>
            </a:r>
            <a:r>
              <a:rPr lang="zh-CN" altLang="en-US" sz="2800" dirty="0"/>
              <a:t>愈小。在直流电路中，当频率</a:t>
            </a:r>
            <a:r>
              <a:rPr lang="en-US" altLang="zh-CN" sz="2800"/>
              <a:t>f=0</a:t>
            </a:r>
            <a:r>
              <a:rPr lang="zh-CN" altLang="en-US" sz="2800" dirty="0"/>
              <a:t>时，则容抗</a:t>
            </a:r>
            <a:r>
              <a:rPr lang="en-US" altLang="zh-CN" sz="2800"/>
              <a:t>X</a:t>
            </a:r>
            <a:r>
              <a:rPr lang="en-US" altLang="zh-CN" sz="2800" baseline="-25000"/>
              <a:t>C</a:t>
            </a:r>
            <a:r>
              <a:rPr lang="en-US" altLang="zh-CN" sz="2800"/>
              <a:t>→∞</a:t>
            </a:r>
            <a:r>
              <a:rPr lang="zh-CN" altLang="en-US" sz="2800" dirty="0"/>
              <a:t>，故称电容有隔直流作用。</a:t>
            </a:r>
            <a:endParaRPr lang="zh-CN" altLang="en-US" sz="2800"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6915" name="文本占位符 166914"/>
          <p:cNvSpPr>
            <a:spLocks noGrp="1" noRot="1"/>
          </p:cNvSpPr>
          <p:nvPr>
            <p:ph type="body" idx="1"/>
          </p:nvPr>
        </p:nvSpPr>
        <p:spPr>
          <a:xfrm>
            <a:off x="301625" y="762000"/>
            <a:ext cx="8540750" cy="5337175"/>
          </a:xfrm>
          <a:ln/>
        </p:spPr>
        <p:txBody>
          <a:bodyPr/>
          <a:p>
            <a:pPr>
              <a:lnSpc>
                <a:spcPct val="120000"/>
              </a:lnSpc>
            </a:pPr>
            <a:r>
              <a:rPr lang="en-US" altLang="zh-CN" sz="2800"/>
              <a:t>(3) </a:t>
            </a:r>
            <a:r>
              <a:rPr lang="zh-CN" altLang="en-US" sz="2800" dirty="0"/>
              <a:t>电压与电流的相量关系</a:t>
            </a:r>
            <a:endParaRPr lang="zh-CN" altLang="en-US" sz="2800" dirty="0"/>
          </a:p>
          <a:p>
            <a:pPr>
              <a:lnSpc>
                <a:spcPct val="120000"/>
              </a:lnSpc>
            </a:pPr>
            <a:r>
              <a:rPr lang="zh-CN" altLang="en-US" sz="2800" dirty="0"/>
              <a:t>电容元件上的电压与电流之间的关系也可用相量的极坐标形式表示。若电压相量为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=U∠0°</a:t>
            </a:r>
            <a:r>
              <a:rPr lang="zh-CN" altLang="en-US" sz="2800"/>
              <a:t></a:t>
            </a:r>
            <a:endParaRPr lang="zh-CN" altLang="en-US" sz="2800"/>
          </a:p>
          <a:p>
            <a:pPr>
              <a:lnSpc>
                <a:spcPct val="120000"/>
              </a:lnSpc>
            </a:pPr>
            <a:r>
              <a:rPr lang="zh-CN" altLang="en-US" sz="2800" dirty="0"/>
              <a:t>则电流相量为</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a:t>=I∠90°=ωCU∠90°=</a:t>
            </a:r>
            <a:r>
              <a:rPr lang="en-US" altLang="zh-CN" sz="2800" err="1"/>
              <a:t>jωCU</a:t>
            </a:r>
            <a:r>
              <a:rPr lang="zh-CN" altLang="en-US" sz="2800"/>
              <a:t></a:t>
            </a:r>
            <a:endParaRPr lang="zh-CN" altLang="en-US" sz="2800"/>
          </a:p>
          <a:p>
            <a:pPr>
              <a:lnSpc>
                <a:spcPct val="120000"/>
              </a:lnSpc>
            </a:pPr>
            <a:r>
              <a:rPr lang="zh-CN" altLang="en-US" sz="2800" dirty="0"/>
              <a:t>或</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=I/</a:t>
            </a:r>
            <a:r>
              <a:rPr lang="en-US" altLang="zh-CN" sz="2800" err="1"/>
              <a:t>jωC</a:t>
            </a:r>
            <a:r>
              <a:rPr lang="en-US" altLang="zh-CN" sz="2800"/>
              <a:t>=-</a:t>
            </a:r>
            <a:r>
              <a:rPr lang="en-US" altLang="zh-CN" sz="2800" err="1"/>
              <a:t>jI/ωC</a:t>
            </a:r>
            <a:r>
              <a:rPr lang="en-US" altLang="zh-CN" sz="2800"/>
              <a:t>=-jX</a:t>
            </a:r>
            <a:r>
              <a:rPr lang="en-US" altLang="zh-CN" sz="2800" baseline="-25000"/>
              <a:t>C</a:t>
            </a:r>
            <a:r>
              <a:rPr lang="en-US" altLang="zh-CN" sz="2800"/>
              <a:t>I</a:t>
            </a:r>
            <a:r>
              <a:rPr lang="en-US" altLang="zh-CN" sz="2800">
                <a:latin typeface="Arial" panose="020B0604020202020204" pitchFamily="34" charset="0"/>
              </a:rPr>
              <a:t>·</a:t>
            </a:r>
            <a:r>
              <a:rPr lang="en-US" altLang="zh-CN" sz="2800"/>
              <a:t>(1-46)</a:t>
            </a:r>
            <a:r>
              <a:rPr lang="zh-CN" altLang="en-US" sz="2800"/>
              <a:t></a:t>
            </a:r>
            <a:endParaRPr lang="zh-CN" altLang="en-US" sz="2800"/>
          </a:p>
          <a:p>
            <a:pPr>
              <a:lnSpc>
                <a:spcPct val="120000"/>
              </a:lnSpc>
            </a:pPr>
            <a:r>
              <a:rPr lang="zh-CN" altLang="en-US" sz="2800" dirty="0"/>
              <a:t>其相量图如图</a:t>
            </a:r>
            <a:r>
              <a:rPr lang="en-US" altLang="zh-CN" sz="2800"/>
              <a:t>1-27(c)</a:t>
            </a:r>
            <a:r>
              <a:rPr lang="zh-CN" altLang="en-US" sz="2800" dirty="0"/>
              <a:t>所示。</a:t>
            </a:r>
            <a:endParaRPr lang="zh-CN" altLang="en-US" sz="2800"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9" name="文本占位符 167938"/>
          <p:cNvSpPr>
            <a:spLocks noGrp="1" noRot="1"/>
          </p:cNvSpPr>
          <p:nvPr>
            <p:ph type="body" idx="1"/>
          </p:nvPr>
        </p:nvSpPr>
        <p:spPr>
          <a:xfrm>
            <a:off x="301625" y="685800"/>
            <a:ext cx="8540750" cy="5413375"/>
          </a:xfrm>
          <a:ln/>
        </p:spPr>
        <p:txBody>
          <a:bodyPr/>
          <a:p>
            <a:pPr>
              <a:lnSpc>
                <a:spcPct val="120000"/>
              </a:lnSpc>
            </a:pPr>
            <a:r>
              <a:rPr lang="en-US" altLang="zh-CN" sz="2800"/>
              <a:t>2</a:t>
            </a:r>
            <a:r>
              <a:rPr lang="zh-CN" altLang="en-US" sz="2800"/>
              <a:t> </a:t>
            </a:r>
            <a:r>
              <a:rPr lang="zh-CN" altLang="en-US" sz="2800" dirty="0"/>
              <a:t>功率</a:t>
            </a:r>
            <a:endParaRPr lang="zh-CN" altLang="en-US" sz="2800" dirty="0"/>
          </a:p>
          <a:p>
            <a:pPr>
              <a:lnSpc>
                <a:spcPct val="120000"/>
              </a:lnSpc>
            </a:pPr>
            <a:r>
              <a:rPr lang="en-US" altLang="zh-CN" sz="2800"/>
              <a:t>(1) </a:t>
            </a:r>
            <a:r>
              <a:rPr lang="zh-CN" altLang="en-US" sz="2800" dirty="0"/>
              <a:t>瞬时功率</a:t>
            </a:r>
            <a:endParaRPr lang="zh-CN" altLang="en-US" sz="2800" dirty="0"/>
          </a:p>
          <a:p>
            <a:pPr>
              <a:lnSpc>
                <a:spcPct val="120000"/>
              </a:lnSpc>
            </a:pPr>
            <a:r>
              <a:rPr lang="zh-CN" altLang="en-US" sz="2800" dirty="0"/>
              <a:t></a:t>
            </a:r>
            <a:r>
              <a:rPr lang="en-US" altLang="zh-CN" sz="2800"/>
              <a:t>p=</a:t>
            </a:r>
            <a:r>
              <a:rPr lang="en-US" altLang="zh-CN" sz="2800" err="1"/>
              <a:t>ui</a:t>
            </a:r>
            <a:r>
              <a:rPr lang="en-US" altLang="zh-CN" sz="2800"/>
              <a:t>=U</a:t>
            </a:r>
            <a:r>
              <a:rPr lang="en-US" altLang="zh-CN" sz="2800" baseline="-25000"/>
              <a:t>m</a:t>
            </a:r>
            <a:r>
              <a:rPr lang="en-US" altLang="zh-CN" sz="2800"/>
              <a:t>sinωtI</a:t>
            </a:r>
            <a:r>
              <a:rPr lang="en-US" altLang="zh-CN" sz="2800" baseline="-25000"/>
              <a:t>m</a:t>
            </a:r>
            <a:r>
              <a:rPr lang="en-US" altLang="zh-CN" sz="2800"/>
              <a:t>sin(ωt+90°)</a:t>
            </a:r>
            <a:endParaRPr lang="en-US" altLang="zh-CN" sz="2800"/>
          </a:p>
          <a:p>
            <a:pPr>
              <a:lnSpc>
                <a:spcPct val="120000"/>
              </a:lnSpc>
              <a:buNone/>
            </a:pPr>
            <a:r>
              <a:rPr lang="en-US" altLang="zh-CN" sz="2800"/>
              <a:t>            =</a:t>
            </a:r>
            <a:r>
              <a:rPr lang="en-US" altLang="zh-CN" sz="2800" err="1"/>
              <a:t>U</a:t>
            </a:r>
            <a:r>
              <a:rPr lang="en-US" altLang="zh-CN" sz="2800" baseline="-25000" err="1"/>
              <a:t>m</a:t>
            </a:r>
            <a:r>
              <a:rPr lang="en-US" altLang="zh-CN" sz="2800" err="1"/>
              <a:t>I</a:t>
            </a:r>
            <a:r>
              <a:rPr lang="en-US" altLang="zh-CN" sz="2800" baseline="-25000" err="1"/>
              <a:t>m</a:t>
            </a:r>
            <a:r>
              <a:rPr lang="en-US" altLang="zh-CN" sz="2800" err="1"/>
              <a:t>sinωt</a:t>
            </a:r>
            <a:r>
              <a:rPr lang="en-US" altLang="zh-CN" sz="2800"/>
              <a:t> </a:t>
            </a:r>
            <a:r>
              <a:rPr lang="en-US" altLang="zh-CN" sz="2800" err="1"/>
              <a:t>cosωt</a:t>
            </a:r>
            <a:r>
              <a:rPr lang="zh-CN" altLang="en-US" sz="2800"/>
              <a:t></a:t>
            </a:r>
            <a:endParaRPr lang="zh-CN" altLang="en-US" sz="2800"/>
          </a:p>
          <a:p>
            <a:pPr>
              <a:lnSpc>
                <a:spcPct val="120000"/>
              </a:lnSpc>
              <a:buNone/>
            </a:pPr>
            <a:r>
              <a:rPr lang="zh-CN" altLang="en-US" sz="2800"/>
              <a:t>            </a:t>
            </a:r>
            <a:r>
              <a:rPr lang="en-US" altLang="zh-CN" sz="2800"/>
              <a:t>=U</a:t>
            </a:r>
            <a:r>
              <a:rPr lang="en-US" altLang="zh-CN" sz="2800" baseline="-25000"/>
              <a:t>m</a:t>
            </a:r>
            <a:r>
              <a:rPr lang="en-US" altLang="zh-CN" sz="2800"/>
              <a:t>I</a:t>
            </a:r>
            <a:r>
              <a:rPr lang="en-US" altLang="zh-CN" sz="2800" baseline="-25000"/>
              <a:t>m</a:t>
            </a:r>
            <a:r>
              <a:rPr lang="en-US" altLang="zh-CN" sz="2800"/>
              <a:t>sin2ωt/2=UIsin2ωt    (1-47)</a:t>
            </a:r>
            <a:r>
              <a:rPr lang="zh-CN" altLang="en-US" sz="2800"/>
              <a:t></a:t>
            </a:r>
            <a:endParaRPr lang="zh-CN" altLang="en-US" sz="280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3" name="文本占位符 168962"/>
          <p:cNvSpPr>
            <a:spLocks noGrp="1" noRot="1"/>
          </p:cNvSpPr>
          <p:nvPr>
            <p:ph type="body" idx="1"/>
          </p:nvPr>
        </p:nvSpPr>
        <p:spPr>
          <a:xfrm>
            <a:off x="301625" y="762000"/>
            <a:ext cx="8540750" cy="5337175"/>
          </a:xfrm>
          <a:ln/>
        </p:spPr>
        <p:txBody>
          <a:bodyPr/>
          <a:p>
            <a:pPr>
              <a:lnSpc>
                <a:spcPct val="120000"/>
              </a:lnSpc>
            </a:pPr>
            <a:r>
              <a:rPr lang="zh-CN" altLang="en-US" sz="2800" dirty="0"/>
              <a:t>由式</a:t>
            </a:r>
            <a:r>
              <a:rPr lang="en-US" altLang="zh-CN" sz="2800"/>
              <a:t>(1-47)</a:t>
            </a:r>
            <a:r>
              <a:rPr lang="zh-CN" altLang="en-US" sz="2800" dirty="0"/>
              <a:t>可以看出，纯电容电路的瞬时功率</a:t>
            </a:r>
            <a:r>
              <a:rPr lang="en-US" altLang="zh-CN" sz="2800"/>
              <a:t>p</a:t>
            </a:r>
            <a:r>
              <a:rPr lang="zh-CN" altLang="en-US" sz="2800" dirty="0"/>
              <a:t>也是一个以</a:t>
            </a:r>
            <a:r>
              <a:rPr lang="en-US" altLang="zh-CN" sz="2800"/>
              <a:t>UI</a:t>
            </a:r>
            <a:r>
              <a:rPr lang="zh-CN" altLang="en-US" sz="2800" dirty="0"/>
              <a:t>为幅值、以</a:t>
            </a:r>
            <a:r>
              <a:rPr lang="en-US" altLang="zh-CN" sz="2800"/>
              <a:t>2ω</a:t>
            </a:r>
            <a:r>
              <a:rPr lang="zh-CN" altLang="en-US" sz="2800" dirty="0"/>
              <a:t>为角频率的随时间变化的正弦量，其波形如图</a:t>
            </a:r>
            <a:r>
              <a:rPr lang="en-US" altLang="zh-CN" sz="2800"/>
              <a:t>1-27(d)</a:t>
            </a:r>
            <a:r>
              <a:rPr lang="zh-CN" altLang="en-US" sz="2800" dirty="0"/>
              <a:t>所示。在第一个和第三个</a:t>
            </a:r>
            <a:r>
              <a:rPr lang="en-US" altLang="zh-CN" sz="2800"/>
              <a:t>1</a:t>
            </a:r>
            <a:r>
              <a:rPr lang="zh-CN" altLang="en-US" sz="2800" dirty="0"/>
              <a:t>／</a:t>
            </a:r>
            <a:r>
              <a:rPr lang="en-US" altLang="zh-CN" sz="2800"/>
              <a:t>4</a:t>
            </a:r>
            <a:r>
              <a:rPr lang="zh-CN" altLang="en-US" sz="2800" dirty="0"/>
              <a:t>周期内，电压值增高，电容器充电，电容器从电源取得能量，</a:t>
            </a:r>
            <a:r>
              <a:rPr lang="en-US" altLang="zh-CN" sz="2800"/>
              <a:t>p</a:t>
            </a:r>
            <a:r>
              <a:rPr lang="zh-CN" altLang="en-US" sz="2800" dirty="0"/>
              <a:t>为正值。在第二个和第四个</a:t>
            </a:r>
            <a:r>
              <a:rPr lang="en-US" altLang="zh-CN" sz="2800"/>
              <a:t>1</a:t>
            </a:r>
            <a:r>
              <a:rPr lang="zh-CN" altLang="en-US" sz="2800" dirty="0"/>
              <a:t>／</a:t>
            </a:r>
            <a:r>
              <a:rPr lang="en-US" altLang="zh-CN" sz="2800"/>
              <a:t>4</a:t>
            </a:r>
            <a:r>
              <a:rPr lang="zh-CN" altLang="en-US" sz="2800" dirty="0"/>
              <a:t>周期内，电压值减小，电容器放电，电容器放出在充电阶段得到的能量，</a:t>
            </a:r>
            <a:r>
              <a:rPr lang="en-US" altLang="zh-CN" sz="2800"/>
              <a:t>p</a:t>
            </a:r>
            <a:r>
              <a:rPr lang="zh-CN" altLang="en-US" sz="2800" dirty="0"/>
              <a:t>为负值。</a:t>
            </a:r>
            <a:endParaRPr lang="zh-CN" altLang="en-US" sz="2800"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9987" name="文本占位符 16998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平均功率</a:t>
            </a:r>
            <a:endParaRPr lang="zh-CN" altLang="en-US" sz="2800" dirty="0"/>
          </a:p>
          <a:p>
            <a:pPr>
              <a:lnSpc>
                <a:spcPct val="120000"/>
              </a:lnSpc>
            </a:pPr>
            <a:r>
              <a:rPr lang="zh-CN" altLang="en-US" sz="2800" dirty="0"/>
              <a:t></a:t>
            </a:r>
            <a:r>
              <a:rPr lang="en-US" altLang="zh-CN" sz="2800"/>
              <a:t>p=∫</a:t>
            </a:r>
            <a:r>
              <a:rPr lang="en-US" altLang="zh-CN" sz="2800" baseline="30000"/>
              <a:t>T</a:t>
            </a:r>
            <a:r>
              <a:rPr lang="en-US" altLang="zh-CN" sz="2800" baseline="-25000"/>
              <a:t>0</a:t>
            </a:r>
            <a:r>
              <a:rPr lang="en-US" altLang="zh-CN" sz="2800"/>
              <a:t>pdt=∫</a:t>
            </a:r>
            <a:r>
              <a:rPr lang="en-US" altLang="zh-CN" sz="2800" baseline="30000"/>
              <a:t>T</a:t>
            </a:r>
            <a:r>
              <a:rPr lang="en-US" altLang="zh-CN" sz="2800" baseline="-25000"/>
              <a:t>0</a:t>
            </a:r>
            <a:r>
              <a:rPr lang="en-US" altLang="zh-CN" sz="2800"/>
              <a:t>UIsin2ωtdt=0    (1-48)</a:t>
            </a:r>
            <a:endParaRPr lang="en-US" altLang="zh-CN" sz="2800"/>
          </a:p>
          <a:p>
            <a:pPr>
              <a:lnSpc>
                <a:spcPct val="120000"/>
              </a:lnSpc>
            </a:pPr>
            <a:r>
              <a:rPr lang="zh-CN" altLang="en-US" sz="2800" dirty="0"/>
              <a:t>平均功率为零，说明电容元件与电感元件一样，不消耗能量，只是与电源之间进行了能量交换。</a:t>
            </a:r>
            <a:endParaRPr lang="zh-CN"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557" name="文本占位符 23556" descr="1j3"/>
          <p:cNvPicPr>
            <a:picLocks noChangeAspect="1"/>
          </p:cNvPicPr>
          <p:nvPr>
            <p:ph type="body" idx="1"/>
          </p:nvPr>
        </p:nvPicPr>
        <p:blipFill>
          <a:blip r:embed="rId1"/>
          <a:stretch>
            <a:fillRect/>
          </a:stretch>
        </p:blipFill>
        <p:spPr>
          <a:xfrm>
            <a:off x="304800" y="1447800"/>
            <a:ext cx="8458200" cy="2341563"/>
          </a:xfrm>
          <a:ln/>
        </p:spPr>
      </p:pic>
      <p:sp>
        <p:nvSpPr>
          <p:cNvPr id="23558" name="矩形 23557"/>
          <p:cNvSpPr/>
          <p:nvPr/>
        </p:nvSpPr>
        <p:spPr>
          <a:xfrm>
            <a:off x="2667000" y="4419600"/>
            <a:ext cx="37147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a:t>
            </a:r>
            <a:r>
              <a:rPr lang="zh-CN" altLang="en-US">
                <a:latin typeface="Arial" panose="020B0604020202020204" pitchFamily="34" charset="0"/>
              </a:rPr>
              <a:t>〓</a:t>
            </a:r>
            <a:r>
              <a:rPr lang="zh-CN" altLang="en-US" dirty="0">
                <a:latin typeface="Arial" panose="020B0604020202020204" pitchFamily="34" charset="0"/>
              </a:rPr>
              <a:t>电流的参考方向与实际方向</a:t>
            </a:r>
            <a:endParaRPr lang="zh-CN" altLang="en-US" dirty="0">
              <a:latin typeface="Arial" panose="020B0604020202020204" pitchFamily="34" charset="0"/>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1" name="文本占位符 171010"/>
          <p:cNvSpPr>
            <a:spLocks noGrp="1" noRot="1"/>
          </p:cNvSpPr>
          <p:nvPr>
            <p:ph type="body" idx="1"/>
          </p:nvPr>
        </p:nvSpPr>
        <p:spPr>
          <a:xfrm>
            <a:off x="301625" y="762000"/>
            <a:ext cx="8540750" cy="5337175"/>
          </a:xfrm>
          <a:ln/>
        </p:spPr>
        <p:txBody>
          <a:bodyPr/>
          <a:p>
            <a:pPr>
              <a:lnSpc>
                <a:spcPct val="120000"/>
              </a:lnSpc>
            </a:pPr>
            <a:r>
              <a:rPr lang="en-US" altLang="zh-CN" sz="2800"/>
              <a:t>(3) </a:t>
            </a:r>
            <a:r>
              <a:rPr lang="zh-CN" altLang="en-US" sz="2800" dirty="0"/>
              <a:t>无功功率 </a:t>
            </a:r>
            <a:endParaRPr lang="zh-CN" altLang="en-US" sz="2800" dirty="0"/>
          </a:p>
          <a:p>
            <a:pPr>
              <a:lnSpc>
                <a:spcPct val="120000"/>
              </a:lnSpc>
            </a:pPr>
            <a:r>
              <a:rPr lang="zh-CN" altLang="en-US" sz="2800" dirty="0"/>
              <a:t>与电感元件相同，也将电容元件的瞬时功率的幅值定义为无功功率，用</a:t>
            </a:r>
            <a:r>
              <a:rPr lang="en-US" altLang="zh-CN" sz="2800"/>
              <a:t>QC</a:t>
            </a:r>
            <a:r>
              <a:rPr lang="zh-CN" altLang="en-US" sz="2800" dirty="0"/>
              <a:t>表示，单位为</a:t>
            </a:r>
            <a:r>
              <a:rPr lang="en-US" altLang="zh-CN" sz="2800" err="1"/>
              <a:t>Var</a:t>
            </a:r>
            <a:r>
              <a:rPr lang="zh-CN" altLang="en-US" sz="2800" dirty="0"/>
              <a:t>，通常将电容的无功功率定义为负值。即</a:t>
            </a:r>
            <a:endParaRPr lang="zh-CN" altLang="en-US" sz="2800" dirty="0"/>
          </a:p>
          <a:p>
            <a:pPr>
              <a:lnSpc>
                <a:spcPct val="120000"/>
              </a:lnSpc>
            </a:pPr>
            <a:r>
              <a:rPr lang="zh-CN" altLang="en-US" sz="2800" dirty="0"/>
              <a:t></a:t>
            </a:r>
            <a:r>
              <a:rPr lang="en-US" altLang="zh-CN" sz="2800"/>
              <a:t>QC=-U</a:t>
            </a:r>
            <a:r>
              <a:rPr lang="en-US" altLang="zh-CN" sz="2800" baseline="-25000"/>
              <a:t>C</a:t>
            </a:r>
            <a:r>
              <a:rPr lang="en-US" altLang="zh-CN" sz="2800"/>
              <a:t>I=-I</a:t>
            </a:r>
            <a:r>
              <a:rPr lang="en-US" altLang="zh-CN" sz="2800" baseline="30000"/>
              <a:t>2</a:t>
            </a:r>
            <a:r>
              <a:rPr lang="en-US" altLang="zh-CN" sz="2800"/>
              <a:t>X</a:t>
            </a:r>
            <a:r>
              <a:rPr lang="en-US" altLang="zh-CN" sz="2800" baseline="-25000"/>
              <a:t>C</a:t>
            </a:r>
            <a:r>
              <a:rPr lang="zh-CN" altLang="en-US" sz="2800"/>
              <a:t></a:t>
            </a:r>
            <a:r>
              <a:rPr lang="en-US" altLang="zh-CN" sz="2800"/>
              <a:t>(1-49) </a:t>
            </a:r>
            <a:endParaRPr lang="en-US" altLang="zh-CN" sz="280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2035" name="文本占位符 172034"/>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1-13</a:t>
            </a:r>
            <a:r>
              <a:rPr lang="zh-CN" altLang="en-US" sz="2800"/>
              <a:t>】〓</a:t>
            </a:r>
            <a:r>
              <a:rPr lang="zh-CN" altLang="en-US" sz="2800" dirty="0"/>
              <a:t>已知</a:t>
            </a:r>
            <a:r>
              <a:rPr lang="en-US" altLang="zh-CN" sz="2800"/>
              <a:t>220V</a:t>
            </a:r>
            <a:r>
              <a:rPr lang="zh-CN" altLang="en-US" sz="2800" dirty="0"/>
              <a:t>，</a:t>
            </a:r>
            <a:r>
              <a:rPr lang="en-US" altLang="zh-CN" sz="2800"/>
              <a:t>50Hz</a:t>
            </a:r>
            <a:r>
              <a:rPr lang="zh-CN" altLang="en-US" sz="2800" dirty="0"/>
              <a:t>的电源上接有</a:t>
            </a:r>
            <a:r>
              <a:rPr lang="en-US" altLang="zh-CN" sz="2800"/>
              <a:t>4.75μF</a:t>
            </a:r>
            <a:r>
              <a:rPr lang="zh-CN" altLang="en-US" sz="2800" dirty="0"/>
              <a:t>的电容。求：</a:t>
            </a:r>
            <a:r>
              <a:rPr lang="en-US" altLang="zh-CN" sz="2800"/>
              <a:t>(1) </a:t>
            </a:r>
            <a:r>
              <a:rPr lang="zh-CN" altLang="en-US" sz="2800" dirty="0"/>
              <a:t>电容的容抗；</a:t>
            </a:r>
            <a:r>
              <a:rPr lang="en-US" altLang="zh-CN" sz="2800"/>
              <a:t>(2) </a:t>
            </a:r>
            <a:r>
              <a:rPr lang="zh-CN" altLang="en-US" sz="2800" dirty="0"/>
              <a:t>电流的有效值；</a:t>
            </a:r>
            <a:r>
              <a:rPr lang="en-US" altLang="zh-CN" sz="2800"/>
              <a:t>(3) </a:t>
            </a:r>
            <a:r>
              <a:rPr lang="zh-CN" altLang="en-US" sz="2800" dirty="0"/>
              <a:t>无功功率；</a:t>
            </a:r>
            <a:r>
              <a:rPr lang="en-US" altLang="zh-CN" sz="2800"/>
              <a:t>(4) </a:t>
            </a:r>
            <a:r>
              <a:rPr lang="zh-CN" altLang="en-US" sz="2800" dirty="0"/>
              <a:t>设电流的初相位为零，画出相量图。</a:t>
            </a:r>
            <a:endParaRPr lang="zh-CN" altLang="en-US" sz="2800" dirty="0"/>
          </a:p>
          <a:p>
            <a:pPr>
              <a:lnSpc>
                <a:spcPct val="120000"/>
              </a:lnSpc>
            </a:pPr>
            <a:r>
              <a:rPr lang="zh-CN" altLang="en-US" sz="2800" dirty="0"/>
              <a:t>解：</a:t>
            </a:r>
            <a:r>
              <a:rPr lang="en-US" altLang="zh-CN" sz="2800"/>
              <a:t>(1) </a:t>
            </a:r>
            <a:r>
              <a:rPr lang="zh-CN" altLang="en-US" sz="2800" dirty="0"/>
              <a:t>容抗为</a:t>
            </a:r>
            <a:endParaRPr lang="zh-CN" altLang="en-US" sz="2800" dirty="0"/>
          </a:p>
          <a:p>
            <a:pPr>
              <a:lnSpc>
                <a:spcPct val="120000"/>
              </a:lnSpc>
            </a:pPr>
            <a:r>
              <a:rPr lang="zh-CN" altLang="en-US" sz="2800"/>
              <a:t>  </a:t>
            </a:r>
            <a:r>
              <a:rPr lang="en-US" altLang="zh-CN" sz="2800"/>
              <a:t>X</a:t>
            </a:r>
            <a:r>
              <a:rPr lang="en-US" altLang="zh-CN" sz="2800" baseline="-25000"/>
              <a:t>C</a:t>
            </a:r>
            <a:r>
              <a:rPr lang="en-US" altLang="zh-CN" sz="2800"/>
              <a:t>=1/(2πfC)</a:t>
            </a:r>
            <a:endParaRPr lang="en-US" altLang="zh-CN" sz="2800"/>
          </a:p>
          <a:p>
            <a:pPr>
              <a:lnSpc>
                <a:spcPct val="120000"/>
              </a:lnSpc>
              <a:buNone/>
            </a:pPr>
            <a:r>
              <a:rPr lang="en-US" altLang="zh-CN" sz="2800"/>
              <a:t>          =1/(2×3.14×50×4.75×10</a:t>
            </a:r>
            <a:r>
              <a:rPr lang="en-US" altLang="zh-CN" sz="2800" baseline="30000"/>
              <a:t>-6</a:t>
            </a:r>
            <a:r>
              <a:rPr lang="en-US" altLang="zh-CN" sz="2800"/>
              <a:t>)=670  (Ω)</a:t>
            </a:r>
            <a:endParaRPr lang="en-US" altLang="zh-CN" sz="280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3061" name="文本占位符 173060" descr="1J28"/>
          <p:cNvPicPr>
            <a:picLocks noChangeAspect="1"/>
          </p:cNvPicPr>
          <p:nvPr>
            <p:ph type="body" idx="1"/>
          </p:nvPr>
        </p:nvPicPr>
        <p:blipFill>
          <a:blip r:embed="rId1"/>
          <a:stretch>
            <a:fillRect/>
          </a:stretch>
        </p:blipFill>
        <p:spPr>
          <a:xfrm>
            <a:off x="1447800" y="808038"/>
            <a:ext cx="6477000" cy="4992687"/>
          </a:xfrm>
          <a:ln/>
        </p:spPr>
      </p:pic>
      <p:sp>
        <p:nvSpPr>
          <p:cNvPr id="173062" name="矩形 173061"/>
          <p:cNvSpPr/>
          <p:nvPr/>
        </p:nvSpPr>
        <p:spPr>
          <a:xfrm>
            <a:off x="3276600" y="58674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1-28</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1-13</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83" name="文本占位符 174082"/>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电流有效值为</a:t>
            </a:r>
            <a:endParaRPr lang="zh-CN" altLang="en-US" sz="2800" dirty="0"/>
          </a:p>
          <a:p>
            <a:pPr>
              <a:lnSpc>
                <a:spcPct val="120000"/>
              </a:lnSpc>
              <a:buNone/>
            </a:pPr>
            <a:r>
              <a:rPr lang="zh-CN" altLang="en-US" sz="2800" dirty="0"/>
              <a:t>   </a:t>
            </a:r>
            <a:r>
              <a:rPr lang="en-US" altLang="zh-CN" sz="2800"/>
              <a:t>I=U/X</a:t>
            </a:r>
            <a:r>
              <a:rPr lang="en-US" altLang="zh-CN" sz="2800" baseline="-25000"/>
              <a:t>C</a:t>
            </a:r>
            <a:r>
              <a:rPr lang="en-US" altLang="zh-CN" sz="2800"/>
              <a:t>=220/670=0.328  (A)</a:t>
            </a:r>
            <a:r>
              <a:rPr lang="zh-CN" altLang="en-US" sz="2800"/>
              <a:t></a:t>
            </a:r>
            <a:endParaRPr lang="zh-CN" altLang="en-US" sz="2800"/>
          </a:p>
          <a:p>
            <a:pPr>
              <a:lnSpc>
                <a:spcPct val="120000"/>
              </a:lnSpc>
            </a:pPr>
            <a:r>
              <a:rPr lang="en-US" altLang="zh-CN" sz="2800"/>
              <a:t>(3) </a:t>
            </a:r>
            <a:r>
              <a:rPr lang="zh-CN" altLang="en-US" sz="2800" dirty="0"/>
              <a:t>无功功率为</a:t>
            </a:r>
            <a:endParaRPr lang="zh-CN" altLang="en-US" sz="2800" dirty="0"/>
          </a:p>
          <a:p>
            <a:pPr>
              <a:lnSpc>
                <a:spcPct val="120000"/>
              </a:lnSpc>
              <a:buNone/>
            </a:pPr>
            <a:r>
              <a:rPr lang="zh-CN" altLang="en-US" sz="2800" dirty="0"/>
              <a:t>   </a:t>
            </a:r>
            <a:r>
              <a:rPr lang="en-US" altLang="zh-CN" sz="2800"/>
              <a:t>Q=-UI=-220×0.328=-72 (</a:t>
            </a:r>
            <a:r>
              <a:rPr lang="en-US" altLang="zh-CN" sz="2800" err="1"/>
              <a:t>Var</a:t>
            </a:r>
            <a:r>
              <a:rPr lang="en-US" altLang="zh-CN" sz="2800"/>
              <a:t>)</a:t>
            </a:r>
            <a:r>
              <a:rPr lang="zh-CN" altLang="en-US" sz="2800"/>
              <a:t></a:t>
            </a:r>
            <a:endParaRPr lang="zh-CN" altLang="en-US" sz="2800"/>
          </a:p>
          <a:p>
            <a:pPr>
              <a:lnSpc>
                <a:spcPct val="120000"/>
              </a:lnSpc>
            </a:pPr>
            <a:r>
              <a:rPr lang="en-US" altLang="zh-CN" sz="2800"/>
              <a:t>(4) </a:t>
            </a:r>
            <a:r>
              <a:rPr lang="zh-CN" altLang="en-US" sz="2800" dirty="0"/>
              <a:t>相量图如图</a:t>
            </a:r>
            <a:r>
              <a:rPr lang="en-US" altLang="zh-CN" sz="2800"/>
              <a:t>1-28</a:t>
            </a:r>
            <a:r>
              <a:rPr lang="zh-CN" altLang="en-US" sz="2800" dirty="0"/>
              <a:t>所示。 </a:t>
            </a:r>
            <a:endParaRPr lang="zh-CN" altLang="en-US" sz="2800"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9378" name="标题 229377"/>
          <p:cNvSpPr>
            <a:spLocks noGrp="1" noRot="1"/>
          </p:cNvSpPr>
          <p:nvPr>
            <p:ph type="title"/>
          </p:nvPr>
        </p:nvSpPr>
        <p:spPr>
          <a:ln/>
        </p:spPr>
        <p:txBody>
          <a:bodyPr anchor="ctr" anchorCtr="0"/>
          <a:p>
            <a:r>
              <a:rPr lang="en-US" altLang="zh-CN"/>
              <a:t>1</a:t>
            </a:r>
            <a:r>
              <a:rPr lang="zh-CN" altLang="en-US"/>
              <a:t></a:t>
            </a:r>
            <a:r>
              <a:rPr lang="en-US" altLang="zh-CN"/>
              <a:t>4</a:t>
            </a:r>
            <a:r>
              <a:rPr lang="zh-CN" altLang="en-US"/>
              <a:t>〓</a:t>
            </a:r>
            <a:r>
              <a:rPr lang="zh-CN" altLang="en-US" dirty="0"/>
              <a:t>阻抗的串联和并联</a:t>
            </a:r>
            <a:endParaRPr lang="zh-CN" altLang="en-US" dirty="0"/>
          </a:p>
        </p:txBody>
      </p:sp>
      <p:sp>
        <p:nvSpPr>
          <p:cNvPr id="229379" name="文本占位符 229378"/>
          <p:cNvSpPr>
            <a:spLocks noGrp="1" noRot="1"/>
          </p:cNvSpPr>
          <p:nvPr>
            <p:ph type="body" idx="1"/>
          </p:nvPr>
        </p:nvSpPr>
        <p:spPr>
          <a:ln/>
        </p:spPr>
        <p:txBody>
          <a:bodyPr/>
          <a:p>
            <a:pPr>
              <a:lnSpc>
                <a:spcPct val="120000"/>
              </a:lnSpc>
            </a:pPr>
            <a:r>
              <a:rPr lang="zh-CN" altLang="en-US" sz="2800" dirty="0"/>
              <a:t>在实际电路中，纯电阻、纯电感或纯电容的电路是不多见的，常见的交流电路往往是它们的组合。如电动机、变压器绕组可等效为一个内阻与一个纯电感相串联的电路；带补偿电容器的日光灯电路可等效为</a:t>
            </a:r>
            <a:r>
              <a:rPr lang="en-US" altLang="zh-CN" sz="2800"/>
              <a:t>R</a:t>
            </a:r>
            <a:r>
              <a:rPr lang="zh-CN" altLang="en-US" sz="2800" dirty="0"/>
              <a:t>与</a:t>
            </a:r>
            <a:r>
              <a:rPr lang="en-US" altLang="zh-CN" sz="2800"/>
              <a:t>L</a:t>
            </a:r>
            <a:r>
              <a:rPr lang="zh-CN" altLang="en-US" sz="2800" dirty="0"/>
              <a:t>的串联再与</a:t>
            </a:r>
            <a:r>
              <a:rPr lang="en-US" altLang="zh-CN" sz="2800"/>
              <a:t>C</a:t>
            </a:r>
            <a:r>
              <a:rPr lang="zh-CN" altLang="en-US" sz="2800" dirty="0"/>
              <a:t>并联的电路等。</a:t>
            </a:r>
            <a:endParaRPr lang="zh-CN" altLang="en-US" sz="2800"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1363" name="文本占位符 271362"/>
          <p:cNvSpPr>
            <a:spLocks noGrp="1" noRot="1"/>
          </p:cNvSpPr>
          <p:nvPr>
            <p:ph type="body" idx="1"/>
          </p:nvPr>
        </p:nvSpPr>
        <p:spPr>
          <a:xfrm>
            <a:off x="301625" y="914400"/>
            <a:ext cx="8540750" cy="5184775"/>
          </a:xfrm>
          <a:ln/>
        </p:spPr>
        <p:txBody>
          <a:bodyPr/>
          <a:p>
            <a:pPr>
              <a:lnSpc>
                <a:spcPct val="120000"/>
              </a:lnSpc>
            </a:pPr>
            <a:r>
              <a:rPr lang="en-US" altLang="zh-CN" sz="2800"/>
              <a:t>R</a:t>
            </a:r>
            <a:r>
              <a:rPr lang="zh-CN" altLang="en-US" sz="2800" dirty="0"/>
              <a:t>、</a:t>
            </a:r>
            <a:r>
              <a:rPr lang="en-US" altLang="zh-CN" sz="2800"/>
              <a:t>L</a:t>
            </a:r>
            <a:r>
              <a:rPr lang="zh-CN" altLang="en-US" sz="2800" dirty="0"/>
              <a:t>、 </a:t>
            </a:r>
            <a:r>
              <a:rPr lang="en-US" altLang="zh-CN" sz="2800"/>
              <a:t>C</a:t>
            </a:r>
            <a:r>
              <a:rPr lang="zh-CN" altLang="en-US" sz="2800" dirty="0"/>
              <a:t>串联交流电路的形式如图</a:t>
            </a:r>
            <a:r>
              <a:rPr lang="en-US" altLang="zh-CN" sz="2800"/>
              <a:t>10-29(a)</a:t>
            </a:r>
            <a:r>
              <a:rPr lang="zh-CN" altLang="en-US" sz="2800" dirty="0"/>
              <a:t>所示。在外加正弦电压</a:t>
            </a:r>
            <a:r>
              <a:rPr lang="en-US" altLang="zh-CN" sz="2800"/>
              <a:t>u</a:t>
            </a:r>
            <a:r>
              <a:rPr lang="zh-CN" altLang="en-US" sz="2800" dirty="0"/>
              <a:t>的作用下，电路的各元件中通过同一电流</a:t>
            </a:r>
            <a:r>
              <a:rPr lang="en-US" altLang="zh-CN" sz="2800"/>
              <a:t>i</a:t>
            </a:r>
            <a:r>
              <a:rPr lang="zh-CN" altLang="en-US" sz="2800" dirty="0"/>
              <a:t>。设电流在</a:t>
            </a:r>
            <a:r>
              <a:rPr lang="en-US" altLang="zh-CN" sz="2800"/>
              <a:t>R</a:t>
            </a:r>
            <a:r>
              <a:rPr lang="zh-CN" altLang="en-US" sz="2800" dirty="0"/>
              <a:t>、</a:t>
            </a:r>
            <a:r>
              <a:rPr lang="en-US" altLang="zh-CN" sz="2800"/>
              <a:t>L</a:t>
            </a:r>
            <a:r>
              <a:rPr lang="zh-CN" altLang="en-US" sz="2800" dirty="0"/>
              <a:t>、</a:t>
            </a:r>
            <a:r>
              <a:rPr lang="en-US" altLang="zh-CN" sz="2800"/>
              <a:t>C</a:t>
            </a:r>
            <a:r>
              <a:rPr lang="zh-CN" altLang="en-US" sz="2800" dirty="0"/>
              <a:t>上产生的电压降分别为</a:t>
            </a:r>
            <a:r>
              <a:rPr lang="en-US" altLang="zh-CN" sz="2800" err="1"/>
              <a:t>u</a:t>
            </a:r>
            <a:r>
              <a:rPr lang="en-US" altLang="zh-CN" sz="2800" baseline="-25000" err="1"/>
              <a:t>R</a:t>
            </a:r>
            <a:r>
              <a:rPr lang="zh-CN" altLang="en-US" sz="2800" dirty="0"/>
              <a:t>、</a:t>
            </a:r>
            <a:r>
              <a:rPr lang="en-US" altLang="zh-CN" sz="2800" err="1"/>
              <a:t>u</a:t>
            </a:r>
            <a:r>
              <a:rPr lang="en-US" altLang="zh-CN" sz="2800" baseline="-25000" err="1"/>
              <a:t>L</a:t>
            </a:r>
            <a:r>
              <a:rPr lang="zh-CN" altLang="en-US" sz="2800" dirty="0"/>
              <a:t>、</a:t>
            </a:r>
            <a:r>
              <a:rPr lang="en-US" altLang="zh-CN" sz="2800" err="1"/>
              <a:t>u</a:t>
            </a:r>
            <a:r>
              <a:rPr lang="en-US" altLang="zh-CN" sz="2800" baseline="-25000" err="1"/>
              <a:t>C</a:t>
            </a:r>
            <a:r>
              <a:rPr lang="zh-CN" altLang="en-US" sz="2800" dirty="0"/>
              <a:t>，并设电压、电流的参考方向如图</a:t>
            </a:r>
            <a:r>
              <a:rPr lang="en-US" altLang="zh-CN" sz="2800"/>
              <a:t>1-29(a)</a:t>
            </a:r>
            <a:r>
              <a:rPr lang="zh-CN" altLang="en-US" sz="2800" dirty="0"/>
              <a:t>所示。</a:t>
            </a:r>
            <a:endParaRPr lang="zh-CN" altLang="en-US" sz="2800" dirty="0"/>
          </a:p>
          <a:p>
            <a:pPr>
              <a:lnSpc>
                <a:spcPct val="120000"/>
              </a:lnSpc>
            </a:pPr>
            <a:endParaRPr lang="zh-CN" altLang="en-US" sz="2800"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5109" name="文本占位符 175108" descr="1J29"/>
          <p:cNvPicPr>
            <a:picLocks noChangeAspect="1"/>
          </p:cNvPicPr>
          <p:nvPr>
            <p:ph type="body" idx="1"/>
          </p:nvPr>
        </p:nvPicPr>
        <p:blipFill>
          <a:blip r:embed="rId1"/>
          <a:stretch>
            <a:fillRect/>
          </a:stretch>
        </p:blipFill>
        <p:spPr>
          <a:xfrm>
            <a:off x="457200" y="781050"/>
            <a:ext cx="8305800" cy="4624388"/>
          </a:xfrm>
          <a:ln/>
        </p:spPr>
      </p:pic>
      <p:sp>
        <p:nvSpPr>
          <p:cNvPr id="175110" name="矩形 175109"/>
          <p:cNvSpPr/>
          <p:nvPr/>
        </p:nvSpPr>
        <p:spPr>
          <a:xfrm>
            <a:off x="2819400" y="5715000"/>
            <a:ext cx="3448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1-29</a:t>
            </a:r>
            <a:r>
              <a:rPr lang="zh-CN" altLang="en-US">
                <a:latin typeface="Arial" panose="020B0604020202020204" pitchFamily="34" charset="0"/>
              </a:rPr>
              <a:t>〓</a:t>
            </a:r>
            <a:r>
              <a:rPr lang="en-US" altLang="zh-CN">
                <a:latin typeface="Arial" panose="020B0604020202020204" pitchFamily="34" charset="0"/>
              </a:rPr>
              <a:t>R</a:t>
            </a:r>
            <a:r>
              <a:rPr lang="zh-CN" altLang="en-US" dirty="0">
                <a:latin typeface="Arial" panose="020B0604020202020204" pitchFamily="34" charset="0"/>
              </a:rPr>
              <a:t>、</a:t>
            </a:r>
            <a:r>
              <a:rPr lang="en-US" altLang="zh-CN">
                <a:latin typeface="Arial" panose="020B0604020202020204" pitchFamily="34" charset="0"/>
              </a:rPr>
              <a:t>L</a:t>
            </a:r>
            <a:r>
              <a:rPr lang="zh-CN" altLang="en-US" dirty="0">
                <a:latin typeface="Arial" panose="020B0604020202020204" pitchFamily="34" charset="0"/>
              </a:rPr>
              <a:t>、</a:t>
            </a:r>
            <a:r>
              <a:rPr lang="en-US" altLang="zh-CN">
                <a:latin typeface="Arial" panose="020B0604020202020204" pitchFamily="34" charset="0"/>
              </a:rPr>
              <a:t>C</a:t>
            </a:r>
            <a:r>
              <a:rPr lang="zh-CN" altLang="en-US" dirty="0">
                <a:latin typeface="Arial" panose="020B0604020202020204" pitchFamily="34" charset="0"/>
              </a:rPr>
              <a:t>串联交流电路 </a:t>
            </a:r>
            <a:endParaRPr lang="zh-CN" altLang="en-US" dirty="0">
              <a:latin typeface="Arial" panose="020B0604020202020204" pitchFamily="34" charset="0"/>
            </a:endParaRP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6131" name="文本占位符 176130"/>
          <p:cNvSpPr>
            <a:spLocks noGrp="1" noRot="1"/>
          </p:cNvSpPr>
          <p:nvPr>
            <p:ph type="body" idx="1"/>
          </p:nvPr>
        </p:nvSpPr>
        <p:spPr>
          <a:xfrm>
            <a:off x="301625" y="762000"/>
            <a:ext cx="8540750" cy="5337175"/>
          </a:xfrm>
          <a:ln/>
        </p:spPr>
        <p:txBody>
          <a:bodyPr/>
          <a:p>
            <a:pPr>
              <a:lnSpc>
                <a:spcPct val="120000"/>
              </a:lnSpc>
            </a:pPr>
            <a:r>
              <a:rPr lang="en-US" altLang="zh-CN" sz="2800"/>
              <a:t>1</a:t>
            </a:r>
            <a:r>
              <a:rPr lang="zh-CN" altLang="en-US" sz="2800"/>
              <a:t> </a:t>
            </a:r>
            <a:r>
              <a:rPr lang="zh-CN" altLang="en-US" sz="2800" dirty="0"/>
              <a:t>电压与电流的关系</a:t>
            </a:r>
            <a:endParaRPr lang="zh-CN" altLang="en-US" sz="2800" dirty="0"/>
          </a:p>
          <a:p>
            <a:pPr>
              <a:lnSpc>
                <a:spcPct val="120000"/>
              </a:lnSpc>
            </a:pPr>
            <a:r>
              <a:rPr lang="zh-CN" altLang="en-US" sz="2800" dirty="0"/>
              <a:t>设电路中流过的电流为</a:t>
            </a:r>
            <a:r>
              <a:rPr lang="en-US" altLang="zh-CN" sz="2800"/>
              <a:t>i=</a:t>
            </a:r>
            <a:r>
              <a:rPr lang="en-US" altLang="zh-CN" sz="2800" err="1"/>
              <a:t>Imsinωt</a:t>
            </a:r>
            <a:r>
              <a:rPr lang="zh-CN" altLang="en-US" sz="2800" dirty="0"/>
              <a:t>，据</a:t>
            </a:r>
            <a:r>
              <a:rPr lang="en-US" altLang="zh-CN" sz="2800"/>
              <a:t>1  3</a:t>
            </a:r>
            <a:r>
              <a:rPr lang="zh-CN" altLang="en-US" sz="2800" dirty="0"/>
              <a:t>节介绍的内容可知，电阻两端的电压与电流同相，电感两端的电压超前于电流</a:t>
            </a:r>
            <a:r>
              <a:rPr lang="en-US" altLang="zh-CN" sz="2800"/>
              <a:t>90°</a:t>
            </a:r>
            <a:r>
              <a:rPr lang="zh-CN" altLang="en-US" sz="2800" dirty="0"/>
              <a:t>，电容两端的电压滞后于电流</a:t>
            </a:r>
            <a:r>
              <a:rPr lang="en-US" altLang="zh-CN" sz="2800"/>
              <a:t>90°</a:t>
            </a:r>
            <a:r>
              <a:rPr lang="zh-CN" altLang="en-US" sz="2800" dirty="0"/>
              <a:t>，它们可分别表示为</a:t>
            </a:r>
            <a:endParaRPr lang="zh-CN" altLang="en-US" sz="2800" dirty="0"/>
          </a:p>
          <a:p>
            <a:pPr>
              <a:lnSpc>
                <a:spcPct val="120000"/>
              </a:lnSpc>
            </a:pPr>
            <a:r>
              <a:rPr lang="zh-CN" altLang="en-US" sz="2800" dirty="0"/>
              <a:t></a:t>
            </a:r>
            <a:r>
              <a:rPr lang="en-US" altLang="zh-CN" sz="2800" err="1"/>
              <a:t>u</a:t>
            </a:r>
            <a:r>
              <a:rPr lang="en-US" altLang="zh-CN" sz="2800" baseline="-25000" err="1"/>
              <a:t>R</a:t>
            </a:r>
            <a:r>
              <a:rPr lang="en-US" altLang="zh-CN" sz="2800"/>
              <a:t>=</a:t>
            </a:r>
            <a:r>
              <a:rPr lang="en-US" altLang="zh-CN" sz="2800" err="1"/>
              <a:t>I</a:t>
            </a:r>
            <a:r>
              <a:rPr lang="en-US" altLang="zh-CN" sz="2800" baseline="-25000" err="1"/>
              <a:t>m</a:t>
            </a:r>
            <a:r>
              <a:rPr lang="en-US" altLang="zh-CN" sz="2800" err="1"/>
              <a:t>sinωt</a:t>
            </a:r>
            <a:r>
              <a:rPr lang="zh-CN" altLang="en-US" sz="2800"/>
              <a:t></a:t>
            </a:r>
            <a:endParaRPr lang="zh-CN" altLang="en-US" sz="2800"/>
          </a:p>
          <a:p>
            <a:pPr>
              <a:lnSpc>
                <a:spcPct val="120000"/>
              </a:lnSpc>
            </a:pPr>
            <a:r>
              <a:rPr lang="zh-CN" altLang="en-US" sz="2800"/>
              <a:t>       </a:t>
            </a:r>
            <a:r>
              <a:rPr lang="en-US" altLang="zh-CN" sz="2800" err="1"/>
              <a:t>u</a:t>
            </a:r>
            <a:r>
              <a:rPr lang="en-US" altLang="zh-CN" sz="2800" baseline="-25000" err="1"/>
              <a:t>L</a:t>
            </a:r>
            <a:r>
              <a:rPr lang="en-US" altLang="zh-CN" sz="2800"/>
              <a:t>=XLI</a:t>
            </a:r>
            <a:r>
              <a:rPr lang="en-US" altLang="zh-CN" sz="2800" baseline="-25000"/>
              <a:t>m</a:t>
            </a:r>
            <a:r>
              <a:rPr lang="en-US" altLang="zh-CN" sz="2800"/>
              <a:t>sin(ωt+90°)</a:t>
            </a:r>
            <a:r>
              <a:rPr lang="zh-CN" altLang="en-US" sz="2800"/>
              <a:t></a:t>
            </a:r>
            <a:endParaRPr lang="zh-CN" altLang="en-US" sz="2800"/>
          </a:p>
          <a:p>
            <a:pPr>
              <a:lnSpc>
                <a:spcPct val="120000"/>
              </a:lnSpc>
            </a:pPr>
            <a:r>
              <a:rPr lang="zh-CN" altLang="en-US" sz="2800"/>
              <a:t>       </a:t>
            </a:r>
            <a:r>
              <a:rPr lang="en-US" altLang="zh-CN" sz="2800" err="1"/>
              <a:t>u</a:t>
            </a:r>
            <a:r>
              <a:rPr lang="en-US" altLang="zh-CN" sz="2800" baseline="-25000" err="1"/>
              <a:t>C</a:t>
            </a:r>
            <a:r>
              <a:rPr lang="en-US" altLang="zh-CN" sz="2800"/>
              <a:t>=</a:t>
            </a:r>
            <a:r>
              <a:rPr lang="en-US" altLang="zh-CN" sz="2800" err="1"/>
              <a:t>XCI</a:t>
            </a:r>
            <a:r>
              <a:rPr lang="en-US" altLang="zh-CN" sz="2800" baseline="-25000" err="1"/>
              <a:t>m</a:t>
            </a:r>
            <a:r>
              <a:rPr lang="en-US" altLang="zh-CN" sz="2800" err="1"/>
              <a:t>sin(ωt</a:t>
            </a:r>
            <a:r>
              <a:rPr lang="zh-CN" altLang="en-US" sz="2800" dirty="0"/>
              <a:t>－</a:t>
            </a:r>
            <a:r>
              <a:rPr lang="en-US" altLang="zh-CN" sz="2800"/>
              <a:t>90°)</a:t>
            </a:r>
            <a:r>
              <a:rPr lang="zh-CN" altLang="en-US" sz="2800"/>
              <a:t> </a:t>
            </a:r>
            <a:endParaRPr lang="zh-CN" altLang="en-US" sz="280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7155" name="文本占位符 177154"/>
          <p:cNvSpPr>
            <a:spLocks noGrp="1" noRot="1"/>
          </p:cNvSpPr>
          <p:nvPr>
            <p:ph type="body" idx="1"/>
          </p:nvPr>
        </p:nvSpPr>
        <p:spPr>
          <a:xfrm>
            <a:off x="301625" y="685800"/>
            <a:ext cx="8540750" cy="5413375"/>
          </a:xfrm>
          <a:ln/>
        </p:spPr>
        <p:txBody>
          <a:bodyPr/>
          <a:p>
            <a:pPr>
              <a:lnSpc>
                <a:spcPct val="120000"/>
              </a:lnSpc>
            </a:pPr>
            <a:r>
              <a:rPr lang="zh-CN" altLang="en-US" sz="2800" dirty="0"/>
              <a:t>同频率正弦量相加，其结果仍为同频率正弦量。根据基尔霍夫电压定律，在任一瞬间，电路两端的总电压应等于各元件上的电压之和，即</a:t>
            </a:r>
            <a:endParaRPr lang="zh-CN" altLang="en-US" sz="2800" dirty="0"/>
          </a:p>
          <a:p>
            <a:pPr>
              <a:lnSpc>
                <a:spcPct val="120000"/>
              </a:lnSpc>
            </a:pPr>
            <a:r>
              <a:rPr lang="zh-CN" altLang="en-US" sz="2800" dirty="0"/>
              <a:t></a:t>
            </a:r>
            <a:r>
              <a:rPr lang="en-US" altLang="zh-CN" sz="2800"/>
              <a:t>u=</a:t>
            </a:r>
            <a:r>
              <a:rPr lang="en-US" altLang="zh-CN" sz="2800" err="1"/>
              <a:t>u</a:t>
            </a:r>
            <a:r>
              <a:rPr lang="en-US" altLang="zh-CN" sz="2800" baseline="-25000" err="1"/>
              <a:t>R</a:t>
            </a:r>
            <a:r>
              <a:rPr lang="en-US" altLang="zh-CN" sz="2800" err="1"/>
              <a:t>+u</a:t>
            </a:r>
            <a:r>
              <a:rPr lang="en-US" altLang="zh-CN" sz="2800" baseline="-25000" err="1"/>
              <a:t>L</a:t>
            </a:r>
            <a:r>
              <a:rPr lang="en-US" altLang="zh-CN" sz="2800" err="1"/>
              <a:t>+u</a:t>
            </a:r>
            <a:r>
              <a:rPr lang="en-US" altLang="zh-CN" sz="2800" baseline="-25000" err="1"/>
              <a:t>C</a:t>
            </a:r>
            <a:r>
              <a:rPr lang="en-US" altLang="zh-CN" sz="2800"/>
              <a:t>=RI</a:t>
            </a:r>
            <a:r>
              <a:rPr lang="en-US" altLang="zh-CN" sz="2800" baseline="-25000"/>
              <a:t>m</a:t>
            </a:r>
            <a:r>
              <a:rPr lang="en-US" altLang="zh-CN" sz="2800"/>
              <a:t>sinωt+XLI</a:t>
            </a:r>
            <a:r>
              <a:rPr lang="en-US" altLang="zh-CN" sz="2800" baseline="-25000"/>
              <a:t>m</a:t>
            </a:r>
            <a:r>
              <a:rPr lang="en-US" altLang="zh-CN" sz="2800"/>
              <a:t>sin(ωt+90°)+X</a:t>
            </a:r>
            <a:r>
              <a:rPr lang="en-US" altLang="zh-CN" sz="2800" baseline="-25000"/>
              <a:t>C</a:t>
            </a:r>
            <a:r>
              <a:rPr lang="en-US" altLang="zh-CN" sz="2800"/>
              <a:t>I</a:t>
            </a:r>
            <a:r>
              <a:rPr lang="en-US" altLang="zh-CN" sz="2800" baseline="-25000"/>
              <a:t>m</a:t>
            </a:r>
            <a:r>
              <a:rPr lang="en-US" altLang="zh-CN" sz="2800"/>
              <a:t>sin(ωt</a:t>
            </a:r>
            <a:r>
              <a:rPr lang="zh-CN" altLang="en-US" sz="2800" dirty="0"/>
              <a:t>－</a:t>
            </a:r>
            <a:r>
              <a:rPr lang="en-US" altLang="zh-CN" sz="2800"/>
              <a:t>90°)</a:t>
            </a:r>
            <a:r>
              <a:rPr lang="zh-CN" altLang="en-US" sz="2800"/>
              <a:t></a:t>
            </a:r>
            <a:r>
              <a:rPr lang="en-US" altLang="zh-CN" sz="2800"/>
              <a:t>=</a:t>
            </a:r>
            <a:r>
              <a:rPr lang="en-US" altLang="zh-CN" sz="2800" err="1"/>
              <a:t>U</a:t>
            </a:r>
            <a:r>
              <a:rPr lang="en-US" altLang="zh-CN" sz="2800" baseline="-25000" err="1"/>
              <a:t>m</a:t>
            </a:r>
            <a:r>
              <a:rPr lang="en-US" altLang="zh-CN" sz="2800" err="1"/>
              <a:t>sin(ωt+φ</a:t>
            </a:r>
            <a:r>
              <a:rPr lang="en-US" altLang="zh-CN" sz="2800"/>
              <a:t>)      (1-50)</a:t>
            </a:r>
            <a:r>
              <a:rPr lang="zh-CN" altLang="en-US" sz="2800"/>
              <a:t></a:t>
            </a:r>
            <a:endParaRPr lang="zh-CN" altLang="en-US" sz="2800"/>
          </a:p>
          <a:p>
            <a:pPr>
              <a:lnSpc>
                <a:spcPct val="120000"/>
              </a:lnSpc>
              <a:buNone/>
            </a:pPr>
            <a:r>
              <a:rPr lang="zh-CN" altLang="en-US" sz="2800"/>
              <a:t>   </a:t>
            </a:r>
            <a:r>
              <a:rPr lang="en-US" altLang="zh-CN" sz="2800"/>
              <a:t>U</a:t>
            </a:r>
            <a:r>
              <a:rPr lang="en-US" altLang="zh-CN" sz="2800" baseline="-25000"/>
              <a:t>m</a:t>
            </a:r>
            <a:r>
              <a:rPr lang="zh-CN" altLang="en-US" sz="2800" dirty="0"/>
              <a:t>为外加电压的最大值，</a:t>
            </a:r>
            <a:endParaRPr lang="zh-CN" altLang="en-US" sz="2800" dirty="0"/>
          </a:p>
          <a:p>
            <a:pPr>
              <a:lnSpc>
                <a:spcPct val="120000"/>
              </a:lnSpc>
              <a:buNone/>
            </a:pPr>
            <a:r>
              <a:rPr lang="zh-CN" altLang="en-US" sz="2800"/>
              <a:t>   </a:t>
            </a:r>
            <a:r>
              <a:rPr lang="en-US" altLang="zh-CN" sz="2800"/>
              <a:t>φ</a:t>
            </a:r>
            <a:r>
              <a:rPr lang="zh-CN" altLang="en-US" sz="2800" dirty="0"/>
              <a:t>为外加电压与电流之间相位差，其大小即可通过相量图求得，也可通过复数运算求得。 </a:t>
            </a:r>
            <a:endParaRPr lang="zh-CN" altLang="en-US" sz="2800"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8179" name="文本占位符 178178"/>
          <p:cNvSpPr>
            <a:spLocks noGrp="1" noRot="1"/>
          </p:cNvSpPr>
          <p:nvPr>
            <p:ph type="body" idx="1"/>
          </p:nvPr>
        </p:nvSpPr>
        <p:spPr>
          <a:xfrm>
            <a:off x="301625" y="762000"/>
            <a:ext cx="8540750" cy="5337175"/>
          </a:xfrm>
          <a:ln/>
        </p:spPr>
        <p:txBody>
          <a:bodyPr/>
          <a:p>
            <a:pPr>
              <a:lnSpc>
                <a:spcPct val="120000"/>
              </a:lnSpc>
            </a:pPr>
            <a:r>
              <a:rPr lang="zh-CN" altLang="en-US" sz="2800" dirty="0"/>
              <a:t>对应式</a:t>
            </a:r>
            <a:r>
              <a:rPr lang="en-US" altLang="zh-CN" sz="2800"/>
              <a:t>(1-51)</a:t>
            </a:r>
            <a:r>
              <a:rPr lang="zh-CN" altLang="en-US" sz="2800" dirty="0"/>
              <a:t>可得如下相量式：</a:t>
            </a:r>
            <a:endParaRPr lang="zh-CN" altLang="en-US" sz="2800" dirty="0"/>
          </a:p>
          <a:p>
            <a:pPr>
              <a:lnSpc>
                <a:spcPct val="120000"/>
              </a:lnSpc>
            </a:pPr>
            <a:r>
              <a:rPr lang="zh-CN" altLang="en-US" sz="2800"/>
              <a:t>                                                                      </a:t>
            </a:r>
            <a:r>
              <a:rPr lang="en-US" altLang="zh-CN" sz="2800"/>
              <a:t>(1-51)</a:t>
            </a:r>
            <a:r>
              <a:rPr lang="zh-CN" altLang="en-US" sz="2800"/>
              <a:t></a:t>
            </a:r>
            <a:endParaRPr lang="zh-CN" altLang="en-US" sz="2800"/>
          </a:p>
        </p:txBody>
      </p:sp>
      <p:pic>
        <p:nvPicPr>
          <p:cNvPr id="178180" name="图片 178179"/>
          <p:cNvPicPr>
            <a:picLocks noChangeAspect="1"/>
          </p:cNvPicPr>
          <p:nvPr/>
        </p:nvPicPr>
        <p:blipFill>
          <a:blip r:embed="rId1">
            <a:clrChange>
              <a:clrFrom>
                <a:srgbClr val="000000"/>
              </a:clrFrom>
              <a:clrTo>
                <a:srgbClr val="007A77"/>
              </a:clrTo>
            </a:clrChange>
          </a:blip>
          <a:stretch>
            <a:fillRect/>
          </a:stretch>
        </p:blipFill>
        <p:spPr>
          <a:xfrm>
            <a:off x="0" y="1371600"/>
            <a:ext cx="9144000" cy="1357313"/>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9" name="文本占位符 24578"/>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电势与电压</a:t>
            </a:r>
            <a:endParaRPr lang="zh-CN" altLang="en-US" sz="2800" dirty="0"/>
          </a:p>
          <a:p>
            <a:pPr>
              <a:lnSpc>
                <a:spcPct val="120000"/>
              </a:lnSpc>
            </a:pPr>
            <a:r>
              <a:rPr lang="en-US" altLang="zh-CN" sz="2800"/>
              <a:t>1) </a:t>
            </a:r>
            <a:r>
              <a:rPr lang="zh-CN" altLang="en-US" sz="2800" dirty="0"/>
              <a:t>电势。电荷在电场或电路中具有一定的能量，电场力将单位正电荷从某一点沿任意路径移到参考点所做的功称为该点的电势或电位。</a:t>
            </a:r>
            <a:endParaRPr lang="zh-CN" altLang="en-US" sz="2800" dirty="0"/>
          </a:p>
          <a:p>
            <a:pPr>
              <a:lnSpc>
                <a:spcPct val="120000"/>
              </a:lnSpc>
            </a:pPr>
            <a:r>
              <a:rPr lang="zh-CN" altLang="en-US" sz="2800" dirty="0"/>
              <a:t>就像人们以海平面作为衡量物体所处高度的参考点一样，计算电势也必须有一个参考点才能确定它的具体数值。参考点的电势一般规定为零，高于参考点的电势为正，低于参考点的电势为负。</a:t>
            </a:r>
            <a:endParaRPr lang="zh-CN" altLang="en-US" sz="2800"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203" name="文本占位符 179202"/>
          <p:cNvSpPr>
            <a:spLocks noGrp="1" noRot="1"/>
          </p:cNvSpPr>
          <p:nvPr>
            <p:ph type="body" idx="1"/>
          </p:nvPr>
        </p:nvSpPr>
        <p:spPr>
          <a:xfrm>
            <a:off x="301625" y="685800"/>
            <a:ext cx="8540750" cy="5413375"/>
          </a:xfrm>
          <a:ln/>
        </p:spPr>
        <p:txBody>
          <a:bodyPr/>
          <a:p>
            <a:pPr>
              <a:lnSpc>
                <a:spcPct val="120000"/>
              </a:lnSpc>
            </a:pPr>
            <a:r>
              <a:rPr lang="zh-CN" altLang="en-US" sz="2800" dirty="0"/>
              <a:t>在</a:t>
            </a:r>
            <a:r>
              <a:rPr lang="en-US" altLang="zh-CN" sz="2800"/>
              <a:t>R</a:t>
            </a:r>
            <a:r>
              <a:rPr lang="zh-CN" altLang="en-US" sz="2800" dirty="0"/>
              <a:t>、</a:t>
            </a:r>
            <a:r>
              <a:rPr lang="en-US" altLang="zh-CN" sz="2800"/>
              <a:t>L</a:t>
            </a:r>
            <a:r>
              <a:rPr lang="zh-CN" altLang="en-US" sz="2800" dirty="0"/>
              <a:t>、</a:t>
            </a:r>
            <a:r>
              <a:rPr lang="en-US" altLang="zh-CN" sz="2800"/>
              <a:t>C</a:t>
            </a:r>
            <a:r>
              <a:rPr lang="zh-CN" altLang="en-US" sz="2800" dirty="0"/>
              <a:t>串联电路中，总电压的相量等于电路中各段电压的相量之和。</a:t>
            </a:r>
            <a:endParaRPr lang="zh-CN" altLang="en-US" sz="2800" dirty="0"/>
          </a:p>
          <a:p>
            <a:pPr>
              <a:lnSpc>
                <a:spcPct val="120000"/>
              </a:lnSpc>
            </a:pPr>
            <a:r>
              <a:rPr lang="zh-CN" altLang="en-US" sz="2800" dirty="0"/>
              <a:t>由于串联电路中各个元件流过同一电流，并且电阻上的电压与电流同相，电感、电容上的电压相位分别超前与滞后电流</a:t>
            </a:r>
            <a:r>
              <a:rPr lang="en-US" altLang="zh-CN" sz="2800"/>
              <a:t>90°</a:t>
            </a:r>
            <a:r>
              <a:rPr lang="zh-CN" altLang="en-US" sz="2800" dirty="0"/>
              <a:t>，即</a:t>
            </a:r>
            <a:r>
              <a:rPr lang="en-US" altLang="zh-CN" sz="2800"/>
              <a:t>U</a:t>
            </a:r>
            <a:r>
              <a:rPr lang="en-US" altLang="zh-CN" sz="2800" baseline="-25000"/>
              <a:t>L</a:t>
            </a:r>
            <a:r>
              <a:rPr lang="zh-CN" altLang="en-US" sz="2800" dirty="0"/>
              <a:t>与</a:t>
            </a:r>
            <a:r>
              <a:rPr lang="en-US" altLang="zh-CN" sz="2800"/>
              <a:t>U</a:t>
            </a:r>
            <a:r>
              <a:rPr lang="en-US" altLang="zh-CN" sz="2800" baseline="-25000"/>
              <a:t>C</a:t>
            </a:r>
            <a:r>
              <a:rPr lang="zh-CN" altLang="en-US" sz="2800" dirty="0"/>
              <a:t>反相，因此，可对式</a:t>
            </a:r>
            <a:r>
              <a:rPr lang="en-US" altLang="zh-CN" sz="2800"/>
              <a:t>(1-51)</a:t>
            </a:r>
            <a:r>
              <a:rPr lang="zh-CN" altLang="en-US" sz="2800" dirty="0"/>
              <a:t>画一个直角三角形，其每条边分别对应于一种电压相量，故称该直角三角形为电压三角形，如图</a:t>
            </a:r>
            <a:r>
              <a:rPr lang="en-US" altLang="zh-CN" sz="2800"/>
              <a:t>1-30(a)</a:t>
            </a:r>
            <a:r>
              <a:rPr lang="zh-CN" altLang="en-US" sz="2800" dirty="0"/>
              <a:t>所示。</a:t>
            </a:r>
            <a:endParaRPr lang="zh-CN" altLang="en-US" sz="2800"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0229" name="文本占位符 180228" descr="1j30"/>
          <p:cNvPicPr>
            <a:picLocks noChangeAspect="1"/>
          </p:cNvPicPr>
          <p:nvPr>
            <p:ph type="body" idx="1"/>
          </p:nvPr>
        </p:nvPicPr>
        <p:blipFill>
          <a:blip r:embed="rId1"/>
          <a:stretch>
            <a:fillRect/>
          </a:stretch>
        </p:blipFill>
        <p:spPr>
          <a:xfrm>
            <a:off x="381000" y="1482725"/>
            <a:ext cx="8382000" cy="2432050"/>
          </a:xfrm>
          <a:ln/>
        </p:spPr>
      </p:pic>
      <p:sp>
        <p:nvSpPr>
          <p:cNvPr id="180230" name="矩形 180229"/>
          <p:cNvSpPr/>
          <p:nvPr/>
        </p:nvSpPr>
        <p:spPr>
          <a:xfrm>
            <a:off x="2590800" y="4267200"/>
            <a:ext cx="36766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1-30</a:t>
            </a:r>
            <a:r>
              <a:rPr lang="zh-CN" altLang="en-US">
                <a:latin typeface="Arial" panose="020B0604020202020204" pitchFamily="34" charset="0"/>
              </a:rPr>
              <a:t>〓</a:t>
            </a:r>
            <a:r>
              <a:rPr lang="zh-CN" altLang="en-US" dirty="0">
                <a:latin typeface="Arial" panose="020B0604020202020204" pitchFamily="34" charset="0"/>
              </a:rPr>
              <a:t>电压、阻抗、功率三角形 </a:t>
            </a:r>
            <a:endParaRPr lang="zh-CN" altLang="en-US" dirty="0">
              <a:latin typeface="Arial" panose="020B0604020202020204" pitchFamily="34" charset="0"/>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1" name="文本占位符 181250"/>
          <p:cNvSpPr>
            <a:spLocks noGrp="1" noRot="1"/>
          </p:cNvSpPr>
          <p:nvPr>
            <p:ph type="body" idx="1"/>
          </p:nvPr>
        </p:nvSpPr>
        <p:spPr>
          <a:xfrm>
            <a:off x="301625" y="685800"/>
            <a:ext cx="8540750" cy="5413375"/>
          </a:xfrm>
          <a:ln/>
        </p:spPr>
        <p:txBody>
          <a:bodyPr/>
          <a:p>
            <a:pPr>
              <a:lnSpc>
                <a:spcPct val="120000"/>
              </a:lnSpc>
            </a:pPr>
            <a:r>
              <a:rPr lang="zh-CN" altLang="en-US" sz="2800" dirty="0"/>
              <a:t>式</a:t>
            </a:r>
            <a:r>
              <a:rPr lang="en-US" altLang="zh-CN" sz="2800"/>
              <a:t>(1-51)</a:t>
            </a:r>
            <a:r>
              <a:rPr lang="zh-CN" altLang="en-US" sz="2800" dirty="0"/>
              <a:t>中，</a:t>
            </a:r>
            <a:r>
              <a:rPr lang="en-US" altLang="zh-CN" sz="2800"/>
              <a:t>X=X</a:t>
            </a:r>
            <a:r>
              <a:rPr lang="en-US" altLang="zh-CN" sz="2800" baseline="-25000"/>
              <a:t>L</a:t>
            </a:r>
            <a:r>
              <a:rPr lang="zh-CN" altLang="en-US" sz="2800" dirty="0"/>
              <a:t>－</a:t>
            </a:r>
            <a:r>
              <a:rPr lang="en-US" altLang="zh-CN" sz="2800"/>
              <a:t>X</a:t>
            </a:r>
            <a:r>
              <a:rPr lang="en-US" altLang="zh-CN" sz="2800" baseline="-25000"/>
              <a:t>C</a:t>
            </a:r>
            <a:r>
              <a:rPr lang="zh-CN" altLang="en-US" sz="2800" dirty="0"/>
              <a:t>是感抗与容抗之差，称为电抗，单位为</a:t>
            </a:r>
            <a:r>
              <a:rPr lang="en-US" altLang="zh-CN" sz="2800"/>
              <a:t>Ω</a:t>
            </a:r>
            <a:r>
              <a:rPr lang="zh-CN" altLang="en-US" sz="2800" dirty="0"/>
              <a:t>。</a:t>
            </a:r>
            <a:endParaRPr lang="zh-CN" altLang="en-US" sz="2800" dirty="0"/>
          </a:p>
          <a:p>
            <a:pPr>
              <a:lnSpc>
                <a:spcPct val="120000"/>
              </a:lnSpc>
            </a:pPr>
            <a:r>
              <a:rPr lang="zh-CN" altLang="en-US" sz="2800" dirty="0"/>
              <a:t></a:t>
            </a:r>
            <a:r>
              <a:rPr lang="en-US" altLang="zh-CN" sz="2800"/>
              <a:t>Z=</a:t>
            </a:r>
            <a:r>
              <a:rPr lang="en-US" altLang="zh-CN" sz="2800" err="1"/>
              <a:t>R+jX</a:t>
            </a:r>
            <a:r>
              <a:rPr lang="en-US" altLang="zh-CN" sz="2800"/>
              <a:t>=</a:t>
            </a:r>
            <a:r>
              <a:rPr lang="en-US" altLang="zh-CN" sz="2800" err="1"/>
              <a:t>R+j(X</a:t>
            </a:r>
            <a:r>
              <a:rPr lang="en-US" altLang="zh-CN" sz="2800" baseline="-25000" err="1"/>
              <a:t>L</a:t>
            </a:r>
            <a:r>
              <a:rPr lang="en-US" altLang="zh-CN" sz="2800"/>
              <a:t>-X</a:t>
            </a:r>
            <a:r>
              <a:rPr lang="en-US" altLang="zh-CN" sz="2800" baseline="-25000"/>
              <a:t>C</a:t>
            </a:r>
            <a:r>
              <a:rPr lang="en-US" altLang="zh-CN" sz="2800"/>
              <a:t>)=R+j(ωL-1/ωC)</a:t>
            </a:r>
            <a:r>
              <a:rPr lang="zh-CN" altLang="en-US" sz="2800"/>
              <a:t></a:t>
            </a:r>
            <a:endParaRPr lang="zh-CN" altLang="en-US" sz="2800"/>
          </a:p>
          <a:p>
            <a:pPr>
              <a:lnSpc>
                <a:spcPct val="120000"/>
              </a:lnSpc>
            </a:pPr>
            <a:r>
              <a:rPr lang="en-US" altLang="zh-CN" sz="2800"/>
              <a:t>Z</a:t>
            </a:r>
            <a:r>
              <a:rPr lang="zh-CN" altLang="en-US" sz="2800" dirty="0"/>
              <a:t>称为电路的复阻抗，简称阻抗，其实部是电阻，虚部是电抗，它表示了电路的电压和电流的关系。复阻抗是一个复数，但不代表正弦量，所以不是相量，用不加点的大写英文字母</a:t>
            </a:r>
            <a:r>
              <a:rPr lang="en-US" altLang="zh-CN" sz="2800"/>
              <a:t>Z</a:t>
            </a:r>
            <a:r>
              <a:rPr lang="zh-CN" altLang="en-US" sz="2800" dirty="0"/>
              <a:t>表示，以便和电压相量、电流相量区别。</a:t>
            </a:r>
            <a:endParaRPr lang="zh-CN" altLang="en-US" sz="280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2387" name="文本占位符 272386"/>
          <p:cNvSpPr>
            <a:spLocks noGrp="1" noRot="1"/>
          </p:cNvSpPr>
          <p:nvPr>
            <p:ph type="body" idx="1"/>
          </p:nvPr>
        </p:nvSpPr>
        <p:spPr>
          <a:xfrm>
            <a:off x="301625" y="838200"/>
            <a:ext cx="8540750" cy="5260975"/>
          </a:xfrm>
          <a:ln/>
        </p:spPr>
        <p:txBody>
          <a:bodyPr/>
          <a:p>
            <a:pPr>
              <a:lnSpc>
                <a:spcPct val="120000"/>
              </a:lnSpc>
            </a:pPr>
            <a:r>
              <a:rPr lang="zh-CN" altLang="en-US" sz="2800" dirty="0"/>
              <a:t>既然</a:t>
            </a:r>
            <a:r>
              <a:rPr lang="en-US" altLang="zh-CN" sz="2800"/>
              <a:t>Z</a:t>
            </a:r>
            <a:r>
              <a:rPr lang="zh-CN" altLang="en-US" sz="2800" dirty="0"/>
              <a:t>是个复数，故可写作</a:t>
            </a:r>
            <a:endParaRPr lang="zh-CN" altLang="en-US" sz="2800" dirty="0"/>
          </a:p>
          <a:p>
            <a:pPr>
              <a:lnSpc>
                <a:spcPct val="120000"/>
              </a:lnSpc>
            </a:pPr>
            <a:r>
              <a:rPr lang="zh-CN" altLang="en-US" sz="2800" dirty="0"/>
              <a:t></a:t>
            </a:r>
            <a:r>
              <a:rPr lang="en-US" altLang="zh-CN" sz="2800"/>
              <a:t>Z=</a:t>
            </a:r>
            <a:r>
              <a:rPr lang="zh-CN" altLang="en-US" sz="2800" dirty="0"/>
              <a:t>｜</a:t>
            </a:r>
            <a:r>
              <a:rPr lang="en-US" altLang="zh-CN" sz="2800"/>
              <a:t>Z</a:t>
            </a:r>
            <a:r>
              <a:rPr lang="zh-CN" altLang="en-US" sz="2800" dirty="0"/>
              <a:t>｜</a:t>
            </a:r>
            <a:r>
              <a:rPr lang="en-US" altLang="zh-CN" sz="2800" dirty="0"/>
              <a:t>∠</a:t>
            </a:r>
            <a:r>
              <a:rPr lang="en-US" altLang="zh-CN" sz="2800"/>
              <a:t>φ=</a:t>
            </a:r>
            <a:r>
              <a:rPr lang="zh-CN" altLang="en-US" sz="2800" dirty="0"/>
              <a:t>｜</a:t>
            </a:r>
            <a:r>
              <a:rPr lang="en-US" altLang="zh-CN" sz="2800"/>
              <a:t>Z</a:t>
            </a:r>
            <a:r>
              <a:rPr lang="zh-CN" altLang="en-US" sz="2800" dirty="0"/>
              <a:t>｜</a:t>
            </a:r>
            <a:r>
              <a:rPr lang="en-US" altLang="zh-CN" sz="2800" err="1"/>
              <a:t>ejφ</a:t>
            </a:r>
            <a:r>
              <a:rPr lang="en-US" altLang="zh-CN" sz="2800"/>
              <a:t>=</a:t>
            </a:r>
            <a:r>
              <a:rPr lang="zh-CN" altLang="en-US" sz="2800" dirty="0"/>
              <a:t>｜</a:t>
            </a:r>
            <a:r>
              <a:rPr lang="en-US" altLang="zh-CN" sz="2800"/>
              <a:t>Z</a:t>
            </a:r>
            <a:r>
              <a:rPr lang="zh-CN" altLang="en-US" sz="2800" dirty="0"/>
              <a:t>｜</a:t>
            </a:r>
            <a:r>
              <a:rPr lang="en-US" altLang="zh-CN" sz="2800"/>
              <a:t>(</a:t>
            </a:r>
            <a:r>
              <a:rPr lang="en-US" altLang="zh-CN" sz="2800" err="1"/>
              <a:t>cosφ+jsinφ</a:t>
            </a:r>
            <a:r>
              <a:rPr lang="en-US" altLang="zh-CN" sz="2800"/>
              <a:t>)  (1-52)</a:t>
            </a:r>
            <a:r>
              <a:rPr lang="zh-CN" altLang="en-US" sz="2800"/>
              <a:t></a:t>
            </a:r>
            <a:endParaRPr lang="zh-CN" altLang="en-US" sz="2800"/>
          </a:p>
          <a:p>
            <a:pPr>
              <a:lnSpc>
                <a:spcPct val="120000"/>
              </a:lnSpc>
            </a:pPr>
            <a:r>
              <a:rPr lang="zh-CN" altLang="en-US" sz="2800" dirty="0"/>
              <a:t>复阻抗的模为</a:t>
            </a:r>
            <a:endParaRPr lang="zh-CN" altLang="en-US" sz="2800" dirty="0"/>
          </a:p>
          <a:p>
            <a:pPr>
              <a:lnSpc>
                <a:spcPct val="120000"/>
              </a:lnSpc>
            </a:pPr>
            <a:r>
              <a:rPr lang="zh-CN" altLang="en-US" sz="2800" dirty="0"/>
              <a:t>｜</a:t>
            </a:r>
            <a:r>
              <a:rPr lang="en-US" altLang="zh-CN" sz="2800"/>
              <a:t>Z</a:t>
            </a:r>
            <a:r>
              <a:rPr lang="zh-CN" altLang="en-US" sz="2800" dirty="0"/>
              <a:t>｜</a:t>
            </a:r>
            <a:r>
              <a:rPr lang="en-US" altLang="zh-CN" sz="2800"/>
              <a:t>=(R</a:t>
            </a:r>
            <a:r>
              <a:rPr lang="en-US" altLang="zh-CN" sz="2800" baseline="30000"/>
              <a:t>2</a:t>
            </a:r>
            <a:r>
              <a:rPr lang="en-US" altLang="zh-CN" sz="2800"/>
              <a:t>+X</a:t>
            </a:r>
            <a:r>
              <a:rPr lang="en-US" altLang="zh-CN" sz="2800" baseline="30000"/>
              <a:t>2</a:t>
            </a:r>
            <a:r>
              <a:rPr lang="en-US" altLang="zh-CN" sz="2800"/>
              <a:t>)</a:t>
            </a:r>
            <a:r>
              <a:rPr lang="en-US" altLang="zh-CN" sz="2800" baseline="30000"/>
              <a:t>1/2</a:t>
            </a:r>
            <a:r>
              <a:rPr lang="en-US" altLang="zh-CN" sz="2800"/>
              <a:t>=(R</a:t>
            </a:r>
            <a:r>
              <a:rPr lang="en-US" altLang="zh-CN" sz="2800" baseline="30000"/>
              <a:t>2</a:t>
            </a:r>
            <a:r>
              <a:rPr lang="en-US" altLang="zh-CN" sz="2800"/>
              <a:t>+(ωL-1/ωC)</a:t>
            </a:r>
            <a:r>
              <a:rPr lang="en-US" altLang="zh-CN" sz="2800" baseline="30000"/>
              <a:t>2</a:t>
            </a:r>
            <a:r>
              <a:rPr lang="en-US" altLang="zh-CN" sz="2800"/>
              <a:t>)</a:t>
            </a:r>
            <a:r>
              <a:rPr lang="en-US" altLang="zh-CN" sz="2800" baseline="30000"/>
              <a:t>1/2</a:t>
            </a:r>
            <a:r>
              <a:rPr lang="en-US" altLang="zh-CN" sz="2800"/>
              <a:t>(1-53)</a:t>
            </a:r>
            <a:r>
              <a:rPr lang="zh-CN" altLang="en-US" sz="2800"/>
              <a:t> </a:t>
            </a:r>
            <a:endParaRPr lang="zh-CN" altLang="en-US" sz="2800"/>
          </a:p>
          <a:p>
            <a:pPr>
              <a:lnSpc>
                <a:spcPct val="120000"/>
              </a:lnSpc>
            </a:pPr>
            <a:endParaRPr lang="zh-CN" altLang="en-US" sz="2800"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2275" name="文本占位符 182274"/>
          <p:cNvSpPr>
            <a:spLocks noGrp="1" noRot="1"/>
          </p:cNvSpPr>
          <p:nvPr>
            <p:ph type="body" idx="1"/>
          </p:nvPr>
        </p:nvSpPr>
        <p:spPr>
          <a:xfrm>
            <a:off x="301625" y="609600"/>
            <a:ext cx="8540750" cy="5489575"/>
          </a:xfrm>
          <a:ln/>
        </p:spPr>
        <p:txBody>
          <a:bodyPr/>
          <a:p>
            <a:pPr>
              <a:lnSpc>
                <a:spcPct val="120000"/>
              </a:lnSpc>
            </a:pPr>
            <a:r>
              <a:rPr lang="zh-CN" altLang="en-US" sz="2800" dirty="0"/>
              <a:t>复阻抗的幅角</a:t>
            </a:r>
            <a:r>
              <a:rPr lang="en-US" altLang="zh-CN" sz="2800"/>
              <a:t>φ</a:t>
            </a:r>
            <a:r>
              <a:rPr lang="zh-CN" altLang="en-US" sz="2800" dirty="0"/>
              <a:t>称为阻抗角，可按式</a:t>
            </a:r>
            <a:r>
              <a:rPr lang="en-US" altLang="zh-CN" sz="2800"/>
              <a:t>(1-54)</a:t>
            </a:r>
            <a:r>
              <a:rPr lang="zh-CN" altLang="en-US" sz="2800" dirty="0"/>
              <a:t>求得</a:t>
            </a:r>
            <a:endParaRPr lang="zh-CN" altLang="en-US" sz="2800" dirty="0"/>
          </a:p>
          <a:p>
            <a:pPr>
              <a:lnSpc>
                <a:spcPct val="120000"/>
              </a:lnSpc>
            </a:pPr>
            <a:r>
              <a:rPr lang="zh-CN" altLang="en-US" sz="2800" dirty="0"/>
              <a:t></a:t>
            </a:r>
            <a:r>
              <a:rPr lang="en-US" altLang="zh-CN" sz="2800"/>
              <a:t>φ=tan</a:t>
            </a:r>
            <a:r>
              <a:rPr lang="zh-CN" altLang="en-US" sz="2800" baseline="30000" dirty="0"/>
              <a:t>－</a:t>
            </a:r>
            <a:r>
              <a:rPr lang="en-US" altLang="zh-CN" sz="2800" baseline="30000"/>
              <a:t>1</a:t>
            </a:r>
            <a:r>
              <a:rPr lang="en-US" altLang="zh-CN" sz="2800"/>
              <a:t>(X</a:t>
            </a:r>
            <a:r>
              <a:rPr lang="en-US" altLang="zh-CN" sz="2800" baseline="-25000"/>
              <a:t>L</a:t>
            </a:r>
            <a:r>
              <a:rPr lang="en-US" altLang="zh-CN" sz="2800"/>
              <a:t>-X</a:t>
            </a:r>
            <a:r>
              <a:rPr lang="en-US" altLang="zh-CN" sz="2800" baseline="-25000"/>
              <a:t>C</a:t>
            </a:r>
            <a:r>
              <a:rPr lang="en-US" altLang="zh-CN" sz="2800"/>
              <a:t>)/R   (1-54)</a:t>
            </a:r>
            <a:r>
              <a:rPr lang="zh-CN" altLang="en-US" sz="2800"/>
              <a:t></a:t>
            </a:r>
            <a:endParaRPr lang="zh-CN" altLang="en-US" sz="2800"/>
          </a:p>
          <a:p>
            <a:pPr>
              <a:lnSpc>
                <a:spcPct val="120000"/>
              </a:lnSpc>
            </a:pPr>
            <a:r>
              <a:rPr lang="zh-CN" altLang="en-US" sz="2800" dirty="0"/>
              <a:t>根据上述公式做出的阻抗三角形如图</a:t>
            </a:r>
            <a:r>
              <a:rPr lang="en-US" altLang="zh-CN" sz="2800"/>
              <a:t>1-30(b)</a:t>
            </a:r>
            <a:r>
              <a:rPr lang="zh-CN" altLang="en-US" sz="2800" dirty="0"/>
              <a:t>所示。如果把电压和电流用有效值和初相位表示，则有</a:t>
            </a:r>
            <a:endParaRPr lang="zh-CN" altLang="en-US" sz="2800" dirty="0"/>
          </a:p>
          <a:p>
            <a:pPr>
              <a:lnSpc>
                <a:spcPct val="120000"/>
              </a:lnSpc>
            </a:pPr>
            <a:r>
              <a:rPr lang="en-US" altLang="zh-CN" sz="2800"/>
              <a:t>Z=U/I=</a:t>
            </a:r>
            <a:r>
              <a:rPr lang="en-US" altLang="zh-CN" sz="2800" err="1"/>
              <a:t>U∠φ</a:t>
            </a:r>
            <a:r>
              <a:rPr lang="en-US" altLang="zh-CN" sz="2800" baseline="-25000" err="1"/>
              <a:t>u</a:t>
            </a:r>
            <a:r>
              <a:rPr lang="en-US" altLang="zh-CN" sz="2800" err="1"/>
              <a:t>/I∠φi</a:t>
            </a:r>
            <a:r>
              <a:rPr lang="en-US" altLang="zh-CN" sz="2800"/>
              <a:t>=</a:t>
            </a:r>
            <a:r>
              <a:rPr lang="en-US" altLang="zh-CN" sz="2800" err="1"/>
              <a:t>U/I∠φ</a:t>
            </a:r>
            <a:r>
              <a:rPr lang="en-US" altLang="zh-CN" sz="2800" baseline="-25000" err="1"/>
              <a:t>u</a:t>
            </a:r>
            <a:r>
              <a:rPr lang="en-US" altLang="zh-CN" sz="2800" err="1"/>
              <a:t>-φ</a:t>
            </a:r>
            <a:r>
              <a:rPr lang="en-US" altLang="zh-CN" sz="2800" baseline="-25000" err="1"/>
              <a:t>i</a:t>
            </a:r>
            <a:r>
              <a:rPr lang="en-US" altLang="zh-CN" sz="2800"/>
              <a:t> (1-55)</a:t>
            </a:r>
            <a:r>
              <a:rPr lang="zh-CN" altLang="en-US" sz="2800"/>
              <a:t></a:t>
            </a:r>
            <a:endParaRPr lang="zh-CN" altLang="en-US" sz="2800"/>
          </a:p>
          <a:p>
            <a:pPr>
              <a:lnSpc>
                <a:spcPct val="120000"/>
              </a:lnSpc>
            </a:pPr>
            <a:r>
              <a:rPr lang="zh-CN" altLang="en-US" sz="2800" dirty="0"/>
              <a:t>｜</a:t>
            </a:r>
            <a:r>
              <a:rPr lang="en-US" altLang="zh-CN" sz="2800"/>
              <a:t>Z</a:t>
            </a:r>
            <a:r>
              <a:rPr lang="zh-CN" altLang="en-US" sz="2800" dirty="0"/>
              <a:t>｜</a:t>
            </a:r>
            <a:r>
              <a:rPr lang="en-US" altLang="zh-CN" sz="2800"/>
              <a:t>=U/I     (1-56)</a:t>
            </a:r>
            <a:r>
              <a:rPr lang="zh-CN" altLang="en-US" sz="2800"/>
              <a:t> </a:t>
            </a:r>
            <a:endParaRPr lang="zh-CN" altLang="en-US" sz="280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9" name="文本占位符 183298"/>
          <p:cNvSpPr>
            <a:spLocks noGrp="1" noRot="1"/>
          </p:cNvSpPr>
          <p:nvPr>
            <p:ph type="body" idx="1"/>
          </p:nvPr>
        </p:nvSpPr>
        <p:spPr>
          <a:xfrm>
            <a:off x="301625" y="685800"/>
            <a:ext cx="8540750" cy="5413375"/>
          </a:xfrm>
          <a:ln/>
        </p:spPr>
        <p:txBody>
          <a:bodyPr/>
          <a:p>
            <a:pPr>
              <a:lnSpc>
                <a:spcPct val="120000"/>
              </a:lnSpc>
            </a:pPr>
            <a:r>
              <a:rPr lang="zh-CN" altLang="en-US" sz="2800" dirty="0"/>
              <a:t>可见，复阻抗的模等于电压与电流有效值之比，其单位为</a:t>
            </a:r>
            <a:r>
              <a:rPr lang="en-US" altLang="zh-CN" sz="2800"/>
              <a:t>Ω</a:t>
            </a:r>
            <a:r>
              <a:rPr lang="zh-CN" altLang="en-US" sz="2800" dirty="0"/>
              <a:t>，而幅角</a:t>
            </a:r>
            <a:r>
              <a:rPr lang="en-US" altLang="zh-CN" sz="2800"/>
              <a:t>φ</a:t>
            </a:r>
            <a:r>
              <a:rPr lang="zh-CN" altLang="en-US" sz="2800" dirty="0"/>
              <a:t>就等于电压与电流的相位差，即 </a:t>
            </a:r>
            <a:endParaRPr lang="zh-CN" altLang="en-US" sz="2800" dirty="0"/>
          </a:p>
          <a:p>
            <a:pPr>
              <a:lnSpc>
                <a:spcPct val="120000"/>
              </a:lnSpc>
            </a:pPr>
            <a:r>
              <a:rPr lang="zh-CN" altLang="en-US" sz="2800" dirty="0"/>
              <a:t></a:t>
            </a:r>
            <a:r>
              <a:rPr lang="en-US" altLang="zh-CN" sz="2800"/>
              <a:t>φ=</a:t>
            </a:r>
            <a:r>
              <a:rPr lang="en-US" altLang="zh-CN" sz="2800" err="1"/>
              <a:t>φ</a:t>
            </a:r>
            <a:r>
              <a:rPr lang="en-US" altLang="zh-CN" sz="2800" baseline="-25000" err="1"/>
              <a:t>u</a:t>
            </a:r>
            <a:r>
              <a:rPr lang="en-US" altLang="zh-CN" sz="2800" err="1"/>
              <a:t>-φ</a:t>
            </a:r>
            <a:r>
              <a:rPr lang="en-US" altLang="zh-CN" sz="2800" baseline="-25000" err="1"/>
              <a:t>i</a:t>
            </a:r>
            <a:r>
              <a:rPr lang="en-US" altLang="zh-CN" sz="2800"/>
              <a:t>    (1-57)</a:t>
            </a:r>
            <a:r>
              <a:rPr lang="zh-CN" altLang="en-US" sz="2800"/>
              <a:t></a:t>
            </a:r>
            <a:endParaRPr lang="zh-CN" altLang="en-US" sz="2800"/>
          </a:p>
          <a:p>
            <a:pPr>
              <a:lnSpc>
                <a:spcPct val="120000"/>
              </a:lnSpc>
            </a:pPr>
            <a:r>
              <a:rPr lang="zh-CN" altLang="en-US" sz="2800" dirty="0"/>
              <a:t>当</a:t>
            </a:r>
            <a:r>
              <a:rPr lang="en-US" altLang="zh-CN" sz="2800"/>
              <a:t>X</a:t>
            </a:r>
            <a:r>
              <a:rPr lang="en-US" altLang="zh-CN" sz="2800" baseline="-25000"/>
              <a:t>L</a:t>
            </a:r>
            <a:r>
              <a:rPr lang="zh-CN" altLang="en-US" sz="2800" dirty="0"/>
              <a:t>＞</a:t>
            </a:r>
            <a:r>
              <a:rPr lang="en-US" altLang="zh-CN" sz="2800"/>
              <a:t>X</a:t>
            </a:r>
            <a:r>
              <a:rPr lang="en-US" altLang="zh-CN" sz="2800" baseline="-25000"/>
              <a:t>C</a:t>
            </a:r>
            <a:r>
              <a:rPr lang="zh-CN" altLang="en-US" sz="2800" dirty="0"/>
              <a:t>时，</a:t>
            </a:r>
            <a:r>
              <a:rPr lang="en-US" altLang="zh-CN" sz="2800"/>
              <a:t>X</a:t>
            </a:r>
            <a:r>
              <a:rPr lang="zh-CN" altLang="en-US" sz="2800" dirty="0"/>
              <a:t>＞</a:t>
            </a:r>
            <a:r>
              <a:rPr lang="en-US" altLang="zh-CN" sz="2800"/>
              <a:t>0</a:t>
            </a:r>
            <a:r>
              <a:rPr lang="zh-CN" altLang="en-US" sz="2800" dirty="0"/>
              <a:t>，</a:t>
            </a:r>
            <a:r>
              <a:rPr lang="en-US" altLang="zh-CN" sz="2800"/>
              <a:t>φ</a:t>
            </a:r>
            <a:r>
              <a:rPr lang="zh-CN" altLang="en-US" sz="2800" dirty="0"/>
              <a:t>＞</a:t>
            </a:r>
            <a:r>
              <a:rPr lang="en-US" altLang="zh-CN" sz="2800"/>
              <a:t>0</a:t>
            </a:r>
            <a:r>
              <a:rPr lang="zh-CN" altLang="en-US" sz="2800" dirty="0"/>
              <a:t>，电压超前于电流，电路呈电感性，称为感性电路。</a:t>
            </a:r>
            <a:endParaRPr lang="zh-CN" altLang="en-US" sz="2800" dirty="0"/>
          </a:p>
          <a:p>
            <a:pPr>
              <a:lnSpc>
                <a:spcPct val="120000"/>
              </a:lnSpc>
            </a:pPr>
            <a:r>
              <a:rPr lang="zh-CN" altLang="en-US" sz="2800" dirty="0"/>
              <a:t>当</a:t>
            </a:r>
            <a:r>
              <a:rPr lang="en-US" altLang="zh-CN" sz="2800"/>
              <a:t>X</a:t>
            </a:r>
            <a:r>
              <a:rPr lang="en-US" altLang="zh-CN" sz="2800" baseline="-25000"/>
              <a:t>L</a:t>
            </a:r>
            <a:r>
              <a:rPr lang="zh-CN" altLang="en-US" sz="2800" dirty="0"/>
              <a:t>＜</a:t>
            </a:r>
            <a:r>
              <a:rPr lang="en-US" altLang="zh-CN" sz="2800"/>
              <a:t>X</a:t>
            </a:r>
            <a:r>
              <a:rPr lang="en-US" altLang="zh-CN" sz="2800" baseline="-25000"/>
              <a:t>C</a:t>
            </a:r>
            <a:r>
              <a:rPr lang="zh-CN" altLang="en-US" sz="2800" dirty="0"/>
              <a:t>时，</a:t>
            </a:r>
            <a:r>
              <a:rPr lang="en-US" altLang="zh-CN" sz="2800"/>
              <a:t>X</a:t>
            </a:r>
            <a:r>
              <a:rPr lang="zh-CN" altLang="en-US" sz="2800" dirty="0"/>
              <a:t>＜</a:t>
            </a:r>
            <a:r>
              <a:rPr lang="en-US" altLang="zh-CN" sz="2800"/>
              <a:t>0</a:t>
            </a:r>
            <a:r>
              <a:rPr lang="zh-CN" altLang="en-US" sz="2800" dirty="0"/>
              <a:t>，</a:t>
            </a:r>
            <a:r>
              <a:rPr lang="en-US" altLang="zh-CN" sz="2800"/>
              <a:t>φ</a:t>
            </a:r>
            <a:r>
              <a:rPr lang="zh-CN" altLang="en-US" sz="2800" dirty="0"/>
              <a:t>＜</a:t>
            </a:r>
            <a:r>
              <a:rPr lang="en-US" altLang="zh-CN" sz="2800"/>
              <a:t>0</a:t>
            </a:r>
            <a:r>
              <a:rPr lang="zh-CN" altLang="en-US" sz="2800" dirty="0"/>
              <a:t>，电压滞后于电流，电路呈电容性，称为容性电路。</a:t>
            </a:r>
            <a:endParaRPr lang="zh-CN" altLang="en-US" sz="2800" dirty="0"/>
          </a:p>
          <a:p>
            <a:pPr>
              <a:lnSpc>
                <a:spcPct val="120000"/>
              </a:lnSpc>
            </a:pPr>
            <a:r>
              <a:rPr lang="zh-CN" altLang="en-US" sz="2800" dirty="0"/>
              <a:t>当</a:t>
            </a:r>
            <a:r>
              <a:rPr lang="en-US" altLang="zh-CN" sz="2800"/>
              <a:t>X</a:t>
            </a:r>
            <a:r>
              <a:rPr lang="en-US" altLang="zh-CN" sz="2800" baseline="-25000"/>
              <a:t>L</a:t>
            </a:r>
            <a:r>
              <a:rPr lang="en-US" altLang="zh-CN" sz="2800"/>
              <a:t>=X</a:t>
            </a:r>
            <a:r>
              <a:rPr lang="en-US" altLang="zh-CN" sz="2800" baseline="-25000"/>
              <a:t>C</a:t>
            </a:r>
            <a:r>
              <a:rPr lang="zh-CN" altLang="en-US" sz="2800" dirty="0"/>
              <a:t>时，</a:t>
            </a:r>
            <a:r>
              <a:rPr lang="en-US" altLang="zh-CN" sz="2800"/>
              <a:t>X=0</a:t>
            </a:r>
            <a:r>
              <a:rPr lang="zh-CN" altLang="en-US" sz="2800" dirty="0"/>
              <a:t>，</a:t>
            </a:r>
            <a:r>
              <a:rPr lang="en-US" altLang="zh-CN" sz="2800"/>
              <a:t>φ=0</a:t>
            </a:r>
            <a:r>
              <a:rPr lang="zh-CN" altLang="en-US" sz="2800" dirty="0"/>
              <a:t>，电压与电流同相，电路呈电阻性。</a:t>
            </a:r>
            <a:endParaRPr lang="zh-CN" altLang="en-US" sz="2800"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3" name="文本占位符 184322"/>
          <p:cNvSpPr>
            <a:spLocks noGrp="1" noRot="1"/>
          </p:cNvSpPr>
          <p:nvPr>
            <p:ph type="body" idx="1"/>
          </p:nvPr>
        </p:nvSpPr>
        <p:spPr>
          <a:xfrm>
            <a:off x="301625" y="609600"/>
            <a:ext cx="8540750" cy="5489575"/>
          </a:xfrm>
          <a:ln/>
        </p:spPr>
        <p:txBody>
          <a:bodyPr/>
          <a:p>
            <a:pPr>
              <a:lnSpc>
                <a:spcPct val="120000"/>
              </a:lnSpc>
            </a:pPr>
            <a:r>
              <a:rPr lang="en-US" altLang="zh-CN" sz="2800"/>
              <a:t>2</a:t>
            </a:r>
            <a:r>
              <a:rPr lang="zh-CN" altLang="en-US" sz="2800"/>
              <a:t> </a:t>
            </a:r>
            <a:r>
              <a:rPr lang="zh-CN" altLang="en-US" sz="2800" dirty="0"/>
              <a:t>功率</a:t>
            </a:r>
            <a:endParaRPr lang="zh-CN" altLang="en-US" sz="2800" dirty="0"/>
          </a:p>
          <a:p>
            <a:pPr>
              <a:lnSpc>
                <a:spcPct val="120000"/>
              </a:lnSpc>
            </a:pPr>
            <a:r>
              <a:rPr lang="en-US" altLang="zh-CN" sz="2800"/>
              <a:t>(l) </a:t>
            </a:r>
            <a:r>
              <a:rPr lang="zh-CN" altLang="en-US" sz="2800" dirty="0"/>
              <a:t>瞬时功率</a:t>
            </a:r>
            <a:endParaRPr lang="zh-CN" altLang="en-US" sz="2800" dirty="0"/>
          </a:p>
          <a:p>
            <a:pPr>
              <a:lnSpc>
                <a:spcPct val="120000"/>
              </a:lnSpc>
            </a:pPr>
            <a:r>
              <a:rPr lang="en-US" altLang="zh-CN" sz="2800"/>
              <a:t>R</a:t>
            </a:r>
            <a:r>
              <a:rPr lang="zh-CN" altLang="en-US" sz="2800" dirty="0"/>
              <a:t>、</a:t>
            </a:r>
            <a:r>
              <a:rPr lang="en-US" altLang="zh-CN" sz="2800"/>
              <a:t>L</a:t>
            </a:r>
            <a:r>
              <a:rPr lang="zh-CN" altLang="en-US" sz="2800" dirty="0"/>
              <a:t>、</a:t>
            </a:r>
            <a:r>
              <a:rPr lang="en-US" altLang="zh-CN" sz="2800"/>
              <a:t>C</a:t>
            </a:r>
            <a:r>
              <a:rPr lang="zh-CN" altLang="en-US" sz="2800" dirty="0"/>
              <a:t>串联电路的瞬时功率仍为电压</a:t>
            </a:r>
            <a:r>
              <a:rPr lang="en-US" altLang="zh-CN" sz="2800"/>
              <a:t>u</a:t>
            </a:r>
            <a:r>
              <a:rPr lang="zh-CN" altLang="en-US" sz="2800" dirty="0"/>
              <a:t>与电流</a:t>
            </a:r>
            <a:r>
              <a:rPr lang="en-US" altLang="zh-CN" sz="2800"/>
              <a:t>i</a:t>
            </a:r>
            <a:r>
              <a:rPr lang="zh-CN" altLang="en-US" sz="2800" dirty="0"/>
              <a:t>的乘积，即</a:t>
            </a:r>
            <a:endParaRPr lang="zh-CN" altLang="en-US" sz="2800" dirty="0"/>
          </a:p>
          <a:p>
            <a:pPr>
              <a:lnSpc>
                <a:spcPct val="120000"/>
              </a:lnSpc>
            </a:pPr>
            <a:r>
              <a:rPr lang="zh-CN" altLang="en-US" sz="2800" dirty="0"/>
              <a:t></a:t>
            </a:r>
            <a:r>
              <a:rPr lang="en-US" altLang="zh-CN" sz="2800"/>
              <a:t>p=</a:t>
            </a:r>
            <a:r>
              <a:rPr lang="en-US" altLang="zh-CN" sz="2800" err="1"/>
              <a:t>ui</a:t>
            </a:r>
            <a:r>
              <a:rPr lang="en-US" altLang="zh-CN" sz="2800"/>
              <a:t>=</a:t>
            </a:r>
            <a:r>
              <a:rPr lang="en-US" altLang="zh-CN" sz="2800" err="1"/>
              <a:t>U</a:t>
            </a:r>
            <a:r>
              <a:rPr lang="en-US" altLang="zh-CN" sz="2800" baseline="-25000" err="1"/>
              <a:t>m</a:t>
            </a:r>
            <a:r>
              <a:rPr lang="en-US" altLang="zh-CN" sz="2800" err="1"/>
              <a:t>sin(ωt+φ)I</a:t>
            </a:r>
            <a:r>
              <a:rPr lang="en-US" altLang="zh-CN" sz="2800" baseline="-25000" err="1"/>
              <a:t>m</a:t>
            </a:r>
            <a:r>
              <a:rPr lang="en-US" altLang="zh-CN" sz="2800" err="1"/>
              <a:t>sinωt</a:t>
            </a:r>
            <a:endParaRPr lang="en-US" altLang="zh-CN" sz="2800"/>
          </a:p>
          <a:p>
            <a:pPr>
              <a:lnSpc>
                <a:spcPct val="120000"/>
              </a:lnSpc>
              <a:buNone/>
            </a:pPr>
            <a:r>
              <a:rPr lang="en-US" altLang="zh-CN" sz="2800"/>
              <a:t>            =</a:t>
            </a:r>
            <a:r>
              <a:rPr lang="en-US" altLang="zh-CN" sz="2800" err="1"/>
              <a:t>U</a:t>
            </a:r>
            <a:r>
              <a:rPr lang="en-US" altLang="zh-CN" sz="2800" baseline="-25000" err="1"/>
              <a:t>m</a:t>
            </a:r>
            <a:r>
              <a:rPr lang="en-US" altLang="zh-CN" sz="2800" err="1"/>
              <a:t>I</a:t>
            </a:r>
            <a:r>
              <a:rPr lang="en-US" altLang="zh-CN" sz="2800" baseline="-25000" err="1"/>
              <a:t>m</a:t>
            </a:r>
            <a:r>
              <a:rPr lang="en-US" altLang="zh-CN" sz="2800" err="1"/>
              <a:t>sinωt(ωt+φ</a:t>
            </a:r>
            <a:r>
              <a:rPr lang="en-US" altLang="zh-CN" sz="2800"/>
              <a:t>)</a:t>
            </a:r>
            <a:r>
              <a:rPr lang="zh-CN" altLang="en-US" sz="2800"/>
              <a:t></a:t>
            </a:r>
            <a:endParaRPr lang="zh-CN" altLang="en-US" sz="2800"/>
          </a:p>
          <a:p>
            <a:pPr>
              <a:lnSpc>
                <a:spcPct val="120000"/>
              </a:lnSpc>
              <a:buNone/>
            </a:pPr>
            <a:r>
              <a:rPr lang="zh-CN" altLang="en-US" sz="2800"/>
              <a:t>           </a:t>
            </a:r>
            <a:r>
              <a:rPr lang="en-US" altLang="zh-CN" sz="2800"/>
              <a:t>=UI</a:t>
            </a:r>
            <a:r>
              <a:rPr lang="zh-CN" altLang="en-US" sz="2800" dirty="0"/>
              <a:t>［</a:t>
            </a:r>
            <a:r>
              <a:rPr lang="en-US" altLang="zh-CN" sz="2800"/>
              <a:t>cosφ-cos(2ωt+φ)</a:t>
            </a:r>
            <a:r>
              <a:rPr lang="zh-CN" altLang="en-US" sz="2800" dirty="0"/>
              <a:t>］</a:t>
            </a:r>
            <a:endParaRPr lang="zh-CN" altLang="en-US" sz="2800" dirty="0"/>
          </a:p>
          <a:p>
            <a:pPr>
              <a:lnSpc>
                <a:spcPct val="120000"/>
              </a:lnSpc>
              <a:buNone/>
            </a:pPr>
            <a:r>
              <a:rPr lang="zh-CN" altLang="en-US" sz="2800"/>
              <a:t>           </a:t>
            </a:r>
            <a:r>
              <a:rPr lang="en-US" altLang="zh-CN" sz="2800"/>
              <a:t>=UIcosφ-UIcos(2ωt+φ)     (1-58)</a:t>
            </a:r>
            <a:r>
              <a:rPr lang="zh-CN" altLang="en-US"/>
              <a:t></a:t>
            </a:r>
            <a:endParaRPr lang="zh-CN" alt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5347" name="文本占位符 185346"/>
          <p:cNvSpPr>
            <a:spLocks noGrp="1" noRot="1"/>
          </p:cNvSpPr>
          <p:nvPr>
            <p:ph type="body" idx="1"/>
          </p:nvPr>
        </p:nvSpPr>
        <p:spPr>
          <a:xfrm>
            <a:off x="301625" y="762000"/>
            <a:ext cx="8540750" cy="5337175"/>
          </a:xfrm>
          <a:ln/>
        </p:spPr>
        <p:txBody>
          <a:bodyPr/>
          <a:p>
            <a:pPr>
              <a:lnSpc>
                <a:spcPct val="120000"/>
              </a:lnSpc>
            </a:pPr>
            <a:r>
              <a:rPr lang="en-US" altLang="zh-CN" sz="2800"/>
              <a:t>(2) </a:t>
            </a:r>
            <a:r>
              <a:rPr lang="zh-CN" altLang="en-US" sz="2800" dirty="0"/>
              <a:t>平均功率</a:t>
            </a:r>
            <a:endParaRPr lang="zh-CN" altLang="en-US" sz="2800" dirty="0"/>
          </a:p>
          <a:p>
            <a:pPr>
              <a:lnSpc>
                <a:spcPct val="120000"/>
              </a:lnSpc>
            </a:pPr>
            <a:r>
              <a:rPr lang="zh-CN" altLang="en-US" sz="2800" dirty="0"/>
              <a:t>电路的平均功率</a:t>
            </a:r>
            <a:r>
              <a:rPr lang="en-US" altLang="zh-CN" sz="2800"/>
              <a:t>P</a:t>
            </a:r>
            <a:r>
              <a:rPr lang="zh-CN" altLang="en-US" sz="2800" dirty="0"/>
              <a:t>为</a:t>
            </a:r>
            <a:endParaRPr lang="zh-CN" altLang="en-US" sz="2800" dirty="0"/>
          </a:p>
          <a:p>
            <a:pPr>
              <a:lnSpc>
                <a:spcPct val="120000"/>
              </a:lnSpc>
            </a:pPr>
            <a:r>
              <a:rPr lang="zh-CN" altLang="en-US" sz="2800" dirty="0"/>
              <a:t></a:t>
            </a:r>
            <a:r>
              <a:rPr lang="en-US" altLang="zh-CN" sz="2800"/>
              <a:t>P=∫</a:t>
            </a:r>
            <a:r>
              <a:rPr lang="en-US" altLang="zh-CN" sz="2800" baseline="30000"/>
              <a:t>Tt</a:t>
            </a:r>
            <a:r>
              <a:rPr lang="en-US" altLang="zh-CN" sz="2800" baseline="-25000"/>
              <a:t>0</a:t>
            </a:r>
            <a:r>
              <a:rPr lang="en-US" altLang="zh-CN" sz="2800"/>
              <a:t>pdt=∫</a:t>
            </a:r>
            <a:r>
              <a:rPr lang="en-US" altLang="zh-CN" sz="2800" baseline="30000"/>
              <a:t>T</a:t>
            </a:r>
            <a:r>
              <a:rPr lang="en-US" altLang="zh-CN" sz="2800" baseline="-25000"/>
              <a:t>0</a:t>
            </a:r>
            <a:r>
              <a:rPr lang="en-US" altLang="zh-CN" sz="2800"/>
              <a:t>UI</a:t>
            </a:r>
            <a:r>
              <a:rPr lang="zh-CN" altLang="en-US" sz="2800" dirty="0"/>
              <a:t>［</a:t>
            </a:r>
            <a:r>
              <a:rPr lang="en-US" altLang="zh-CN" sz="2800"/>
              <a:t>cosφ-UIcos(2ωt+φ)</a:t>
            </a:r>
            <a:r>
              <a:rPr lang="zh-CN" altLang="en-US" sz="2800" dirty="0"/>
              <a:t>］</a:t>
            </a:r>
            <a:r>
              <a:rPr lang="en-US" altLang="zh-CN" sz="2800" err="1"/>
              <a:t>dt</a:t>
            </a:r>
            <a:r>
              <a:rPr lang="en-US" altLang="zh-CN" sz="2800"/>
              <a:t>=</a:t>
            </a:r>
            <a:r>
              <a:rPr lang="en-US" altLang="zh-CN" sz="2800" err="1"/>
              <a:t>UIcosφ</a:t>
            </a:r>
            <a:r>
              <a:rPr lang="en-US" altLang="zh-CN" sz="2800"/>
              <a:t>   (1-59)</a:t>
            </a:r>
            <a:r>
              <a:rPr lang="zh-CN" altLang="en-US" sz="2800"/>
              <a:t></a:t>
            </a:r>
            <a:endParaRPr lang="zh-CN" altLang="en-US" sz="2800"/>
          </a:p>
          <a:p>
            <a:pPr>
              <a:lnSpc>
                <a:spcPct val="120000"/>
              </a:lnSpc>
            </a:pPr>
            <a:r>
              <a:rPr lang="zh-CN" altLang="en-US" sz="2800" dirty="0"/>
              <a:t>式</a:t>
            </a:r>
            <a:r>
              <a:rPr lang="en-US" altLang="zh-CN" sz="2800"/>
              <a:t>(1-59)</a:t>
            </a:r>
            <a:r>
              <a:rPr lang="zh-CN" altLang="en-US" sz="2800" dirty="0"/>
              <a:t>中，</a:t>
            </a:r>
            <a:r>
              <a:rPr lang="en-US" altLang="zh-CN" sz="2800" err="1"/>
              <a:t>cosφ</a:t>
            </a:r>
            <a:r>
              <a:rPr lang="zh-CN" altLang="en-US" sz="2800" dirty="0"/>
              <a:t>称为电路的功率因数，它的大小由电路参数决定，与电路的电压、电流数值大小无关。</a:t>
            </a:r>
            <a:endParaRPr lang="zh-CN" altLang="en-US" sz="2800"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3411" name="文本占位符 273410"/>
          <p:cNvSpPr>
            <a:spLocks noGrp="1" noRot="1"/>
          </p:cNvSpPr>
          <p:nvPr>
            <p:ph type="body" idx="1"/>
          </p:nvPr>
        </p:nvSpPr>
        <p:spPr>
          <a:xfrm>
            <a:off x="301625" y="838200"/>
            <a:ext cx="8540750" cy="5260975"/>
          </a:xfrm>
          <a:ln/>
        </p:spPr>
        <p:txBody>
          <a:bodyPr/>
          <a:p>
            <a:pPr>
              <a:lnSpc>
                <a:spcPct val="120000"/>
              </a:lnSpc>
            </a:pPr>
            <a:r>
              <a:rPr lang="zh-CN" altLang="en-US" sz="2800" dirty="0"/>
              <a:t>由图</a:t>
            </a:r>
            <a:r>
              <a:rPr lang="en-US" altLang="zh-CN" sz="2800"/>
              <a:t>1-30(b)</a:t>
            </a:r>
            <a:r>
              <a:rPr lang="zh-CN" altLang="en-US" sz="2800" dirty="0"/>
              <a:t>可知</a:t>
            </a:r>
            <a:endParaRPr lang="zh-CN" altLang="en-US" sz="2800" dirty="0"/>
          </a:p>
          <a:p>
            <a:pPr>
              <a:lnSpc>
                <a:spcPct val="120000"/>
              </a:lnSpc>
            </a:pPr>
            <a:r>
              <a:rPr lang="zh-CN" altLang="en-US" sz="2800" dirty="0"/>
              <a:t></a:t>
            </a:r>
            <a:r>
              <a:rPr lang="en-US" altLang="zh-CN" sz="2800" err="1"/>
              <a:t>cosφ</a:t>
            </a:r>
            <a:r>
              <a:rPr lang="en-US" altLang="zh-CN" sz="2800"/>
              <a:t>=R/</a:t>
            </a:r>
            <a:r>
              <a:rPr lang="zh-CN" altLang="en-US" sz="2800" dirty="0"/>
              <a:t>｜</a:t>
            </a:r>
            <a:r>
              <a:rPr lang="en-US" altLang="zh-CN" sz="2800"/>
              <a:t>Z</a:t>
            </a:r>
            <a:r>
              <a:rPr lang="zh-CN" altLang="en-US" sz="2800" dirty="0"/>
              <a:t>｜  </a:t>
            </a:r>
            <a:r>
              <a:rPr lang="zh-CN" altLang="en-US" sz="2800"/>
              <a:t>  </a:t>
            </a:r>
            <a:r>
              <a:rPr lang="en-US" altLang="zh-CN" sz="2800"/>
              <a:t>(1-60)</a:t>
            </a:r>
            <a:r>
              <a:rPr lang="zh-CN" altLang="en-US" sz="2800"/>
              <a:t></a:t>
            </a:r>
            <a:endParaRPr lang="zh-CN" altLang="en-US" sz="2800"/>
          </a:p>
          <a:p>
            <a:pPr>
              <a:lnSpc>
                <a:spcPct val="120000"/>
              </a:lnSpc>
            </a:pPr>
            <a:r>
              <a:rPr lang="zh-CN" altLang="en-US" sz="2800" dirty="0"/>
              <a:t>以式</a:t>
            </a:r>
            <a:r>
              <a:rPr lang="en-US" altLang="zh-CN" sz="2800"/>
              <a:t>(1-60)</a:t>
            </a:r>
            <a:r>
              <a:rPr lang="zh-CN" altLang="en-US" sz="2800" dirty="0"/>
              <a:t>代入式</a:t>
            </a:r>
            <a:r>
              <a:rPr lang="en-US" altLang="zh-CN" sz="2800"/>
              <a:t>(1-59)</a:t>
            </a:r>
            <a:r>
              <a:rPr lang="zh-CN" altLang="en-US" sz="2800" dirty="0"/>
              <a:t>，得</a:t>
            </a:r>
            <a:endParaRPr lang="zh-CN" altLang="en-US" sz="2800" dirty="0"/>
          </a:p>
          <a:p>
            <a:pPr>
              <a:lnSpc>
                <a:spcPct val="120000"/>
              </a:lnSpc>
            </a:pPr>
            <a:r>
              <a:rPr lang="zh-CN" altLang="en-US" sz="2800" dirty="0"/>
              <a:t></a:t>
            </a:r>
            <a:r>
              <a:rPr lang="en-US" altLang="zh-CN" sz="2800"/>
              <a:t>P=</a:t>
            </a:r>
            <a:r>
              <a:rPr lang="en-US" altLang="zh-CN" sz="2800" err="1"/>
              <a:t>UIcosφ</a:t>
            </a:r>
            <a:r>
              <a:rPr lang="en-US" altLang="zh-CN" sz="2800"/>
              <a:t>=UIR/</a:t>
            </a:r>
            <a:r>
              <a:rPr lang="zh-CN" altLang="en-US" sz="2800" dirty="0"/>
              <a:t>｜</a:t>
            </a:r>
            <a:r>
              <a:rPr lang="en-US" altLang="zh-CN" sz="2800"/>
              <a:t>Z</a:t>
            </a:r>
            <a:r>
              <a:rPr lang="zh-CN" altLang="en-US" sz="2800" dirty="0"/>
              <a:t>｜</a:t>
            </a:r>
            <a:r>
              <a:rPr lang="en-US" altLang="zh-CN" sz="2800"/>
              <a:t>=I</a:t>
            </a:r>
            <a:r>
              <a:rPr lang="en-US" altLang="zh-CN" sz="2800" baseline="30000"/>
              <a:t>2</a:t>
            </a:r>
            <a:r>
              <a:rPr lang="en-US" altLang="zh-CN" sz="2800"/>
              <a:t>R</a:t>
            </a:r>
            <a:r>
              <a:rPr lang="zh-CN" altLang="en-US" sz="2800"/>
              <a:t></a:t>
            </a:r>
            <a:endParaRPr lang="zh-CN" altLang="en-US" sz="2800"/>
          </a:p>
          <a:p>
            <a:pPr>
              <a:lnSpc>
                <a:spcPct val="120000"/>
              </a:lnSpc>
            </a:pPr>
            <a:r>
              <a:rPr lang="zh-CN" altLang="en-US" sz="2800" dirty="0"/>
              <a:t>很显然，电路的平均功率就是电阻上消耗的有功功率。</a:t>
            </a:r>
            <a:endParaRPr lang="zh-CN" altLang="en-US" sz="2800" dirty="0"/>
          </a:p>
          <a:p>
            <a:endParaRPr lang="zh-CN" altLang="en-US" sz="2800"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6371" name="文本占位符 186370"/>
          <p:cNvSpPr>
            <a:spLocks noGrp="1" noRot="1"/>
          </p:cNvSpPr>
          <p:nvPr>
            <p:ph type="body" idx="1"/>
          </p:nvPr>
        </p:nvSpPr>
        <p:spPr>
          <a:xfrm>
            <a:off x="301625" y="685800"/>
            <a:ext cx="8540750" cy="5638800"/>
          </a:xfrm>
          <a:ln/>
        </p:spPr>
        <p:txBody>
          <a:bodyPr/>
          <a:p>
            <a:pPr>
              <a:lnSpc>
                <a:spcPct val="120000"/>
              </a:lnSpc>
            </a:pPr>
            <a:r>
              <a:rPr lang="en-US" altLang="zh-CN" sz="2800"/>
              <a:t>(3) </a:t>
            </a:r>
            <a:r>
              <a:rPr lang="zh-CN" altLang="en-US" sz="2800" dirty="0"/>
              <a:t>无功功率</a:t>
            </a:r>
            <a:endParaRPr lang="zh-CN" altLang="en-US" sz="2800" dirty="0"/>
          </a:p>
          <a:p>
            <a:pPr>
              <a:lnSpc>
                <a:spcPct val="120000"/>
              </a:lnSpc>
            </a:pPr>
            <a:r>
              <a:rPr lang="zh-CN" altLang="en-US" sz="2800" dirty="0"/>
              <a:t>电感元件与电容元件不消耗功率，电路中的无功功率为</a:t>
            </a:r>
            <a:endParaRPr lang="zh-CN" altLang="en-US" sz="2800" dirty="0"/>
          </a:p>
          <a:p>
            <a:pPr>
              <a:lnSpc>
                <a:spcPct val="120000"/>
              </a:lnSpc>
            </a:pPr>
            <a:r>
              <a:rPr lang="zh-CN" altLang="en-US" sz="2800" dirty="0"/>
              <a:t></a:t>
            </a:r>
            <a:r>
              <a:rPr lang="en-US" altLang="zh-CN" sz="2800"/>
              <a:t>Q=Q</a:t>
            </a:r>
            <a:r>
              <a:rPr lang="en-US" altLang="zh-CN" sz="2800" baseline="-25000"/>
              <a:t>L</a:t>
            </a:r>
            <a:r>
              <a:rPr lang="zh-CN" altLang="en-US" sz="2800" dirty="0"/>
              <a:t>－</a:t>
            </a:r>
            <a:r>
              <a:rPr lang="en-US" altLang="zh-CN" sz="2800"/>
              <a:t>Q</a:t>
            </a:r>
            <a:r>
              <a:rPr lang="en-US" altLang="zh-CN" sz="2800" baseline="-25000"/>
              <a:t>C</a:t>
            </a:r>
            <a:r>
              <a:rPr lang="en-US" altLang="zh-CN" sz="2800"/>
              <a:t>=I(U</a:t>
            </a:r>
            <a:r>
              <a:rPr lang="en-US" altLang="zh-CN" sz="2800" baseline="-25000"/>
              <a:t>L</a:t>
            </a:r>
            <a:r>
              <a:rPr lang="en-US" altLang="zh-CN" sz="2800"/>
              <a:t>-U</a:t>
            </a:r>
            <a:r>
              <a:rPr lang="en-US" altLang="zh-CN" sz="2800" baseline="-25000"/>
              <a:t>C</a:t>
            </a:r>
            <a:r>
              <a:rPr lang="en-US" altLang="zh-CN" sz="2800"/>
              <a:t>)=</a:t>
            </a:r>
            <a:r>
              <a:rPr lang="en-US" altLang="zh-CN" sz="2800" err="1"/>
              <a:t>UIsinφ</a:t>
            </a:r>
            <a:r>
              <a:rPr lang="en-US" altLang="zh-CN" sz="2800"/>
              <a:t>  (1-61)</a:t>
            </a:r>
            <a:r>
              <a:rPr lang="zh-CN" altLang="en-US" sz="2800"/>
              <a:t></a:t>
            </a:r>
            <a:endParaRPr lang="zh-CN" altLang="en-US" sz="2800"/>
          </a:p>
          <a:p>
            <a:pPr>
              <a:lnSpc>
                <a:spcPct val="120000"/>
              </a:lnSpc>
            </a:pPr>
            <a:r>
              <a:rPr lang="en-US" altLang="zh-CN" sz="2800"/>
              <a:t>(4) </a:t>
            </a:r>
            <a:r>
              <a:rPr lang="zh-CN" altLang="en-US" sz="2800" dirty="0"/>
              <a:t>视在功率</a:t>
            </a:r>
            <a:endParaRPr lang="zh-CN" altLang="en-US" sz="2800" dirty="0"/>
          </a:p>
          <a:p>
            <a:pPr>
              <a:lnSpc>
                <a:spcPct val="120000"/>
              </a:lnSpc>
            </a:pPr>
            <a:r>
              <a:rPr lang="zh-CN" altLang="en-US" sz="2800" dirty="0"/>
              <a:t>将电压和电流有效值的乘积</a:t>
            </a:r>
            <a:r>
              <a:rPr lang="en-US" altLang="zh-CN" sz="2800"/>
              <a:t>UI</a:t>
            </a:r>
            <a:r>
              <a:rPr lang="zh-CN" altLang="en-US" sz="2800" dirty="0"/>
              <a:t>称为视在功率，用</a:t>
            </a:r>
            <a:r>
              <a:rPr lang="en-US" altLang="zh-CN" sz="2800"/>
              <a:t>S</a:t>
            </a:r>
            <a:r>
              <a:rPr lang="zh-CN" altLang="en-US" sz="2800" dirty="0"/>
              <a:t>表示：</a:t>
            </a:r>
            <a:r>
              <a:rPr lang="en-US" altLang="zh-CN" sz="2800"/>
              <a:t>S=UI    (1-62)</a:t>
            </a:r>
            <a:r>
              <a:rPr lang="zh-CN" altLang="en-US" sz="2800"/>
              <a:t></a:t>
            </a:r>
            <a:endParaRPr lang="zh-CN" altLang="en-US" sz="2800"/>
          </a:p>
          <a:p>
            <a:pPr>
              <a:lnSpc>
                <a:spcPct val="120000"/>
              </a:lnSpc>
            </a:pPr>
            <a:r>
              <a:rPr lang="zh-CN" altLang="en-US" sz="2800" dirty="0"/>
              <a:t>单位为</a:t>
            </a:r>
            <a:r>
              <a:rPr lang="en-US" altLang="zh-CN" sz="2800"/>
              <a:t>V</a:t>
            </a:r>
            <a:r>
              <a:rPr lang="en-US" altLang="zh-CN" sz="2800">
                <a:latin typeface="Arial" panose="020B0604020202020204" pitchFamily="34" charset="0"/>
              </a:rPr>
              <a:t>·</a:t>
            </a:r>
            <a:r>
              <a:rPr lang="en-US" altLang="zh-CN" sz="2800"/>
              <a:t>A</a:t>
            </a:r>
            <a:r>
              <a:rPr lang="zh-CN" altLang="en-US" sz="2800" dirty="0"/>
              <a:t>，也有采用</a:t>
            </a:r>
            <a:r>
              <a:rPr lang="en-US" altLang="zh-CN" sz="2800" err="1"/>
              <a:t>kV</a:t>
            </a:r>
            <a:r>
              <a:rPr lang="en-US" altLang="zh-CN" sz="2800" err="1">
                <a:latin typeface="Arial" panose="020B0604020202020204" pitchFamily="34" charset="0"/>
              </a:rPr>
              <a:t>·</a:t>
            </a:r>
            <a:r>
              <a:rPr lang="en-US" altLang="zh-CN" sz="2800" err="1"/>
              <a:t>A</a:t>
            </a:r>
            <a:r>
              <a:rPr lang="zh-CN" altLang="en-US" sz="2800" dirty="0"/>
              <a:t>表示数值大的视在功率。</a:t>
            </a:r>
            <a:r>
              <a:rPr lang="zh-CN" altLang="en-US" sz="2800"/>
              <a:t> </a:t>
            </a:r>
            <a:endParaRPr lang="zh-CN" alt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文本占位符 25602"/>
          <p:cNvSpPr>
            <a:spLocks noGrp="1" noRot="1"/>
          </p:cNvSpPr>
          <p:nvPr>
            <p:ph type="body" idx="1"/>
          </p:nvPr>
        </p:nvSpPr>
        <p:spPr>
          <a:xfrm>
            <a:off x="301625" y="762000"/>
            <a:ext cx="8540750" cy="5337175"/>
          </a:xfrm>
          <a:ln/>
        </p:spPr>
        <p:txBody>
          <a:bodyPr/>
          <a:p>
            <a:pPr>
              <a:lnSpc>
                <a:spcPct val="120000"/>
              </a:lnSpc>
            </a:pPr>
            <a:r>
              <a:rPr lang="zh-CN" altLang="en-US" sz="2800" dirty="0"/>
              <a:t>在电工学中通常以大地的电势为零。有些用电设备为了使用安全，将机壳与大地相连，称为接地。</a:t>
            </a:r>
            <a:endParaRPr lang="zh-CN" altLang="en-US" sz="2800"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5" name="文本占位符 187394"/>
          <p:cNvSpPr>
            <a:spLocks noGrp="1" noRot="1"/>
          </p:cNvSpPr>
          <p:nvPr>
            <p:ph type="body" idx="1"/>
          </p:nvPr>
        </p:nvSpPr>
        <p:spPr>
          <a:xfrm>
            <a:off x="301625" y="609600"/>
            <a:ext cx="8540750" cy="5489575"/>
          </a:xfrm>
          <a:ln/>
        </p:spPr>
        <p:txBody>
          <a:bodyPr/>
          <a:p>
            <a:pPr>
              <a:lnSpc>
                <a:spcPct val="80000"/>
              </a:lnSpc>
            </a:pPr>
            <a:endParaRPr lang="en-US" altLang="zh-CN" sz="800" dirty="0"/>
          </a:p>
          <a:p>
            <a:pPr>
              <a:lnSpc>
                <a:spcPct val="120000"/>
              </a:lnSpc>
            </a:pPr>
            <a:r>
              <a:rPr lang="zh-CN" altLang="en-US" sz="2800" dirty="0"/>
              <a:t>由视在功率</a:t>
            </a:r>
            <a:r>
              <a:rPr lang="en-US" altLang="zh-CN" sz="2800"/>
              <a:t>S</a:t>
            </a:r>
            <a:r>
              <a:rPr lang="zh-CN" altLang="en-US" sz="2800" dirty="0"/>
              <a:t>、有功功率</a:t>
            </a:r>
            <a:r>
              <a:rPr lang="en-US" altLang="zh-CN" sz="2800"/>
              <a:t>P</a:t>
            </a:r>
            <a:r>
              <a:rPr lang="zh-CN" altLang="en-US" sz="2800" dirty="0"/>
              <a:t>、无功功率</a:t>
            </a:r>
            <a:r>
              <a:rPr lang="en-US" altLang="zh-CN" sz="2800"/>
              <a:t>Q</a:t>
            </a:r>
            <a:r>
              <a:rPr lang="zh-CN" altLang="en-US" sz="2800" dirty="0"/>
              <a:t>也可以组成功率三角形［图</a:t>
            </a:r>
            <a:r>
              <a:rPr lang="en-US" altLang="zh-CN" sz="2800"/>
              <a:t>1-30(c)</a:t>
            </a:r>
            <a:r>
              <a:rPr lang="zh-CN" altLang="en-US" sz="2800" dirty="0"/>
              <a:t>］，它们之间有下列关系：</a:t>
            </a:r>
            <a:endParaRPr lang="zh-CN" altLang="en-US" sz="2800" dirty="0"/>
          </a:p>
          <a:p>
            <a:pPr>
              <a:lnSpc>
                <a:spcPct val="120000"/>
              </a:lnSpc>
            </a:pPr>
            <a:r>
              <a:rPr lang="zh-CN" altLang="en-US" sz="2800" dirty="0"/>
              <a:t></a:t>
            </a:r>
            <a:r>
              <a:rPr lang="en-US" altLang="zh-CN" sz="2800"/>
              <a:t>S=(P</a:t>
            </a:r>
            <a:r>
              <a:rPr lang="en-US" altLang="zh-CN" sz="2800" baseline="30000"/>
              <a:t>2</a:t>
            </a:r>
            <a:r>
              <a:rPr lang="en-US" altLang="zh-CN" sz="2800"/>
              <a:t>+Q</a:t>
            </a:r>
            <a:r>
              <a:rPr lang="en-US" altLang="zh-CN" sz="2800" baseline="30000"/>
              <a:t>2</a:t>
            </a:r>
            <a:r>
              <a:rPr lang="en-US" altLang="zh-CN" sz="2800"/>
              <a:t>)</a:t>
            </a:r>
            <a:r>
              <a:rPr lang="en-US" altLang="zh-CN" sz="2800" baseline="30000"/>
              <a:t>1/2</a:t>
            </a:r>
            <a:r>
              <a:rPr lang="zh-CN" altLang="en-US" sz="2800"/>
              <a:t></a:t>
            </a:r>
            <a:endParaRPr lang="zh-CN" altLang="en-US" sz="2800"/>
          </a:p>
          <a:p>
            <a:pPr>
              <a:lnSpc>
                <a:spcPct val="120000"/>
              </a:lnSpc>
              <a:buNone/>
            </a:pPr>
            <a:r>
              <a:rPr lang="zh-CN" altLang="en-US" sz="2800"/>
              <a:t>           </a:t>
            </a:r>
            <a:r>
              <a:rPr lang="en-US" altLang="zh-CN" sz="2800"/>
              <a:t>P=</a:t>
            </a:r>
            <a:r>
              <a:rPr lang="en-US" altLang="zh-CN" sz="2800" err="1"/>
              <a:t>Scosφ</a:t>
            </a:r>
            <a:r>
              <a:rPr lang="zh-CN" altLang="en-US" sz="2800"/>
              <a:t></a:t>
            </a:r>
            <a:endParaRPr lang="zh-CN" altLang="en-US" sz="2800"/>
          </a:p>
          <a:p>
            <a:pPr>
              <a:lnSpc>
                <a:spcPct val="120000"/>
              </a:lnSpc>
              <a:buNone/>
            </a:pPr>
            <a:r>
              <a:rPr lang="zh-CN" altLang="en-US" sz="2800"/>
              <a:t>          </a:t>
            </a:r>
            <a:r>
              <a:rPr lang="en-US" altLang="zh-CN" sz="2800"/>
              <a:t>Q=</a:t>
            </a:r>
            <a:r>
              <a:rPr lang="en-US" altLang="zh-CN" sz="2800" err="1"/>
              <a:t>Ssinφ</a:t>
            </a:r>
            <a:r>
              <a:rPr lang="en-US" altLang="zh-CN" sz="2800"/>
              <a:t>     (1-63)</a:t>
            </a:r>
            <a:r>
              <a:rPr lang="zh-CN" altLang="en-US" sz="2800"/>
              <a:t></a:t>
            </a:r>
            <a:endParaRPr lang="zh-CN" altLang="en-US" sz="2800"/>
          </a:p>
          <a:p>
            <a:pPr>
              <a:lnSpc>
                <a:spcPct val="120000"/>
              </a:lnSpc>
            </a:pPr>
            <a:r>
              <a:rPr lang="zh-CN" altLang="en-US" sz="2800" dirty="0"/>
              <a:t>由图</a:t>
            </a:r>
            <a:r>
              <a:rPr lang="en-US" altLang="zh-CN" sz="2800"/>
              <a:t>1-28</a:t>
            </a:r>
            <a:r>
              <a:rPr lang="zh-CN" altLang="en-US" sz="2800" dirty="0"/>
              <a:t>可以看出，将电压三角形各边同除以电流可得到阻抗三角形，将电压三角形各边同乘以电流可得到功率三角形，这</a:t>
            </a:r>
            <a:r>
              <a:rPr lang="en-US" altLang="zh-CN" sz="2800"/>
              <a:t>3</a:t>
            </a:r>
            <a:r>
              <a:rPr lang="zh-CN" altLang="en-US" sz="2800" dirty="0"/>
              <a:t>个三角形是相似三角形。</a:t>
            </a:r>
            <a:endParaRPr lang="zh-CN" altLang="en-US" sz="2800"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8419" name="文本占位符 188418"/>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1-14</a:t>
            </a:r>
            <a:r>
              <a:rPr lang="zh-CN" altLang="en-US" sz="2800"/>
              <a:t>】〓</a:t>
            </a:r>
            <a:r>
              <a:rPr lang="zh-CN" altLang="en-US" sz="2800" dirty="0"/>
              <a:t>一个电阻为</a:t>
            </a:r>
            <a:r>
              <a:rPr lang="en-US" altLang="zh-CN" sz="2800"/>
              <a:t>30Ω</a:t>
            </a:r>
            <a:r>
              <a:rPr lang="zh-CN" altLang="en-US" sz="2800" dirty="0"/>
              <a:t>，电感为</a:t>
            </a:r>
            <a:r>
              <a:rPr lang="en-US" altLang="zh-CN" sz="2800"/>
              <a:t>127mH</a:t>
            </a:r>
            <a:r>
              <a:rPr lang="zh-CN" altLang="en-US" sz="2800" dirty="0"/>
              <a:t>，电容为</a:t>
            </a:r>
            <a:r>
              <a:rPr lang="en-US" altLang="zh-CN" sz="2800"/>
              <a:t>40μF</a:t>
            </a:r>
            <a:r>
              <a:rPr lang="zh-CN" altLang="en-US" sz="2800" dirty="0"/>
              <a:t>的串联电路，接在电压为</a:t>
            </a:r>
            <a:r>
              <a:rPr lang="en-US" altLang="zh-CN" sz="2800"/>
              <a:t>u=220×2</a:t>
            </a:r>
            <a:r>
              <a:rPr lang="en-US" altLang="zh-CN" sz="2800" baseline="30000"/>
              <a:t>1/2</a:t>
            </a:r>
            <a:r>
              <a:rPr lang="en-US" altLang="zh-CN" sz="2800"/>
              <a:t>sin(314t+10°)V</a:t>
            </a:r>
            <a:r>
              <a:rPr lang="zh-CN" altLang="en-US" sz="2800" dirty="0"/>
              <a:t>上。试求：</a:t>
            </a:r>
            <a:r>
              <a:rPr lang="en-US" altLang="zh-CN" sz="2800"/>
              <a:t>(1) </a:t>
            </a:r>
            <a:r>
              <a:rPr lang="zh-CN" altLang="en-US" sz="2800" dirty="0"/>
              <a:t>感抗、容抗、阻抗；</a:t>
            </a:r>
            <a:r>
              <a:rPr lang="en-US" altLang="zh-CN" sz="2800"/>
              <a:t>(2) </a:t>
            </a:r>
            <a:r>
              <a:rPr lang="zh-CN" altLang="en-US" sz="2800" dirty="0"/>
              <a:t>电流的有效值与瞬时值表达式；</a:t>
            </a:r>
            <a:r>
              <a:rPr lang="en-US" altLang="zh-CN" sz="2800"/>
              <a:t>(3) </a:t>
            </a:r>
            <a:r>
              <a:rPr lang="zh-CN" altLang="en-US" sz="2800" dirty="0"/>
              <a:t>各部分电压的有效值与瞬时值表达式；</a:t>
            </a:r>
            <a:r>
              <a:rPr lang="en-US" altLang="zh-CN" sz="2800"/>
              <a:t>(4) </a:t>
            </a:r>
            <a:r>
              <a:rPr lang="zh-CN" altLang="en-US" sz="2800" dirty="0"/>
              <a:t>画出相量图：</a:t>
            </a:r>
            <a:r>
              <a:rPr lang="en-US" altLang="zh-CN" sz="2800"/>
              <a:t>(5) </a:t>
            </a:r>
            <a:r>
              <a:rPr lang="zh-CN" altLang="en-US" sz="2800" dirty="0"/>
              <a:t>求功率</a:t>
            </a:r>
            <a:r>
              <a:rPr lang="en-US" altLang="zh-CN" sz="2800"/>
              <a:t>P</a:t>
            </a:r>
            <a:r>
              <a:rPr lang="zh-CN" altLang="en-US" sz="2800" dirty="0"/>
              <a:t>和</a:t>
            </a:r>
            <a:r>
              <a:rPr lang="en-US" altLang="zh-CN" sz="2800"/>
              <a:t>Q</a:t>
            </a:r>
            <a:r>
              <a:rPr lang="zh-CN" altLang="en-US" sz="2800" dirty="0"/>
              <a:t>。</a:t>
            </a:r>
            <a:endParaRPr lang="zh-CN" altLang="en-US" sz="2800" dirty="0"/>
          </a:p>
          <a:p>
            <a:pPr>
              <a:lnSpc>
                <a:spcPct val="120000"/>
              </a:lnSpc>
            </a:pPr>
            <a:r>
              <a:rPr lang="zh-CN" altLang="en-US" sz="2800" dirty="0"/>
              <a:t>解法一：</a:t>
            </a:r>
            <a:r>
              <a:rPr lang="en-US" altLang="zh-CN" sz="2800"/>
              <a:t>(1) X</a:t>
            </a:r>
            <a:r>
              <a:rPr lang="en-US" altLang="zh-CN" sz="2800" baseline="-25000"/>
              <a:t>L</a:t>
            </a:r>
            <a:r>
              <a:rPr lang="en-US" altLang="zh-CN" sz="2800"/>
              <a:t>=</a:t>
            </a:r>
            <a:r>
              <a:rPr lang="en-US" altLang="zh-CN" sz="2800" err="1"/>
              <a:t>ωL</a:t>
            </a:r>
            <a:r>
              <a:rPr lang="en-US" altLang="zh-CN" sz="2800"/>
              <a:t>=314×127×10</a:t>
            </a:r>
            <a:r>
              <a:rPr lang="zh-CN" altLang="en-US" sz="2800" baseline="30000" dirty="0"/>
              <a:t>－</a:t>
            </a:r>
            <a:r>
              <a:rPr lang="en-US" altLang="zh-CN" sz="2800" baseline="30000"/>
              <a:t>3</a:t>
            </a:r>
            <a:r>
              <a:rPr lang="en-US" altLang="zh-CN" sz="2800"/>
              <a:t>=40(Ω)</a:t>
            </a:r>
            <a:endParaRPr lang="en-US" altLang="zh-CN" sz="2800"/>
          </a:p>
          <a:p>
            <a:pPr>
              <a:lnSpc>
                <a:spcPct val="120000"/>
              </a:lnSpc>
            </a:pPr>
            <a:r>
              <a:rPr lang="zh-CN" altLang="en-US" sz="2800"/>
              <a:t> </a:t>
            </a:r>
            <a:r>
              <a:rPr lang="en-US" altLang="zh-CN" sz="2800"/>
              <a:t>X</a:t>
            </a:r>
            <a:r>
              <a:rPr lang="en-US" altLang="zh-CN" sz="2800" baseline="-25000"/>
              <a:t>C</a:t>
            </a:r>
            <a:r>
              <a:rPr lang="en-US" altLang="zh-CN" sz="2800"/>
              <a:t>=1</a:t>
            </a:r>
            <a:r>
              <a:rPr lang="zh-CN" altLang="en-US" sz="2800" dirty="0"/>
              <a:t>／</a:t>
            </a:r>
            <a:r>
              <a:rPr lang="en-US" altLang="zh-CN" sz="2800" err="1"/>
              <a:t>ωC</a:t>
            </a:r>
            <a:r>
              <a:rPr lang="en-US" altLang="zh-CN" sz="2800"/>
              <a:t>=1/(314×40×10</a:t>
            </a:r>
            <a:r>
              <a:rPr lang="zh-CN" altLang="en-US" sz="2800" baseline="30000" dirty="0"/>
              <a:t>－</a:t>
            </a:r>
            <a:r>
              <a:rPr lang="en-US" altLang="zh-CN" sz="2800" baseline="30000"/>
              <a:t>6</a:t>
            </a:r>
            <a:r>
              <a:rPr lang="en-US" altLang="zh-CN" sz="2800"/>
              <a:t>)=80  (Ω)</a:t>
            </a:r>
            <a:r>
              <a:rPr lang="zh-CN" altLang="en-US" sz="2800"/>
              <a:t></a:t>
            </a:r>
            <a:endParaRPr lang="zh-CN" altLang="en-US" sz="2800"/>
          </a:p>
          <a:p>
            <a:pPr>
              <a:lnSpc>
                <a:spcPct val="120000"/>
              </a:lnSpc>
            </a:pPr>
            <a:r>
              <a:rPr lang="zh-CN" altLang="en-US" sz="2800"/>
              <a:t>   </a:t>
            </a:r>
            <a:r>
              <a:rPr lang="en-US" altLang="zh-CN" sz="2800"/>
              <a:t>Z=(R</a:t>
            </a:r>
            <a:r>
              <a:rPr lang="en-US" altLang="zh-CN" sz="2800" baseline="30000"/>
              <a:t>2</a:t>
            </a:r>
            <a:r>
              <a:rPr lang="en-US" altLang="zh-CN" sz="2800"/>
              <a:t>+(X</a:t>
            </a:r>
            <a:r>
              <a:rPr lang="en-US" altLang="zh-CN" sz="2800" baseline="-25000"/>
              <a:t>L</a:t>
            </a:r>
            <a:r>
              <a:rPr lang="en-US" altLang="zh-CN" sz="2800"/>
              <a:t>-X</a:t>
            </a:r>
            <a:r>
              <a:rPr lang="en-US" altLang="zh-CN" sz="2800" baseline="-25000"/>
              <a:t>C</a:t>
            </a:r>
            <a:r>
              <a:rPr lang="en-US" altLang="zh-CN" sz="2800"/>
              <a:t>)</a:t>
            </a:r>
            <a:r>
              <a:rPr lang="en-US" altLang="zh-CN" sz="2800" baseline="30000"/>
              <a:t>2</a:t>
            </a:r>
            <a:r>
              <a:rPr lang="en-US" altLang="zh-CN" sz="2800"/>
              <a:t>)</a:t>
            </a:r>
            <a:r>
              <a:rPr lang="en-US" altLang="zh-CN" sz="2800" baseline="30000"/>
              <a:t>1/2</a:t>
            </a:r>
            <a:r>
              <a:rPr lang="en-US" altLang="zh-CN" sz="2800"/>
              <a:t>=(30</a:t>
            </a:r>
            <a:r>
              <a:rPr lang="en-US" altLang="zh-CN" sz="2800" baseline="30000"/>
              <a:t>2</a:t>
            </a:r>
            <a:r>
              <a:rPr lang="en-US" altLang="zh-CN" sz="2800"/>
              <a:t>+(40-80)</a:t>
            </a:r>
            <a:r>
              <a:rPr lang="en-US" altLang="zh-CN" sz="2800" baseline="30000"/>
              <a:t>2</a:t>
            </a:r>
            <a:r>
              <a:rPr lang="en-US" altLang="zh-CN" sz="2800"/>
              <a:t>)</a:t>
            </a:r>
            <a:r>
              <a:rPr lang="en-US" altLang="zh-CN" sz="2800" baseline="30000"/>
              <a:t>1/2</a:t>
            </a:r>
            <a:r>
              <a:rPr lang="en-US" altLang="zh-CN" sz="2800"/>
              <a:t>=50(Ω)</a:t>
            </a:r>
            <a:r>
              <a:rPr lang="zh-CN" altLang="en-US" sz="2800"/>
              <a:t> </a:t>
            </a:r>
            <a:endParaRPr lang="zh-CN" altLang="en-US" sz="280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9443" name="文本占位符 189442"/>
          <p:cNvSpPr>
            <a:spLocks noGrp="1" noRot="1"/>
          </p:cNvSpPr>
          <p:nvPr>
            <p:ph type="body" idx="1"/>
          </p:nvPr>
        </p:nvSpPr>
        <p:spPr>
          <a:xfrm>
            <a:off x="301625" y="685800"/>
            <a:ext cx="8540750" cy="5413375"/>
          </a:xfrm>
          <a:ln/>
        </p:spPr>
        <p:txBody>
          <a:bodyPr/>
          <a:p>
            <a:pPr>
              <a:lnSpc>
                <a:spcPct val="120000"/>
              </a:lnSpc>
            </a:pPr>
            <a:r>
              <a:rPr lang="en-US" altLang="zh-CN" sz="2800"/>
              <a:t>(2) I=U/</a:t>
            </a:r>
            <a:r>
              <a:rPr lang="zh-CN" altLang="en-US" sz="2800" dirty="0"/>
              <a:t>｜</a:t>
            </a:r>
            <a:r>
              <a:rPr lang="en-US" altLang="zh-CN" sz="2800"/>
              <a:t>Z</a:t>
            </a:r>
            <a:r>
              <a:rPr lang="zh-CN" altLang="en-US" sz="2800" dirty="0"/>
              <a:t>｜</a:t>
            </a:r>
            <a:r>
              <a:rPr lang="en-US" altLang="zh-CN" sz="2800"/>
              <a:t>=220/50=4.4(A)</a:t>
            </a:r>
            <a:r>
              <a:rPr lang="zh-CN" altLang="en-US" sz="2800"/>
              <a:t></a:t>
            </a:r>
            <a:endParaRPr lang="zh-CN" altLang="en-US" sz="2800"/>
          </a:p>
          <a:p>
            <a:pPr>
              <a:lnSpc>
                <a:spcPct val="120000"/>
              </a:lnSpc>
            </a:pPr>
            <a:r>
              <a:rPr lang="en-US" altLang="zh-CN" sz="2800"/>
              <a:t>φ=tan</a:t>
            </a:r>
            <a:r>
              <a:rPr lang="zh-CN" altLang="en-US" sz="2800" baseline="30000" dirty="0"/>
              <a:t>－</a:t>
            </a:r>
            <a:r>
              <a:rPr lang="en-US" altLang="zh-CN" sz="2800" baseline="30000"/>
              <a:t>1</a:t>
            </a:r>
            <a:r>
              <a:rPr lang="en-US" altLang="zh-CN" sz="2800"/>
              <a:t>(XL-XC)/R=tan</a:t>
            </a:r>
            <a:r>
              <a:rPr lang="en-US" altLang="zh-CN" sz="2800" baseline="30000"/>
              <a:t>-1</a:t>
            </a:r>
            <a:r>
              <a:rPr lang="en-US" altLang="zh-CN" sz="2800"/>
              <a:t>(40-80)/30=-53°</a:t>
            </a:r>
            <a:r>
              <a:rPr lang="zh-CN" altLang="en-US" sz="2800"/>
              <a:t> </a:t>
            </a:r>
            <a:endParaRPr lang="zh-CN" altLang="en-US" sz="2800"/>
          </a:p>
          <a:p>
            <a:pPr>
              <a:lnSpc>
                <a:spcPct val="120000"/>
              </a:lnSpc>
            </a:pPr>
            <a:r>
              <a:rPr lang="en-US" altLang="zh-CN" sz="2800"/>
              <a:t>i=4.4X2</a:t>
            </a:r>
            <a:r>
              <a:rPr lang="en-US" altLang="zh-CN" sz="2800" baseline="30000"/>
              <a:t>1/2</a:t>
            </a:r>
            <a:r>
              <a:rPr lang="en-US" altLang="zh-CN" sz="2800"/>
              <a:t>sin(314t+10°+53°)=4.4X2</a:t>
            </a:r>
            <a:r>
              <a:rPr lang="en-US" altLang="zh-CN" sz="2800" baseline="30000"/>
              <a:t>1/2</a:t>
            </a:r>
            <a:r>
              <a:rPr lang="en-US" altLang="zh-CN" sz="2800"/>
              <a:t>sin(314t+63°)</a:t>
            </a:r>
            <a:r>
              <a:rPr lang="zh-CN" altLang="en-US" sz="2800"/>
              <a:t></a:t>
            </a:r>
            <a:endParaRPr lang="zh-CN" altLang="en-US" sz="2800"/>
          </a:p>
          <a:p>
            <a:pPr>
              <a:lnSpc>
                <a:spcPct val="120000"/>
              </a:lnSpc>
            </a:pPr>
            <a:r>
              <a:rPr lang="en-US" altLang="zh-CN" sz="2800"/>
              <a:t>(3) U</a:t>
            </a:r>
            <a:r>
              <a:rPr lang="en-US" altLang="zh-CN" sz="2800" baseline="-25000"/>
              <a:t>R</a:t>
            </a:r>
            <a:r>
              <a:rPr lang="en-US" altLang="zh-CN" sz="2800"/>
              <a:t>=IR=4.4×30=132  (V)</a:t>
            </a:r>
            <a:r>
              <a:rPr lang="zh-CN" altLang="en-US" sz="2800"/>
              <a:t></a:t>
            </a:r>
            <a:endParaRPr lang="zh-CN" altLang="en-US" sz="2800"/>
          </a:p>
          <a:p>
            <a:pPr>
              <a:lnSpc>
                <a:spcPct val="120000"/>
              </a:lnSpc>
            </a:pPr>
            <a:r>
              <a:rPr lang="en-US" altLang="zh-CN" sz="2800" err="1"/>
              <a:t>u</a:t>
            </a:r>
            <a:r>
              <a:rPr lang="en-US" altLang="zh-CN" sz="2800" baseline="-25000" err="1"/>
              <a:t>R</a:t>
            </a:r>
            <a:r>
              <a:rPr lang="en-US" altLang="zh-CN" sz="2800"/>
              <a:t>=132X2</a:t>
            </a:r>
            <a:r>
              <a:rPr lang="en-US" altLang="zh-CN" sz="2800" baseline="30000"/>
              <a:t>1/2</a:t>
            </a:r>
            <a:r>
              <a:rPr lang="en-US" altLang="zh-CN" sz="2800"/>
              <a:t>sin(314t+63°)  (V)</a:t>
            </a:r>
            <a:r>
              <a:rPr lang="zh-CN" altLang="en-US" sz="2800"/>
              <a:t></a:t>
            </a:r>
            <a:endParaRPr lang="zh-CN" altLang="en-US" sz="2800"/>
          </a:p>
          <a:p>
            <a:pPr>
              <a:lnSpc>
                <a:spcPct val="120000"/>
              </a:lnSpc>
            </a:pPr>
            <a:r>
              <a:rPr lang="en-US" altLang="zh-CN" sz="2800"/>
              <a:t>U</a:t>
            </a:r>
            <a:r>
              <a:rPr lang="en-US" altLang="zh-CN" sz="2800" baseline="-25000"/>
              <a:t>L</a:t>
            </a:r>
            <a:r>
              <a:rPr lang="en-US" altLang="zh-CN" sz="2800"/>
              <a:t>=IX</a:t>
            </a:r>
            <a:r>
              <a:rPr lang="en-US" altLang="zh-CN" sz="2800" baseline="-25000"/>
              <a:t>L</a:t>
            </a:r>
            <a:r>
              <a:rPr lang="en-US" altLang="zh-CN" sz="2800"/>
              <a:t>=4.4×40=176(V)</a:t>
            </a:r>
            <a:endParaRPr lang="en-US" altLang="zh-CN" sz="2800"/>
          </a:p>
          <a:p>
            <a:pPr>
              <a:lnSpc>
                <a:spcPct val="120000"/>
              </a:lnSpc>
            </a:pPr>
            <a:r>
              <a:rPr lang="en-US" altLang="zh-CN" sz="2800" err="1"/>
              <a:t>u</a:t>
            </a:r>
            <a:r>
              <a:rPr lang="en-US" altLang="zh-CN" sz="2800" baseline="-25000" err="1"/>
              <a:t>L</a:t>
            </a:r>
            <a:r>
              <a:rPr lang="en-US" altLang="zh-CN" sz="2800"/>
              <a:t>=176X2</a:t>
            </a:r>
            <a:r>
              <a:rPr lang="en-US" altLang="zh-CN" sz="2800" baseline="30000"/>
              <a:t>1/2</a:t>
            </a:r>
            <a:r>
              <a:rPr lang="en-US" altLang="zh-CN" sz="2800"/>
              <a:t>sin(314t+63°+90°)=176X2</a:t>
            </a:r>
            <a:r>
              <a:rPr lang="en-US" altLang="zh-CN" sz="2800" baseline="30000"/>
              <a:t>1/2</a:t>
            </a:r>
            <a:r>
              <a:rPr lang="en-US" altLang="zh-CN" sz="2800"/>
              <a:t>sin(314t+153°)(V)      </a:t>
            </a:r>
            <a:endParaRPr lang="en-US" altLang="zh-CN" sz="280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4435" name="文本占位符 274434"/>
          <p:cNvSpPr>
            <a:spLocks noGrp="1" noRot="1"/>
          </p:cNvSpPr>
          <p:nvPr>
            <p:ph type="body" idx="1"/>
          </p:nvPr>
        </p:nvSpPr>
        <p:spPr>
          <a:xfrm>
            <a:off x="301625" y="762000"/>
            <a:ext cx="8540750" cy="5337175"/>
          </a:xfrm>
          <a:ln/>
        </p:spPr>
        <p:txBody>
          <a:bodyPr/>
          <a:p>
            <a:pPr>
              <a:lnSpc>
                <a:spcPct val="120000"/>
              </a:lnSpc>
            </a:pPr>
            <a:r>
              <a:rPr lang="en-US" altLang="zh-CN" sz="2800"/>
              <a:t>U</a:t>
            </a:r>
            <a:r>
              <a:rPr lang="en-US" altLang="zh-CN" sz="2800" baseline="-25000"/>
              <a:t>C</a:t>
            </a:r>
            <a:r>
              <a:rPr lang="en-US" altLang="zh-CN" sz="2800"/>
              <a:t>=IX</a:t>
            </a:r>
            <a:r>
              <a:rPr lang="en-US" altLang="zh-CN" sz="2800" baseline="-25000"/>
              <a:t>C</a:t>
            </a:r>
            <a:r>
              <a:rPr lang="en-US" altLang="zh-CN" sz="2800"/>
              <a:t>=4.4×80=352  (V)</a:t>
            </a:r>
            <a:r>
              <a:rPr lang="zh-CN" altLang="en-US" sz="2800"/>
              <a:t></a:t>
            </a:r>
            <a:endParaRPr lang="zh-CN" altLang="en-US" sz="2800"/>
          </a:p>
          <a:p>
            <a:pPr>
              <a:lnSpc>
                <a:spcPct val="120000"/>
              </a:lnSpc>
            </a:pPr>
            <a:r>
              <a:rPr lang="zh-CN" altLang="en-US" sz="2800"/>
              <a:t>     </a:t>
            </a:r>
            <a:r>
              <a:rPr lang="en-US" altLang="zh-CN" sz="2800" err="1"/>
              <a:t>u</a:t>
            </a:r>
            <a:r>
              <a:rPr lang="en-US" altLang="zh-CN" sz="2800" baseline="-25000" err="1"/>
              <a:t>C</a:t>
            </a:r>
            <a:r>
              <a:rPr lang="en-US" altLang="zh-CN" sz="2800"/>
              <a:t>=352X2</a:t>
            </a:r>
            <a:r>
              <a:rPr lang="en-US" altLang="zh-CN" sz="2800" baseline="30000"/>
              <a:t>1/2</a:t>
            </a:r>
            <a:r>
              <a:rPr lang="en-US" altLang="zh-CN" sz="2800"/>
              <a:t>sin(314t+63°</a:t>
            </a:r>
            <a:r>
              <a:rPr lang="zh-CN" altLang="en-US" sz="2800" dirty="0"/>
              <a:t>－</a:t>
            </a:r>
            <a:r>
              <a:rPr lang="en-US" altLang="zh-CN" sz="2800"/>
              <a:t>90°)V=352X2</a:t>
            </a:r>
            <a:r>
              <a:rPr lang="en-US" altLang="zh-CN" sz="2800" baseline="30000"/>
              <a:t>1/2</a:t>
            </a:r>
            <a:r>
              <a:rPr lang="en-US" altLang="zh-CN" sz="2800"/>
              <a:t>sin(314t-27°)(V)</a:t>
            </a:r>
            <a:r>
              <a:rPr lang="zh-CN" altLang="en-US" sz="2800"/>
              <a:t></a:t>
            </a:r>
            <a:endParaRPr lang="zh-CN" altLang="en-US" sz="2800"/>
          </a:p>
          <a:p>
            <a:pPr>
              <a:lnSpc>
                <a:spcPct val="120000"/>
              </a:lnSpc>
            </a:pPr>
            <a:r>
              <a:rPr lang="en-US" altLang="zh-CN" sz="2800"/>
              <a:t>(4) </a:t>
            </a:r>
            <a:r>
              <a:rPr lang="zh-CN" altLang="en-US" sz="2800" dirty="0"/>
              <a:t>画出相量图，如图</a:t>
            </a:r>
            <a:r>
              <a:rPr lang="en-US" altLang="zh-CN" sz="2800"/>
              <a:t>1-31</a:t>
            </a:r>
            <a:r>
              <a:rPr lang="zh-CN" altLang="en-US" sz="2800" dirty="0"/>
              <a:t>所示。</a:t>
            </a:r>
            <a:endParaRPr lang="zh-CN" altLang="en-US" sz="2800" dirty="0"/>
          </a:p>
          <a:p>
            <a:pPr>
              <a:lnSpc>
                <a:spcPct val="120000"/>
              </a:lnSpc>
            </a:pPr>
            <a:r>
              <a:rPr lang="en-US" altLang="zh-CN" sz="2800"/>
              <a:t>(5) P=</a:t>
            </a:r>
            <a:r>
              <a:rPr lang="en-US" altLang="zh-CN" sz="2800" err="1"/>
              <a:t>UIcosφ</a:t>
            </a:r>
            <a:r>
              <a:rPr lang="en-US" altLang="zh-CN" sz="2800"/>
              <a:t>=220X4.4cos(</a:t>
            </a:r>
            <a:r>
              <a:rPr lang="zh-CN" altLang="en-US" sz="2800" dirty="0"/>
              <a:t>－</a:t>
            </a:r>
            <a:r>
              <a:rPr lang="en-US" altLang="zh-CN" sz="2800"/>
              <a:t>53°)=968×0.6=581 (W)</a:t>
            </a:r>
            <a:r>
              <a:rPr lang="zh-CN" altLang="en-US" sz="2800"/>
              <a:t></a:t>
            </a:r>
            <a:endParaRPr lang="zh-CN" altLang="en-US" sz="2800"/>
          </a:p>
          <a:p>
            <a:pPr>
              <a:lnSpc>
                <a:spcPct val="120000"/>
              </a:lnSpc>
            </a:pPr>
            <a:r>
              <a:rPr lang="zh-CN" altLang="en-US" sz="2800"/>
              <a:t></a:t>
            </a:r>
            <a:r>
              <a:rPr lang="en-US" altLang="zh-CN" sz="2800"/>
              <a:t>Q=</a:t>
            </a:r>
            <a:r>
              <a:rPr lang="en-US" altLang="zh-CN" sz="2800" err="1"/>
              <a:t>UIsinφ</a:t>
            </a:r>
            <a:r>
              <a:rPr lang="en-US" altLang="zh-CN" sz="2800"/>
              <a:t>=968×(-0.8)=-774(var)</a:t>
            </a:r>
            <a:r>
              <a:rPr lang="zh-CN" altLang="en-US" sz="2800"/>
              <a:t> </a:t>
            </a:r>
            <a:endParaRPr lang="zh-CN" altLang="en-US" sz="280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0469" name="文本占位符 190468" descr="1j31"/>
          <p:cNvPicPr>
            <a:picLocks noChangeAspect="1"/>
          </p:cNvPicPr>
          <p:nvPr>
            <p:ph type="body" idx="1"/>
          </p:nvPr>
        </p:nvPicPr>
        <p:blipFill>
          <a:blip r:embed="rId1"/>
          <a:stretch>
            <a:fillRect/>
          </a:stretch>
        </p:blipFill>
        <p:spPr>
          <a:xfrm>
            <a:off x="228600" y="990600"/>
            <a:ext cx="8610600" cy="3448050"/>
          </a:xfrm>
          <a:ln/>
        </p:spPr>
      </p:pic>
      <p:sp>
        <p:nvSpPr>
          <p:cNvPr id="190470" name="矩形 190469"/>
          <p:cNvSpPr/>
          <p:nvPr/>
        </p:nvSpPr>
        <p:spPr>
          <a:xfrm>
            <a:off x="3048000" y="49530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1-31</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1-14</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1491" name="文本占位符 191490"/>
          <p:cNvSpPr>
            <a:spLocks noGrp="1" noRot="1"/>
          </p:cNvSpPr>
          <p:nvPr>
            <p:ph type="body" idx="1"/>
          </p:nvPr>
        </p:nvSpPr>
        <p:spPr>
          <a:xfrm>
            <a:off x="301625" y="762000"/>
            <a:ext cx="8540750" cy="5337175"/>
          </a:xfrm>
          <a:ln/>
        </p:spPr>
        <p:txBody>
          <a:bodyPr/>
          <a:p>
            <a:pPr>
              <a:lnSpc>
                <a:spcPct val="120000"/>
              </a:lnSpc>
            </a:pPr>
            <a:r>
              <a:rPr lang="zh-CN" altLang="en-US" sz="2800" dirty="0"/>
              <a:t>解法二：试用相量</a:t>
            </a:r>
            <a:r>
              <a:rPr lang="en-US" altLang="zh-CN" sz="2800"/>
              <a:t>(</a:t>
            </a:r>
            <a:r>
              <a:rPr lang="zh-CN" altLang="en-US" sz="2800" dirty="0"/>
              <a:t>复数</a:t>
            </a:r>
            <a:r>
              <a:rPr lang="en-US" altLang="zh-CN" sz="2800"/>
              <a:t>)</a:t>
            </a:r>
            <a:r>
              <a:rPr lang="zh-CN" altLang="en-US" sz="2800" dirty="0"/>
              <a:t>计算电流及各元件上的电压。因为</a:t>
            </a:r>
            <a:endParaRPr lang="zh-CN" altLang="en-US" sz="2800" dirty="0"/>
          </a:p>
          <a:p>
            <a:pPr>
              <a:lnSpc>
                <a:spcPct val="120000"/>
              </a:lnSpc>
            </a:pPr>
            <a:r>
              <a:rPr lang="en-US" altLang="zh-CN" sz="2800"/>
              <a:t>U</a:t>
            </a:r>
            <a:r>
              <a:rPr lang="en-US" altLang="zh-CN" sz="2800">
                <a:latin typeface="Arial" panose="020B0604020202020204" pitchFamily="34" charset="0"/>
              </a:rPr>
              <a:t>·</a:t>
            </a:r>
            <a:r>
              <a:rPr lang="en-US" altLang="zh-CN" sz="2800"/>
              <a:t>=220∠10°V</a:t>
            </a:r>
            <a:r>
              <a:rPr lang="zh-CN" altLang="en-US" sz="2800" dirty="0"/>
              <a:t>，</a:t>
            </a:r>
            <a:r>
              <a:rPr lang="en-US" altLang="zh-CN" sz="2800"/>
              <a:t>L=127×10</a:t>
            </a:r>
            <a:r>
              <a:rPr lang="zh-CN" altLang="en-US" sz="2800" baseline="30000" dirty="0"/>
              <a:t>－</a:t>
            </a:r>
            <a:r>
              <a:rPr lang="en-US" altLang="zh-CN" sz="2800" baseline="30000"/>
              <a:t>3</a:t>
            </a:r>
            <a:r>
              <a:rPr lang="en-US" altLang="zh-CN" sz="2800"/>
              <a:t>H</a:t>
            </a:r>
            <a:r>
              <a:rPr lang="zh-CN" altLang="en-US" sz="2800" dirty="0"/>
              <a:t>，</a:t>
            </a:r>
            <a:r>
              <a:rPr lang="en-US" altLang="zh-CN" sz="2800"/>
              <a:t>C=40×10</a:t>
            </a:r>
            <a:r>
              <a:rPr lang="zh-CN" altLang="en-US" sz="2800" baseline="30000" dirty="0"/>
              <a:t>－</a:t>
            </a:r>
            <a:r>
              <a:rPr lang="en-US" altLang="zh-CN" sz="2800" baseline="30000"/>
              <a:t>6</a:t>
            </a:r>
            <a:r>
              <a:rPr lang="en-US" altLang="zh-CN" sz="2800"/>
              <a:t>F</a:t>
            </a:r>
            <a:r>
              <a:rPr lang="zh-CN" altLang="en-US" sz="2800" dirty="0"/>
              <a:t>所以</a:t>
            </a:r>
            <a:endParaRPr lang="zh-CN" altLang="en-US" sz="2800" dirty="0"/>
          </a:p>
          <a:p>
            <a:pPr>
              <a:lnSpc>
                <a:spcPct val="120000"/>
              </a:lnSpc>
            </a:pPr>
            <a:r>
              <a:rPr lang="en-US" altLang="zh-CN" sz="2800"/>
              <a:t>Z=</a:t>
            </a:r>
            <a:r>
              <a:rPr lang="en-US" altLang="zh-CN" sz="2800" err="1"/>
              <a:t>R+j(XL</a:t>
            </a:r>
            <a:r>
              <a:rPr lang="zh-CN" altLang="en-US" sz="2800" dirty="0"/>
              <a:t>－</a:t>
            </a:r>
            <a:r>
              <a:rPr lang="en-US" altLang="zh-CN" sz="2800"/>
              <a:t>XC)=30+j(40-80)=30-j×40=50∠-53°</a:t>
            </a:r>
            <a:endParaRPr lang="en-US" altLang="zh-CN" sz="2800"/>
          </a:p>
          <a:p>
            <a:pPr>
              <a:lnSpc>
                <a:spcPct val="120000"/>
              </a:lnSpc>
            </a:pPr>
            <a:r>
              <a:rPr lang="en-US" altLang="zh-CN" sz="2800"/>
              <a:t>I</a:t>
            </a:r>
            <a:r>
              <a:rPr lang="en-US" altLang="zh-CN" sz="2800">
                <a:latin typeface="Arial" panose="020B0604020202020204" pitchFamily="34" charset="0"/>
              </a:rPr>
              <a:t>·</a:t>
            </a:r>
            <a:r>
              <a:rPr lang="en-US" altLang="zh-CN" sz="2800"/>
              <a:t>=U</a:t>
            </a:r>
            <a:r>
              <a:rPr lang="en-US" altLang="zh-CN" sz="2800">
                <a:latin typeface="Arial" panose="020B0604020202020204" pitchFamily="34" charset="0"/>
              </a:rPr>
              <a:t>·</a:t>
            </a:r>
            <a:r>
              <a:rPr lang="en-US" altLang="zh-CN" sz="2800"/>
              <a:t>/Z=220∠10°/50∠-53°=4.4∠63°(A)</a:t>
            </a:r>
            <a:r>
              <a:rPr lang="zh-CN" altLang="en-US" sz="2800"/>
              <a:t></a:t>
            </a:r>
            <a:endParaRPr lang="zh-CN" altLang="en-US" sz="280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5459" name="文本占位符 275458"/>
          <p:cNvSpPr>
            <a:spLocks noGrp="1" noRot="1"/>
          </p:cNvSpPr>
          <p:nvPr>
            <p:ph type="body" idx="1"/>
          </p:nvPr>
        </p:nvSpPr>
        <p:spPr>
          <a:xfrm>
            <a:off x="301625" y="838200"/>
            <a:ext cx="8540750" cy="5260975"/>
          </a:xfrm>
          <a:ln/>
        </p:spPr>
        <p:txBody>
          <a:bodyPr/>
          <a:p>
            <a:pPr>
              <a:lnSpc>
                <a:spcPct val="120000"/>
              </a:lnSpc>
            </a:pPr>
            <a:r>
              <a:rPr lang="en-US" altLang="zh-CN" sz="2800"/>
              <a:t>U</a:t>
            </a:r>
            <a:r>
              <a:rPr lang="en-US" altLang="zh-CN" sz="2800">
                <a:latin typeface="Arial" panose="020B0604020202020204" pitchFamily="34" charset="0"/>
              </a:rPr>
              <a:t>·</a:t>
            </a:r>
            <a:r>
              <a:rPr lang="en-US" altLang="zh-CN" sz="2800" baseline="-25000"/>
              <a:t>R</a:t>
            </a:r>
            <a:r>
              <a:rPr lang="en-US" altLang="zh-CN" sz="2800"/>
              <a:t>=I</a:t>
            </a:r>
            <a:r>
              <a:rPr lang="en-US" altLang="zh-CN" sz="2800">
                <a:latin typeface="Arial" panose="020B0604020202020204" pitchFamily="34" charset="0"/>
              </a:rPr>
              <a:t>·</a:t>
            </a:r>
            <a:r>
              <a:rPr lang="en-US" altLang="zh-CN" sz="2800"/>
              <a:t>R=4.4∠63°×30=132∠63°(V)</a:t>
            </a:r>
            <a:r>
              <a:rPr lang="zh-CN" altLang="en-US" sz="2800"/>
              <a:t>     </a:t>
            </a:r>
            <a:endParaRPr lang="zh-CN" altLang="en-US" sz="2800"/>
          </a:p>
          <a:p>
            <a:pPr>
              <a:lnSpc>
                <a:spcPct val="120000"/>
              </a:lnSpc>
            </a:pPr>
            <a:r>
              <a:rPr lang="en-US" altLang="zh-CN" sz="2800"/>
              <a:t>U</a:t>
            </a:r>
            <a:r>
              <a:rPr lang="en-US" altLang="zh-CN" sz="2800">
                <a:latin typeface="Arial" panose="020B0604020202020204" pitchFamily="34" charset="0"/>
              </a:rPr>
              <a:t>·</a:t>
            </a:r>
            <a:r>
              <a:rPr lang="en-US" altLang="zh-CN" sz="2800" baseline="-25000"/>
              <a:t>L</a:t>
            </a:r>
            <a:r>
              <a:rPr lang="en-US" altLang="zh-CN" sz="2800"/>
              <a:t>=</a:t>
            </a:r>
            <a:r>
              <a:rPr lang="en-US" altLang="zh-CN" sz="2800" err="1"/>
              <a:t>jI</a:t>
            </a:r>
            <a:r>
              <a:rPr lang="en-US" altLang="zh-CN" sz="2800" err="1">
                <a:latin typeface="Arial" panose="020B0604020202020204" pitchFamily="34" charset="0"/>
              </a:rPr>
              <a:t>·</a:t>
            </a:r>
            <a:r>
              <a:rPr lang="en-US" altLang="zh-CN" sz="2800" err="1"/>
              <a:t>X</a:t>
            </a:r>
            <a:r>
              <a:rPr lang="en-US" altLang="zh-CN" sz="2800" baseline="-25000" err="1"/>
              <a:t>L</a:t>
            </a:r>
            <a:r>
              <a:rPr lang="en-US" altLang="zh-CN" sz="2800"/>
              <a:t>=I</a:t>
            </a:r>
            <a:r>
              <a:rPr lang="en-US" altLang="zh-CN" sz="2800">
                <a:latin typeface="Arial" panose="020B0604020202020204" pitchFamily="34" charset="0"/>
              </a:rPr>
              <a:t>·</a:t>
            </a:r>
            <a:r>
              <a:rPr lang="en-US" altLang="zh-CN" sz="2800"/>
              <a:t>X</a:t>
            </a:r>
            <a:r>
              <a:rPr lang="en-US" altLang="zh-CN" sz="2800" baseline="-25000"/>
              <a:t>L</a:t>
            </a:r>
            <a:r>
              <a:rPr lang="en-US" altLang="zh-CN" sz="2800"/>
              <a:t>∠90°=4.4∠63°×40∠90°=176∠153°(V)</a:t>
            </a:r>
            <a:r>
              <a:rPr lang="zh-CN" altLang="en-US" sz="2800"/>
              <a:t></a:t>
            </a:r>
            <a:endParaRPr lang="zh-CN" altLang="en-US" sz="2800"/>
          </a:p>
          <a:p>
            <a:pPr>
              <a:lnSpc>
                <a:spcPct val="120000"/>
              </a:lnSpc>
            </a:pPr>
            <a:r>
              <a:rPr lang="en-US" altLang="zh-CN" sz="2800"/>
              <a:t>U</a:t>
            </a:r>
            <a:r>
              <a:rPr lang="en-US" altLang="zh-CN" sz="2800">
                <a:latin typeface="Arial" panose="020B0604020202020204" pitchFamily="34" charset="0"/>
              </a:rPr>
              <a:t>·</a:t>
            </a:r>
            <a:r>
              <a:rPr lang="en-US" altLang="zh-CN" sz="2800" baseline="-25000"/>
              <a:t>C</a:t>
            </a:r>
            <a:r>
              <a:rPr lang="en-US" altLang="zh-CN" sz="2800"/>
              <a:t>=-</a:t>
            </a:r>
            <a:r>
              <a:rPr lang="en-US" altLang="zh-CN" sz="2800" err="1"/>
              <a:t>jI</a:t>
            </a:r>
            <a:r>
              <a:rPr lang="en-US" altLang="zh-CN" sz="2800" err="1">
                <a:latin typeface="Arial" panose="020B0604020202020204" pitchFamily="34" charset="0"/>
              </a:rPr>
              <a:t>·</a:t>
            </a:r>
            <a:r>
              <a:rPr lang="en-US" altLang="zh-CN" sz="2800" err="1"/>
              <a:t>X</a:t>
            </a:r>
            <a:r>
              <a:rPr lang="en-US" altLang="zh-CN" sz="2800" baseline="-25000" err="1"/>
              <a:t>C</a:t>
            </a:r>
            <a:r>
              <a:rPr lang="en-US" altLang="zh-CN" sz="2800"/>
              <a:t>=I</a:t>
            </a:r>
            <a:r>
              <a:rPr lang="en-US" altLang="zh-CN" sz="2800">
                <a:latin typeface="Arial" panose="020B0604020202020204" pitchFamily="34" charset="0"/>
              </a:rPr>
              <a:t>·</a:t>
            </a:r>
            <a:r>
              <a:rPr lang="en-US" altLang="zh-CN" sz="2800"/>
              <a:t>X</a:t>
            </a:r>
            <a:r>
              <a:rPr lang="en-US" altLang="zh-CN" sz="2800" baseline="-25000"/>
              <a:t>C</a:t>
            </a:r>
            <a:r>
              <a:rPr lang="en-US" altLang="zh-CN" sz="2800"/>
              <a:t>∠-90°=4.4∠63°×80∠</a:t>
            </a:r>
            <a:r>
              <a:rPr lang="zh-CN" altLang="en-US" sz="2800" dirty="0"/>
              <a:t>－</a:t>
            </a:r>
            <a:r>
              <a:rPr lang="en-US" altLang="zh-CN" sz="2800"/>
              <a:t>90°=352∠</a:t>
            </a:r>
            <a:r>
              <a:rPr lang="zh-CN" altLang="en-US" sz="2800" dirty="0"/>
              <a:t>－</a:t>
            </a:r>
            <a:r>
              <a:rPr lang="en-US" altLang="zh-CN" sz="2800"/>
              <a:t>27°</a:t>
            </a:r>
            <a:r>
              <a:rPr lang="zh-CN" altLang="en-US" sz="2800"/>
              <a:t></a:t>
            </a:r>
            <a:endParaRPr lang="zh-CN" altLang="en-US" sz="2800"/>
          </a:p>
          <a:p>
            <a:pPr>
              <a:lnSpc>
                <a:spcPct val="120000"/>
              </a:lnSpc>
            </a:pPr>
            <a:r>
              <a:rPr lang="zh-CN" altLang="en-US" sz="2800" dirty="0"/>
              <a:t>从上看出解法二用相量计算比较简单。 </a:t>
            </a:r>
            <a:endParaRPr lang="zh-CN" altLang="en-US" sz="2800"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2515" name="文本占位符 192514"/>
          <p:cNvSpPr>
            <a:spLocks noGrp="1" noRot="1"/>
          </p:cNvSpPr>
          <p:nvPr>
            <p:ph type="body" idx="1"/>
          </p:nvPr>
        </p:nvSpPr>
        <p:spPr>
          <a:xfrm>
            <a:off x="301625" y="685800"/>
            <a:ext cx="8540750" cy="5413375"/>
          </a:xfrm>
          <a:ln/>
        </p:spPr>
        <p:txBody>
          <a:bodyPr/>
          <a:p>
            <a:pPr>
              <a:lnSpc>
                <a:spcPct val="120000"/>
              </a:lnSpc>
            </a:pPr>
            <a:r>
              <a:rPr lang="en-US" altLang="zh-CN" sz="2800"/>
              <a:t>3</a:t>
            </a:r>
            <a:r>
              <a:rPr lang="zh-CN" altLang="en-US" sz="2800"/>
              <a:t>  </a:t>
            </a:r>
            <a:r>
              <a:rPr lang="zh-CN" altLang="en-US" sz="2800" dirty="0"/>
              <a:t>阻抗的串联</a:t>
            </a:r>
            <a:endParaRPr lang="zh-CN" altLang="en-US" sz="2800" dirty="0"/>
          </a:p>
          <a:p>
            <a:pPr>
              <a:lnSpc>
                <a:spcPct val="120000"/>
              </a:lnSpc>
            </a:pPr>
            <a:r>
              <a:rPr lang="zh-CN" altLang="en-US" sz="2800" dirty="0"/>
              <a:t>在正弦交流电路中，阻抗的连接形式是多样的。同直流电路中的一个无源电阻网络可以用一个电阻等效一样，一个</a:t>
            </a:r>
            <a:r>
              <a:rPr lang="en-US" altLang="zh-CN" sz="2800"/>
              <a:t>R</a:t>
            </a:r>
            <a:r>
              <a:rPr lang="zh-CN" altLang="en-US" sz="2800" dirty="0"/>
              <a:t>、</a:t>
            </a:r>
            <a:r>
              <a:rPr lang="en-US" altLang="zh-CN" sz="2800"/>
              <a:t>L</a:t>
            </a:r>
            <a:r>
              <a:rPr lang="zh-CN" altLang="en-US" sz="2800" dirty="0"/>
              <a:t>、</a:t>
            </a:r>
            <a:r>
              <a:rPr lang="en-US" altLang="zh-CN" sz="2800"/>
              <a:t>C </a:t>
            </a:r>
            <a:r>
              <a:rPr lang="zh-CN" altLang="en-US" sz="2800" dirty="0"/>
              <a:t>元件构成的无源网络也可以用一个阻抗等效。</a:t>
            </a:r>
            <a:endParaRPr lang="zh-CN" altLang="en-US" sz="2800" dirty="0"/>
          </a:p>
          <a:p>
            <a:pPr>
              <a:lnSpc>
                <a:spcPct val="120000"/>
              </a:lnSpc>
            </a:pPr>
            <a:r>
              <a:rPr lang="zh-CN" altLang="en-US" sz="2800" dirty="0"/>
              <a:t>图</a:t>
            </a:r>
            <a:r>
              <a:rPr lang="en-US" altLang="zh-CN" sz="2800"/>
              <a:t>1-32(a)</a:t>
            </a:r>
            <a:r>
              <a:rPr lang="zh-CN" altLang="en-US" sz="2800" dirty="0"/>
              <a:t>是两个阻抗</a:t>
            </a:r>
            <a:r>
              <a:rPr lang="en-US" altLang="zh-CN" sz="2800"/>
              <a:t>Z</a:t>
            </a:r>
            <a:r>
              <a:rPr lang="en-US" altLang="zh-CN" sz="2800" baseline="-25000"/>
              <a:t>1</a:t>
            </a:r>
            <a:r>
              <a:rPr lang="zh-CN" altLang="en-US" sz="2800" dirty="0"/>
              <a:t>和</a:t>
            </a:r>
            <a:r>
              <a:rPr lang="en-US" altLang="zh-CN" sz="2800"/>
              <a:t>Z</a:t>
            </a:r>
            <a:r>
              <a:rPr lang="en-US" altLang="zh-CN" sz="2800" baseline="-25000"/>
              <a:t>2</a:t>
            </a:r>
            <a:r>
              <a:rPr lang="zh-CN" altLang="en-US" sz="2800" dirty="0"/>
              <a:t>串联的电路。</a:t>
            </a:r>
            <a:endParaRPr lang="zh-CN" altLang="en-US" sz="2800"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83" name="文本占位符 276482"/>
          <p:cNvSpPr>
            <a:spLocks noGrp="1" noRot="1"/>
          </p:cNvSpPr>
          <p:nvPr>
            <p:ph type="body" idx="1"/>
          </p:nvPr>
        </p:nvSpPr>
        <p:spPr>
          <a:xfrm>
            <a:off x="301625" y="762000"/>
            <a:ext cx="8540750" cy="5337175"/>
          </a:xfrm>
          <a:ln/>
        </p:spPr>
        <p:txBody>
          <a:bodyPr/>
          <a:p>
            <a:pPr>
              <a:lnSpc>
                <a:spcPct val="120000"/>
              </a:lnSpc>
            </a:pPr>
            <a:r>
              <a:rPr lang="zh-CN" altLang="en-US" sz="2800" dirty="0"/>
              <a:t>根据欧姆定律和基尔霍夫电压定律，该电路的总电压表达式为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=U</a:t>
            </a:r>
            <a:r>
              <a:rPr lang="en-US" altLang="zh-CN" sz="2800">
                <a:latin typeface="Arial" panose="020B0604020202020204" pitchFamily="34" charset="0"/>
              </a:rPr>
              <a:t>·</a:t>
            </a:r>
            <a:r>
              <a:rPr lang="en-US" altLang="zh-CN" sz="2800" baseline="-25000"/>
              <a:t>1</a:t>
            </a:r>
            <a:r>
              <a:rPr lang="en-US" altLang="zh-CN" sz="2800"/>
              <a:t>+U</a:t>
            </a:r>
            <a:r>
              <a:rPr lang="en-US" altLang="zh-CN" sz="2800">
                <a:latin typeface="Arial" panose="020B0604020202020204" pitchFamily="34" charset="0"/>
              </a:rPr>
              <a:t>·</a:t>
            </a:r>
            <a:r>
              <a:rPr lang="en-US" altLang="zh-CN" sz="2800" baseline="-25000"/>
              <a:t>2</a:t>
            </a:r>
            <a:r>
              <a:rPr lang="en-US" altLang="zh-CN" sz="2800"/>
              <a:t>=I</a:t>
            </a:r>
            <a:r>
              <a:rPr lang="en-US" altLang="zh-CN" sz="2800">
                <a:latin typeface="Arial" panose="020B0604020202020204" pitchFamily="34" charset="0"/>
              </a:rPr>
              <a:t>·</a:t>
            </a:r>
            <a:r>
              <a:rPr lang="en-US" altLang="zh-CN" sz="2800"/>
              <a:t>Z</a:t>
            </a:r>
            <a:r>
              <a:rPr lang="en-US" altLang="zh-CN" sz="2800" baseline="-25000"/>
              <a:t>1</a:t>
            </a:r>
            <a:r>
              <a:rPr lang="en-US" altLang="zh-CN" sz="2800"/>
              <a:t>+I</a:t>
            </a:r>
            <a:r>
              <a:rPr lang="en-US" altLang="zh-CN" sz="2800">
                <a:latin typeface="Arial" panose="020B0604020202020204" pitchFamily="34" charset="0"/>
              </a:rPr>
              <a:t>·</a:t>
            </a:r>
            <a:r>
              <a:rPr lang="en-US" altLang="zh-CN" sz="2800"/>
              <a:t>Z</a:t>
            </a:r>
            <a:r>
              <a:rPr lang="en-US" altLang="zh-CN" sz="2800" baseline="-25000"/>
              <a:t>2</a:t>
            </a:r>
            <a:r>
              <a:rPr lang="en-US" altLang="zh-CN" sz="2800"/>
              <a:t>=I</a:t>
            </a:r>
            <a:r>
              <a:rPr lang="en-US" altLang="zh-CN" sz="2800">
                <a:latin typeface="Arial" panose="020B0604020202020204" pitchFamily="34" charset="0"/>
              </a:rPr>
              <a:t>·</a:t>
            </a:r>
            <a:r>
              <a:rPr lang="en-US" altLang="zh-CN" sz="2800"/>
              <a:t>(Z</a:t>
            </a:r>
            <a:r>
              <a:rPr lang="en-US" altLang="zh-CN" sz="2800" baseline="-25000"/>
              <a:t>1</a:t>
            </a:r>
            <a:r>
              <a:rPr lang="en-US" altLang="zh-CN" sz="2800"/>
              <a:t>+Z</a:t>
            </a:r>
            <a:r>
              <a:rPr lang="en-US" altLang="zh-CN" sz="2800" baseline="-25000"/>
              <a:t>2</a:t>
            </a:r>
            <a:r>
              <a:rPr lang="en-US" altLang="zh-CN" sz="2800"/>
              <a:t>)</a:t>
            </a:r>
            <a:r>
              <a:rPr lang="zh-CN" altLang="en-US" sz="2800"/>
              <a:t></a:t>
            </a:r>
            <a:endParaRPr lang="zh-CN" altLang="en-US" sz="2800"/>
          </a:p>
          <a:p>
            <a:pPr>
              <a:lnSpc>
                <a:spcPct val="120000"/>
              </a:lnSpc>
            </a:pPr>
            <a:r>
              <a:rPr lang="zh-CN" altLang="en-US" sz="2800" dirty="0"/>
              <a:t>所以</a:t>
            </a:r>
            <a:endParaRPr lang="zh-CN" altLang="en-US" sz="2800" dirty="0"/>
          </a:p>
          <a:p>
            <a:pPr>
              <a:lnSpc>
                <a:spcPct val="120000"/>
              </a:lnSpc>
            </a:pPr>
            <a:r>
              <a:rPr lang="zh-CN" altLang="en-US" sz="2800" dirty="0"/>
              <a:t></a:t>
            </a:r>
            <a:r>
              <a:rPr lang="en-US" altLang="zh-CN" sz="2800"/>
              <a:t>Z=U</a:t>
            </a:r>
            <a:r>
              <a:rPr lang="en-US" altLang="zh-CN" sz="2800">
                <a:latin typeface="Arial" panose="020B0604020202020204" pitchFamily="34" charset="0"/>
              </a:rPr>
              <a:t>·</a:t>
            </a:r>
            <a:r>
              <a:rPr lang="en-US" altLang="zh-CN" sz="2800"/>
              <a:t>/I</a:t>
            </a:r>
            <a:r>
              <a:rPr lang="en-US" altLang="zh-CN" sz="2800">
                <a:latin typeface="Arial" panose="020B0604020202020204" pitchFamily="34" charset="0"/>
              </a:rPr>
              <a:t>·</a:t>
            </a:r>
            <a:r>
              <a:rPr lang="en-US" altLang="zh-CN" sz="2800"/>
              <a:t>=Z</a:t>
            </a:r>
            <a:r>
              <a:rPr lang="en-US" altLang="zh-CN" sz="2800" baseline="-25000"/>
              <a:t>1</a:t>
            </a:r>
            <a:r>
              <a:rPr lang="en-US" altLang="zh-CN" sz="2800"/>
              <a:t>+Z</a:t>
            </a:r>
            <a:r>
              <a:rPr lang="en-US" altLang="zh-CN" sz="2800" baseline="-25000"/>
              <a:t>2</a:t>
            </a:r>
            <a:r>
              <a:rPr lang="en-US" altLang="zh-CN" sz="2800"/>
              <a:t>    (1-64)</a:t>
            </a:r>
            <a:r>
              <a:rPr lang="zh-CN" altLang="en-US" sz="2800"/>
              <a:t></a:t>
            </a:r>
            <a:endParaRPr lang="zh-CN" altLang="en-US" sz="2800"/>
          </a:p>
          <a:p>
            <a:pPr>
              <a:lnSpc>
                <a:spcPct val="120000"/>
              </a:lnSpc>
            </a:pPr>
            <a:r>
              <a:rPr lang="zh-CN" altLang="en-US" sz="2800" dirty="0"/>
              <a:t>由此可见，两个串联的阻抗可用一个等效阻抗来代替如图</a:t>
            </a:r>
            <a:r>
              <a:rPr lang="en-US" altLang="zh-CN" sz="2800"/>
              <a:t>1-32(b)</a:t>
            </a:r>
            <a:r>
              <a:rPr lang="zh-CN" altLang="en-US" sz="2800" dirty="0"/>
              <a:t>所示。</a:t>
            </a:r>
            <a:endParaRPr lang="zh-CN" altLang="en-US" sz="2800" dirty="0"/>
          </a:p>
          <a:p>
            <a:endParaRPr lang="zh-CN" altLang="en-US" sz="2800"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3541" name="文本占位符 193540" descr="1j32"/>
          <p:cNvPicPr>
            <a:picLocks noChangeAspect="1"/>
          </p:cNvPicPr>
          <p:nvPr>
            <p:ph type="body" idx="1"/>
          </p:nvPr>
        </p:nvPicPr>
        <p:blipFill>
          <a:blip r:embed="rId1"/>
          <a:stretch>
            <a:fillRect/>
          </a:stretch>
        </p:blipFill>
        <p:spPr>
          <a:xfrm>
            <a:off x="304800" y="817563"/>
            <a:ext cx="8610600" cy="4092575"/>
          </a:xfrm>
          <a:ln/>
        </p:spPr>
      </p:pic>
      <p:sp>
        <p:nvSpPr>
          <p:cNvPr id="193542" name="矩形 193541"/>
          <p:cNvSpPr/>
          <p:nvPr/>
        </p:nvSpPr>
        <p:spPr>
          <a:xfrm>
            <a:off x="2590800" y="5257800"/>
            <a:ext cx="3448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1-32</a:t>
            </a:r>
            <a:r>
              <a:rPr lang="zh-CN" altLang="en-US">
                <a:latin typeface="Arial" panose="020B0604020202020204" pitchFamily="34" charset="0"/>
              </a:rPr>
              <a:t>〓</a:t>
            </a:r>
            <a:r>
              <a:rPr lang="zh-CN" altLang="en-US" dirty="0">
                <a:latin typeface="Arial" panose="020B0604020202020204" pitchFamily="34" charset="0"/>
              </a:rPr>
              <a:t>阻抗串联及其等效电路 </a:t>
            </a:r>
            <a:endParaRPr lang="zh-CN" altLang="en-US"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2" name="标题 143361"/>
          <p:cNvSpPr>
            <a:spLocks noGrp="1" noRot="1"/>
          </p:cNvSpPr>
          <p:nvPr>
            <p:ph type="title"/>
          </p:nvPr>
        </p:nvSpPr>
        <p:spPr>
          <a:xfrm>
            <a:off x="381000" y="1524000"/>
            <a:ext cx="8540750" cy="1143000"/>
          </a:xfrm>
          <a:ln/>
        </p:spPr>
        <p:txBody>
          <a:bodyPr anchor="ctr" anchorCtr="0"/>
          <a:p>
            <a:r>
              <a:rPr lang="en-US" altLang="zh-CN"/>
              <a:t>1</a:t>
            </a:r>
            <a:r>
              <a:rPr lang="zh-CN" altLang="en-US"/>
              <a:t></a:t>
            </a:r>
            <a:r>
              <a:rPr lang="en-US" altLang="zh-CN"/>
              <a:t>1</a:t>
            </a:r>
            <a:r>
              <a:rPr lang="zh-CN" altLang="en-US"/>
              <a:t>〓</a:t>
            </a:r>
            <a:r>
              <a:rPr lang="zh-CN" altLang="en-US" dirty="0"/>
              <a:t>直 流 电 路</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7" name="文本占位符 2662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电压。电路中某两点间的电势之差称为电压。例如，</a:t>
            </a:r>
            <a:r>
              <a:rPr lang="en-US" altLang="zh-CN" sz="2800"/>
              <a:t>A</a:t>
            </a:r>
            <a:r>
              <a:rPr lang="zh-CN" altLang="en-US" sz="2800" dirty="0"/>
              <a:t>、</a:t>
            </a:r>
            <a:r>
              <a:rPr lang="en-US" altLang="zh-CN" sz="2800"/>
              <a:t>B</a:t>
            </a:r>
            <a:r>
              <a:rPr lang="zh-CN" altLang="en-US" sz="2800" dirty="0"/>
              <a:t>两点的电势分别为</a:t>
            </a:r>
            <a:r>
              <a:rPr lang="en-US" altLang="zh-CN" sz="2800"/>
              <a:t>U</a:t>
            </a:r>
            <a:r>
              <a:rPr lang="en-US" altLang="zh-CN" sz="2800" baseline="-25000"/>
              <a:t>A</a:t>
            </a:r>
            <a:r>
              <a:rPr lang="zh-CN" altLang="en-US" sz="2800" dirty="0"/>
              <a:t>、</a:t>
            </a:r>
            <a:r>
              <a:rPr lang="en-US" altLang="zh-CN" sz="2800"/>
              <a:t>U</a:t>
            </a:r>
            <a:r>
              <a:rPr lang="en-US" altLang="zh-CN" sz="2800" baseline="-25000"/>
              <a:t>B</a:t>
            </a:r>
            <a:r>
              <a:rPr lang="zh-CN" altLang="en-US" sz="2800" dirty="0"/>
              <a:t>，则两点之间的电压为</a:t>
            </a:r>
            <a:endParaRPr lang="zh-CN" altLang="en-US" sz="2800" dirty="0"/>
          </a:p>
          <a:p>
            <a:pPr>
              <a:lnSpc>
                <a:spcPct val="120000"/>
              </a:lnSpc>
            </a:pPr>
            <a:r>
              <a:rPr lang="zh-CN" altLang="en-US" sz="2800" dirty="0"/>
              <a:t></a:t>
            </a:r>
            <a:r>
              <a:rPr lang="en-US" altLang="zh-CN" sz="2800"/>
              <a:t>U</a:t>
            </a:r>
            <a:r>
              <a:rPr lang="en-US" altLang="zh-CN" sz="2800" baseline="-25000"/>
              <a:t>AB</a:t>
            </a:r>
            <a:r>
              <a:rPr lang="en-US" altLang="zh-CN" sz="2800"/>
              <a:t>=U</a:t>
            </a:r>
            <a:r>
              <a:rPr lang="en-US" altLang="zh-CN" sz="2800" baseline="-25000"/>
              <a:t>A</a:t>
            </a:r>
            <a:r>
              <a:rPr lang="zh-CN" altLang="en-US" sz="2800" dirty="0"/>
              <a:t>－</a:t>
            </a:r>
            <a:r>
              <a:rPr lang="en-US" altLang="zh-CN" sz="2800"/>
              <a:t>U</a:t>
            </a:r>
            <a:r>
              <a:rPr lang="en-US" altLang="zh-CN" sz="2800" baseline="-25000"/>
              <a:t>B</a:t>
            </a:r>
            <a:r>
              <a:rPr lang="zh-CN" altLang="en-US" sz="2800"/>
              <a:t></a:t>
            </a:r>
            <a:r>
              <a:rPr lang="en-US" altLang="zh-CN" sz="2800"/>
              <a:t>(1-3)</a:t>
            </a:r>
            <a:r>
              <a:rPr lang="zh-CN" altLang="en-US" sz="2800"/>
              <a:t></a:t>
            </a:r>
            <a:endParaRPr lang="zh-CN" altLang="en-US" sz="2800"/>
          </a:p>
          <a:p>
            <a:pPr>
              <a:lnSpc>
                <a:spcPct val="120000"/>
              </a:lnSpc>
            </a:pPr>
            <a:r>
              <a:rPr lang="zh-CN" altLang="en-US" sz="2800" dirty="0"/>
              <a:t>在直流电路中，电场力把电荷</a:t>
            </a:r>
            <a:r>
              <a:rPr lang="en-US" altLang="zh-CN" sz="2800"/>
              <a:t>Q</a:t>
            </a:r>
            <a:r>
              <a:rPr lang="zh-CN" altLang="en-US" sz="2800" dirty="0"/>
              <a:t>从</a:t>
            </a:r>
            <a:r>
              <a:rPr lang="en-US" altLang="zh-CN" sz="2800"/>
              <a:t>A</a:t>
            </a:r>
            <a:r>
              <a:rPr lang="zh-CN" altLang="en-US" sz="2800" dirty="0"/>
              <a:t>点移到</a:t>
            </a:r>
            <a:r>
              <a:rPr lang="en-US" altLang="zh-CN" sz="2800"/>
              <a:t>B</a:t>
            </a:r>
            <a:r>
              <a:rPr lang="zh-CN" altLang="en-US" sz="2800" dirty="0"/>
              <a:t>点所做的功为</a:t>
            </a:r>
            <a:endParaRPr lang="zh-CN" altLang="en-US" sz="2800" dirty="0"/>
          </a:p>
          <a:p>
            <a:pPr>
              <a:lnSpc>
                <a:spcPct val="120000"/>
              </a:lnSpc>
            </a:pPr>
            <a:r>
              <a:rPr lang="zh-CN" altLang="en-US" sz="2800" dirty="0"/>
              <a:t></a:t>
            </a:r>
            <a:r>
              <a:rPr lang="en-US" altLang="zh-CN" sz="2800"/>
              <a:t>W</a:t>
            </a:r>
            <a:r>
              <a:rPr lang="en-US" altLang="zh-CN" sz="2800" baseline="-25000"/>
              <a:t>AB</a:t>
            </a:r>
            <a:r>
              <a:rPr lang="en-US" altLang="zh-CN" sz="2800"/>
              <a:t>=QU</a:t>
            </a:r>
            <a:r>
              <a:rPr lang="en-US" altLang="zh-CN" sz="2800" baseline="-25000"/>
              <a:t>AB</a:t>
            </a:r>
            <a:r>
              <a:rPr lang="en-US" altLang="zh-CN" sz="2800"/>
              <a:t>=Q(U</a:t>
            </a:r>
            <a:r>
              <a:rPr lang="en-US" altLang="zh-CN" sz="2800" baseline="-25000"/>
              <a:t>A</a:t>
            </a:r>
            <a:r>
              <a:rPr lang="zh-CN" altLang="en-US" sz="2800" dirty="0"/>
              <a:t>－</a:t>
            </a:r>
            <a:r>
              <a:rPr lang="en-US" altLang="zh-CN" sz="2800"/>
              <a:t>U</a:t>
            </a:r>
            <a:r>
              <a:rPr lang="en-US" altLang="zh-CN" sz="2800" baseline="-25000"/>
              <a:t>B</a:t>
            </a:r>
            <a:r>
              <a:rPr lang="en-US" altLang="zh-CN" sz="2800"/>
              <a:t>) (1-4)</a:t>
            </a:r>
            <a:r>
              <a:rPr lang="zh-CN" altLang="en-US" sz="2800"/>
              <a:t></a:t>
            </a:r>
            <a:endParaRPr lang="zh-CN" altLang="en-US" sz="280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63" name="文本占位符 194562"/>
          <p:cNvSpPr>
            <a:spLocks noGrp="1" noRot="1"/>
          </p:cNvSpPr>
          <p:nvPr>
            <p:ph type="body" idx="1"/>
          </p:nvPr>
        </p:nvSpPr>
        <p:spPr>
          <a:xfrm>
            <a:off x="301625" y="685800"/>
            <a:ext cx="8540750" cy="5413375"/>
          </a:xfrm>
          <a:ln/>
        </p:spPr>
        <p:txBody>
          <a:bodyPr/>
          <a:p>
            <a:pPr>
              <a:lnSpc>
                <a:spcPct val="120000"/>
              </a:lnSpc>
            </a:pPr>
            <a:r>
              <a:rPr lang="zh-CN" altLang="en-US" sz="2800" dirty="0"/>
              <a:t>这个结论与电阻串联电路相似，只要注意这里的</a:t>
            </a:r>
            <a:r>
              <a:rPr lang="en-US" altLang="zh-CN" sz="2800"/>
              <a:t>Z</a:t>
            </a:r>
            <a:r>
              <a:rPr lang="zh-CN" altLang="en-US" sz="2800" dirty="0"/>
              <a:t>为复数就可以了。采用与电阻串联电路同样的分析方法，可以得到串联阻抗的分压公式：</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baseline="-25000"/>
              <a:t>1</a:t>
            </a:r>
            <a:r>
              <a:rPr lang="en-US" altLang="zh-CN" sz="2800"/>
              <a:t>=Z</a:t>
            </a:r>
            <a:r>
              <a:rPr lang="en-US" altLang="zh-CN" sz="2800" baseline="-25000"/>
              <a:t>1</a:t>
            </a:r>
            <a:r>
              <a:rPr lang="en-US" altLang="zh-CN" sz="2800"/>
              <a:t>U/(Z</a:t>
            </a:r>
            <a:r>
              <a:rPr lang="en-US" altLang="zh-CN" sz="2800" baseline="-25000"/>
              <a:t>1</a:t>
            </a:r>
            <a:r>
              <a:rPr lang="en-US" altLang="zh-CN" sz="2800"/>
              <a:t>+Z</a:t>
            </a:r>
            <a:r>
              <a:rPr lang="en-US" altLang="zh-CN" sz="2800" baseline="-25000"/>
              <a:t>2</a:t>
            </a:r>
            <a:r>
              <a:rPr lang="en-US" altLang="zh-CN" sz="2800"/>
              <a:t>)     (1-65)</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2</a:t>
            </a:r>
            <a:r>
              <a:rPr lang="en-US" altLang="zh-CN" sz="2800"/>
              <a:t>=Z</a:t>
            </a:r>
            <a:r>
              <a:rPr lang="en-US" altLang="zh-CN" sz="2800" baseline="-25000"/>
              <a:t>2</a:t>
            </a:r>
            <a:r>
              <a:rPr lang="en-US" altLang="zh-CN" sz="2800"/>
              <a:t> U/(Z</a:t>
            </a:r>
            <a:r>
              <a:rPr lang="en-US" altLang="zh-CN" sz="2800" baseline="-25000"/>
              <a:t>1</a:t>
            </a:r>
            <a:r>
              <a:rPr lang="en-US" altLang="zh-CN" sz="2800"/>
              <a:t>+Z</a:t>
            </a:r>
            <a:r>
              <a:rPr lang="en-US" altLang="zh-CN" sz="2800" baseline="-25000"/>
              <a:t>2</a:t>
            </a:r>
            <a:r>
              <a:rPr lang="en-US" altLang="zh-CN" sz="2800"/>
              <a:t>)      (1-66)</a:t>
            </a:r>
            <a:r>
              <a:rPr lang="zh-CN" altLang="en-US" sz="2800"/>
              <a:t></a:t>
            </a:r>
            <a:endParaRPr lang="zh-CN" altLang="en-US" sz="280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5587" name="文本占位符 195586"/>
          <p:cNvSpPr>
            <a:spLocks noGrp="1" noRot="1"/>
          </p:cNvSpPr>
          <p:nvPr>
            <p:ph type="body" idx="1"/>
          </p:nvPr>
        </p:nvSpPr>
        <p:spPr>
          <a:xfrm>
            <a:off x="301625" y="1143000"/>
            <a:ext cx="8540750" cy="4956175"/>
          </a:xfrm>
          <a:ln/>
        </p:spPr>
        <p:txBody>
          <a:bodyPr/>
          <a:p>
            <a:pPr>
              <a:lnSpc>
                <a:spcPct val="120000"/>
              </a:lnSpc>
            </a:pPr>
            <a:r>
              <a:rPr lang="en-US" altLang="zh-CN" sz="2800"/>
              <a:t>4</a:t>
            </a:r>
            <a:r>
              <a:rPr lang="zh-CN" altLang="en-US" sz="2800"/>
              <a:t> </a:t>
            </a:r>
            <a:r>
              <a:rPr lang="zh-CN" altLang="en-US" sz="2800" dirty="0"/>
              <a:t>阻抗的并联</a:t>
            </a:r>
            <a:endParaRPr lang="zh-CN" altLang="en-US" sz="2800" dirty="0"/>
          </a:p>
          <a:p>
            <a:pPr>
              <a:lnSpc>
                <a:spcPct val="120000"/>
              </a:lnSpc>
            </a:pPr>
            <a:r>
              <a:rPr lang="zh-CN" altLang="en-US" sz="2800" dirty="0"/>
              <a:t>图</a:t>
            </a:r>
            <a:r>
              <a:rPr lang="en-US" altLang="zh-CN" sz="2800"/>
              <a:t>1-33</a:t>
            </a:r>
            <a:r>
              <a:rPr lang="zh-CN" altLang="en-US" sz="2800" dirty="0"/>
              <a:t>是两个阻抗</a:t>
            </a:r>
            <a:r>
              <a:rPr lang="en-US" altLang="zh-CN" sz="2800"/>
              <a:t>Z</a:t>
            </a:r>
            <a:r>
              <a:rPr lang="en-US" altLang="zh-CN" sz="2800" baseline="-25000"/>
              <a:t>1</a:t>
            </a:r>
            <a:r>
              <a:rPr lang="zh-CN" altLang="en-US" sz="2800" dirty="0"/>
              <a:t>和</a:t>
            </a:r>
            <a:r>
              <a:rPr lang="en-US" altLang="zh-CN" sz="2800"/>
              <a:t>Z</a:t>
            </a:r>
            <a:r>
              <a:rPr lang="en-US" altLang="zh-CN" sz="2800" baseline="-25000"/>
              <a:t>2</a:t>
            </a:r>
            <a:r>
              <a:rPr lang="zh-CN" altLang="en-US" sz="2800" dirty="0"/>
              <a:t>的并联电路及其等效电路。</a:t>
            </a:r>
            <a:endParaRPr lang="zh-CN" altLang="en-US" sz="2800"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6613" name="文本占位符 196612" descr="1j33"/>
          <p:cNvPicPr>
            <a:picLocks noChangeAspect="1"/>
          </p:cNvPicPr>
          <p:nvPr>
            <p:ph type="body" idx="1"/>
          </p:nvPr>
        </p:nvPicPr>
        <p:blipFill>
          <a:blip r:embed="rId1"/>
          <a:stretch>
            <a:fillRect/>
          </a:stretch>
        </p:blipFill>
        <p:spPr>
          <a:xfrm>
            <a:off x="228600" y="1066800"/>
            <a:ext cx="8686800" cy="3284538"/>
          </a:xfrm>
          <a:ln/>
        </p:spPr>
      </p:pic>
      <p:sp>
        <p:nvSpPr>
          <p:cNvPr id="196614" name="矩形 196613"/>
          <p:cNvSpPr/>
          <p:nvPr/>
        </p:nvSpPr>
        <p:spPr>
          <a:xfrm>
            <a:off x="2819400" y="4876800"/>
            <a:ext cx="3448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1-33</a:t>
            </a:r>
            <a:r>
              <a:rPr lang="zh-CN" altLang="en-US">
                <a:latin typeface="Arial" panose="020B0604020202020204" pitchFamily="34" charset="0"/>
              </a:rPr>
              <a:t>〓</a:t>
            </a:r>
            <a:r>
              <a:rPr lang="zh-CN" altLang="en-US" dirty="0">
                <a:latin typeface="Arial" panose="020B0604020202020204" pitchFamily="34" charset="0"/>
              </a:rPr>
              <a:t>阻抗并联及其等效电路 </a:t>
            </a:r>
            <a:endParaRPr lang="zh-CN" altLang="en-US" dirty="0">
              <a:latin typeface="Arial" panose="020B0604020202020204" pitchFamily="34" charset="0"/>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7635" name="文本占位符 197634"/>
          <p:cNvSpPr>
            <a:spLocks noGrp="1" noRot="1"/>
          </p:cNvSpPr>
          <p:nvPr>
            <p:ph type="body" idx="1"/>
          </p:nvPr>
        </p:nvSpPr>
        <p:spPr>
          <a:xfrm>
            <a:off x="301625" y="685800"/>
            <a:ext cx="8540750" cy="5413375"/>
          </a:xfrm>
          <a:ln/>
        </p:spPr>
        <p:txBody>
          <a:bodyPr/>
          <a:p>
            <a:pPr>
              <a:lnSpc>
                <a:spcPct val="120000"/>
              </a:lnSpc>
            </a:pPr>
            <a:r>
              <a:rPr lang="zh-CN" altLang="en-US" sz="2800" dirty="0"/>
              <a:t>根据基尔霍夫电流定律，该电路的总电流表达式为</a:t>
            </a:r>
            <a:endParaRPr lang="zh-CN" altLang="en-US" sz="2800" dirty="0"/>
          </a:p>
          <a:p>
            <a:pPr>
              <a:lnSpc>
                <a:spcPct val="120000"/>
              </a:lnSpc>
            </a:pPr>
            <a:r>
              <a:rPr lang="en-US" altLang="zh-CN" sz="2800"/>
              <a:t>I</a:t>
            </a:r>
            <a:r>
              <a:rPr lang="en-US" altLang="zh-CN" sz="2800">
                <a:latin typeface="Arial" panose="020B0604020202020204" pitchFamily="34" charset="0"/>
              </a:rPr>
              <a:t>·</a:t>
            </a:r>
            <a:r>
              <a:rPr lang="en-US" altLang="zh-CN" sz="2800"/>
              <a:t>=I</a:t>
            </a:r>
            <a:r>
              <a:rPr lang="en-US" altLang="zh-CN" sz="2800">
                <a:latin typeface="Arial" panose="020B0604020202020204" pitchFamily="34" charset="0"/>
              </a:rPr>
              <a:t>·</a:t>
            </a:r>
            <a:r>
              <a:rPr lang="en-US" altLang="zh-CN" sz="2800" baseline="-25000"/>
              <a:t>1</a:t>
            </a:r>
            <a:r>
              <a:rPr lang="en-US" altLang="zh-CN" sz="2800"/>
              <a:t>+I</a:t>
            </a:r>
            <a:r>
              <a:rPr lang="en-US" altLang="zh-CN" sz="2800">
                <a:latin typeface="Arial" panose="020B0604020202020204" pitchFamily="34" charset="0"/>
              </a:rPr>
              <a:t>·</a:t>
            </a:r>
            <a:r>
              <a:rPr lang="en-US" altLang="zh-CN" sz="2800" baseline="-25000"/>
              <a:t>2</a:t>
            </a:r>
            <a:r>
              <a:rPr lang="en-US" altLang="zh-CN" sz="2800"/>
              <a:t>=U</a:t>
            </a:r>
            <a:r>
              <a:rPr lang="en-US" altLang="zh-CN" sz="2800">
                <a:latin typeface="Arial" panose="020B0604020202020204" pitchFamily="34" charset="0"/>
              </a:rPr>
              <a:t>·</a:t>
            </a:r>
            <a:r>
              <a:rPr lang="en-US" altLang="zh-CN" sz="2800"/>
              <a:t>/Z</a:t>
            </a:r>
            <a:r>
              <a:rPr lang="en-US" altLang="zh-CN" sz="2800" baseline="-25000"/>
              <a:t>1</a:t>
            </a:r>
            <a:r>
              <a:rPr lang="en-US" altLang="zh-CN" sz="2800"/>
              <a:t>+U</a:t>
            </a:r>
            <a:r>
              <a:rPr lang="en-US" altLang="zh-CN" sz="2800">
                <a:latin typeface="Arial" panose="020B0604020202020204" pitchFamily="34" charset="0"/>
              </a:rPr>
              <a:t>·</a:t>
            </a:r>
            <a:r>
              <a:rPr lang="en-US" altLang="zh-CN" sz="2800"/>
              <a:t>/Z</a:t>
            </a:r>
            <a:r>
              <a:rPr lang="en-US" altLang="zh-CN" sz="2800" baseline="-25000"/>
              <a:t>2</a:t>
            </a:r>
            <a:r>
              <a:rPr lang="en-US" altLang="zh-CN" sz="2800"/>
              <a:t>=(1/Z</a:t>
            </a:r>
            <a:r>
              <a:rPr lang="en-US" altLang="zh-CN" sz="2800" baseline="-25000"/>
              <a:t>1</a:t>
            </a:r>
            <a:r>
              <a:rPr lang="en-US" altLang="zh-CN" sz="2800"/>
              <a:t>+1/Z</a:t>
            </a:r>
            <a:r>
              <a:rPr lang="en-US" altLang="zh-CN" sz="2800" baseline="-25000"/>
              <a:t>2</a:t>
            </a:r>
            <a:r>
              <a:rPr lang="en-US" altLang="zh-CN" sz="2800"/>
              <a:t>)U    (1-67)</a:t>
            </a:r>
            <a:r>
              <a:rPr lang="zh-CN" altLang="en-US" sz="2800"/>
              <a:t></a:t>
            </a:r>
            <a:endParaRPr lang="zh-CN" altLang="en-US" sz="2800"/>
          </a:p>
          <a:p>
            <a:pPr>
              <a:lnSpc>
                <a:spcPct val="120000"/>
              </a:lnSpc>
            </a:pPr>
            <a:r>
              <a:rPr lang="zh-CN" altLang="en-US" sz="2800" dirty="0"/>
              <a:t>即</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a:t>=Z</a:t>
            </a:r>
            <a:r>
              <a:rPr lang="en-US" altLang="zh-CN" sz="2800" baseline="-25000"/>
              <a:t>1</a:t>
            </a:r>
            <a:r>
              <a:rPr lang="en-US" altLang="zh-CN" sz="2800"/>
              <a:t>Z</a:t>
            </a:r>
            <a:r>
              <a:rPr lang="en-US" altLang="zh-CN" sz="2800" baseline="-25000"/>
              <a:t>2</a:t>
            </a:r>
            <a:r>
              <a:rPr lang="en-US" altLang="zh-CN" sz="2800"/>
              <a:t> I</a:t>
            </a:r>
            <a:r>
              <a:rPr lang="en-US" altLang="zh-CN" sz="2800">
                <a:latin typeface="Arial" panose="020B0604020202020204" pitchFamily="34" charset="0"/>
              </a:rPr>
              <a:t>·</a:t>
            </a:r>
            <a:r>
              <a:rPr lang="en-US" altLang="zh-CN" sz="2800"/>
              <a:t>/(Z</a:t>
            </a:r>
            <a:r>
              <a:rPr lang="en-US" altLang="zh-CN" sz="2800" baseline="-25000"/>
              <a:t>1</a:t>
            </a:r>
            <a:r>
              <a:rPr lang="en-US" altLang="zh-CN" sz="2800"/>
              <a:t>+Z</a:t>
            </a:r>
            <a:r>
              <a:rPr lang="en-US" altLang="zh-CN" sz="2800" baseline="-25000"/>
              <a:t>2</a:t>
            </a:r>
            <a:r>
              <a:rPr lang="en-US" altLang="zh-CN" sz="2800"/>
              <a:t>)     (1-68)</a:t>
            </a:r>
            <a:r>
              <a:rPr lang="zh-CN" altLang="en-US" sz="2800"/>
              <a:t></a:t>
            </a:r>
            <a:endParaRPr lang="zh-CN" altLang="en-US" sz="2800"/>
          </a:p>
          <a:p>
            <a:pPr>
              <a:lnSpc>
                <a:spcPct val="120000"/>
              </a:lnSpc>
            </a:pPr>
            <a:r>
              <a:rPr lang="zh-CN" altLang="en-US" sz="2800" dirty="0"/>
              <a:t>并联后的等效阻抗为</a:t>
            </a:r>
            <a:endParaRPr lang="zh-CN" altLang="en-US" sz="2800" dirty="0"/>
          </a:p>
          <a:p>
            <a:pPr>
              <a:lnSpc>
                <a:spcPct val="120000"/>
              </a:lnSpc>
            </a:pPr>
            <a:r>
              <a:rPr lang="zh-CN" altLang="en-US" sz="2800" dirty="0"/>
              <a:t></a:t>
            </a:r>
            <a:r>
              <a:rPr lang="en-US" altLang="zh-CN" sz="2800"/>
              <a:t>Z= Z</a:t>
            </a:r>
            <a:r>
              <a:rPr lang="en-US" altLang="zh-CN" sz="2800" baseline="-25000"/>
              <a:t>1</a:t>
            </a:r>
            <a:r>
              <a:rPr lang="en-US" altLang="zh-CN" sz="2800"/>
              <a:t>Z</a:t>
            </a:r>
            <a:r>
              <a:rPr lang="en-US" altLang="zh-CN" sz="2800" baseline="-25000"/>
              <a:t>2</a:t>
            </a:r>
            <a:r>
              <a:rPr lang="en-US" altLang="zh-CN" sz="2800"/>
              <a:t>/(Z</a:t>
            </a:r>
            <a:r>
              <a:rPr lang="en-US" altLang="zh-CN" sz="2800" baseline="-25000"/>
              <a:t>1</a:t>
            </a:r>
            <a:r>
              <a:rPr lang="en-US" altLang="zh-CN" sz="2800"/>
              <a:t>+Z</a:t>
            </a:r>
            <a:r>
              <a:rPr lang="en-US" altLang="zh-CN" sz="2800" baseline="-25000"/>
              <a:t>2</a:t>
            </a:r>
            <a:r>
              <a:rPr lang="en-US" altLang="zh-CN" sz="2800"/>
              <a:t>)      (1-69)</a:t>
            </a:r>
            <a:r>
              <a:rPr lang="zh-CN" altLang="en-US" sz="2800"/>
              <a:t></a:t>
            </a:r>
            <a:endParaRPr lang="zh-CN" altLang="en-US" sz="2800"/>
          </a:p>
          <a:p>
            <a:pPr>
              <a:lnSpc>
                <a:spcPct val="120000"/>
              </a:lnSpc>
            </a:pPr>
            <a:r>
              <a:rPr lang="zh-CN" altLang="en-US" sz="2800" dirty="0"/>
              <a:t>由此可见，两个并联的阻抗可用一个等效阻抗来代替如图</a:t>
            </a:r>
            <a:r>
              <a:rPr lang="en-US" altLang="zh-CN" sz="2800"/>
              <a:t>1-33(b)</a:t>
            </a:r>
            <a:r>
              <a:rPr lang="zh-CN" altLang="en-US" sz="2800" dirty="0"/>
              <a:t>所示。</a:t>
            </a:r>
            <a:endParaRPr lang="zh-CN" altLang="en-US" sz="2800"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8659" name="文本占位符 198658"/>
          <p:cNvSpPr>
            <a:spLocks noGrp="1" noRot="1"/>
          </p:cNvSpPr>
          <p:nvPr>
            <p:ph type="body" idx="1"/>
          </p:nvPr>
        </p:nvSpPr>
        <p:spPr>
          <a:xfrm>
            <a:off x="301625" y="685800"/>
            <a:ext cx="8540750" cy="5413375"/>
          </a:xfrm>
          <a:ln/>
        </p:spPr>
        <p:txBody>
          <a:bodyPr/>
          <a:p>
            <a:pPr>
              <a:lnSpc>
                <a:spcPct val="120000"/>
              </a:lnSpc>
            </a:pPr>
            <a:r>
              <a:rPr lang="zh-CN" altLang="en-US" sz="2800" dirty="0"/>
              <a:t>这个结论与电阻并联电路相似。采用与电阻并联电路相同的分析方法，可以得到并联阻抗的分流公式：</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baseline="-25000"/>
              <a:t>1</a:t>
            </a:r>
            <a:r>
              <a:rPr lang="en-US" altLang="zh-CN" sz="2800"/>
              <a:t>=Z</a:t>
            </a:r>
            <a:r>
              <a:rPr lang="en-US" altLang="zh-CN" sz="2800" baseline="-25000"/>
              <a:t>2</a:t>
            </a:r>
            <a:r>
              <a:rPr lang="en-US" altLang="zh-CN" sz="2800"/>
              <a:t> I</a:t>
            </a:r>
            <a:r>
              <a:rPr lang="en-US" altLang="zh-CN" sz="2800">
                <a:latin typeface="Arial" panose="020B0604020202020204" pitchFamily="34" charset="0"/>
              </a:rPr>
              <a:t>·</a:t>
            </a:r>
            <a:r>
              <a:rPr lang="en-US" altLang="zh-CN" sz="2800"/>
              <a:t> /(Z</a:t>
            </a:r>
            <a:r>
              <a:rPr lang="en-US" altLang="zh-CN" sz="2800" baseline="-25000"/>
              <a:t>1</a:t>
            </a:r>
            <a:r>
              <a:rPr lang="en-US" altLang="zh-CN" sz="2800"/>
              <a:t>+Z</a:t>
            </a:r>
            <a:r>
              <a:rPr lang="en-US" altLang="zh-CN" sz="2800" baseline="-25000"/>
              <a:t>2</a:t>
            </a:r>
            <a:r>
              <a:rPr lang="en-US" altLang="zh-CN" sz="2800"/>
              <a:t>)   (1-70)</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2</a:t>
            </a:r>
            <a:r>
              <a:rPr lang="en-US" altLang="zh-CN" sz="2800"/>
              <a:t>=Z</a:t>
            </a:r>
            <a:r>
              <a:rPr lang="en-US" altLang="zh-CN" sz="2800" baseline="-25000"/>
              <a:t>1</a:t>
            </a:r>
            <a:r>
              <a:rPr lang="en-US" altLang="zh-CN" sz="2800"/>
              <a:t>Z</a:t>
            </a:r>
            <a:r>
              <a:rPr lang="en-US" altLang="zh-CN" sz="2800" baseline="-25000"/>
              <a:t>2</a:t>
            </a:r>
            <a:r>
              <a:rPr lang="en-US" altLang="zh-CN" sz="2800"/>
              <a:t>I</a:t>
            </a:r>
            <a:r>
              <a:rPr lang="en-US" altLang="zh-CN" sz="2800">
                <a:latin typeface="Arial" panose="020B0604020202020204" pitchFamily="34" charset="0"/>
              </a:rPr>
              <a:t>·</a:t>
            </a:r>
            <a:r>
              <a:rPr lang="en-US" altLang="zh-CN" sz="2800"/>
              <a:t>/(Z</a:t>
            </a:r>
            <a:r>
              <a:rPr lang="en-US" altLang="zh-CN" sz="2800" baseline="-25000"/>
              <a:t>1</a:t>
            </a:r>
            <a:r>
              <a:rPr lang="en-US" altLang="zh-CN" sz="2800"/>
              <a:t>+Z</a:t>
            </a:r>
            <a:r>
              <a:rPr lang="en-US" altLang="zh-CN" sz="2800" baseline="-25000"/>
              <a:t>2</a:t>
            </a:r>
            <a:r>
              <a:rPr lang="en-US" altLang="zh-CN" sz="2800"/>
              <a:t>)  (1-71)</a:t>
            </a:r>
            <a:r>
              <a:rPr lang="zh-CN" altLang="en-US" sz="2800"/>
              <a:t> </a:t>
            </a:r>
            <a:endParaRPr lang="zh-CN" altLang="en-US" sz="280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0402" name="标题 230401"/>
          <p:cNvSpPr>
            <a:spLocks noGrp="1" noRot="1"/>
          </p:cNvSpPr>
          <p:nvPr>
            <p:ph type="title"/>
          </p:nvPr>
        </p:nvSpPr>
        <p:spPr>
          <a:ln/>
        </p:spPr>
        <p:txBody>
          <a:bodyPr anchor="ctr" anchorCtr="0"/>
          <a:p>
            <a:r>
              <a:rPr lang="en-US" altLang="zh-CN"/>
              <a:t>1</a:t>
            </a:r>
            <a:r>
              <a:rPr lang="zh-CN" altLang="en-US"/>
              <a:t></a:t>
            </a:r>
            <a:r>
              <a:rPr lang="en-US" altLang="zh-CN"/>
              <a:t>5</a:t>
            </a:r>
            <a:r>
              <a:rPr lang="zh-CN" altLang="en-US"/>
              <a:t>〓</a:t>
            </a:r>
            <a:r>
              <a:rPr lang="zh-CN" altLang="en-US" dirty="0"/>
              <a:t>功率因数的提高</a:t>
            </a:r>
            <a:endParaRPr lang="zh-CN" altLang="en-US" dirty="0"/>
          </a:p>
        </p:txBody>
      </p:sp>
      <p:sp>
        <p:nvSpPr>
          <p:cNvPr id="230403" name="文本占位符 230402"/>
          <p:cNvSpPr>
            <a:spLocks noGrp="1" noRot="1"/>
          </p:cNvSpPr>
          <p:nvPr>
            <p:ph type="body" idx="1"/>
          </p:nvPr>
        </p:nvSpPr>
        <p:spPr>
          <a:ln/>
        </p:spPr>
        <p:txBody>
          <a:bodyPr/>
          <a:p>
            <a:pPr>
              <a:lnSpc>
                <a:spcPct val="120000"/>
              </a:lnSpc>
            </a:pPr>
            <a:r>
              <a:rPr lang="zh-CN" altLang="en-US" sz="2800" dirty="0"/>
              <a:t>在直流电路中，功率等于电压与电流的乘积。而在正弦交流电路中，负载消耗功率不仅与电压、电流的大小有关，还与负载功率因数有关，即</a:t>
            </a:r>
            <a:r>
              <a:rPr lang="en-US" altLang="zh-CN" sz="2800"/>
              <a:t>P=</a:t>
            </a:r>
            <a:r>
              <a:rPr lang="en-US" altLang="zh-CN" sz="2800" err="1"/>
              <a:t>UIcosφ</a:t>
            </a:r>
            <a:r>
              <a:rPr lang="zh-CN" altLang="en-US" sz="2800" dirty="0"/>
              <a:t>。 </a:t>
            </a:r>
            <a:endParaRPr lang="zh-CN" altLang="en-US" sz="2800"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9683" name="文本占位符 199682"/>
          <p:cNvSpPr>
            <a:spLocks noGrp="1" noRot="1"/>
          </p:cNvSpPr>
          <p:nvPr>
            <p:ph type="body" idx="1"/>
          </p:nvPr>
        </p:nvSpPr>
        <p:spPr>
          <a:xfrm>
            <a:off x="301625" y="685800"/>
            <a:ext cx="8540750" cy="5413375"/>
          </a:xfrm>
          <a:ln/>
        </p:spPr>
        <p:txBody>
          <a:bodyPr/>
          <a:p>
            <a:pPr>
              <a:lnSpc>
                <a:spcPct val="120000"/>
              </a:lnSpc>
            </a:pPr>
            <a:r>
              <a:rPr lang="en-US" altLang="zh-CN" sz="2800"/>
              <a:t>1</a:t>
            </a:r>
            <a:r>
              <a:rPr lang="zh-CN" altLang="en-US" sz="2800"/>
              <a:t> </a:t>
            </a:r>
            <a:r>
              <a:rPr lang="en-US" altLang="zh-CN" sz="2800" err="1"/>
              <a:t>cosφ</a:t>
            </a:r>
            <a:r>
              <a:rPr lang="zh-CN" altLang="en-US" sz="2800" dirty="0"/>
              <a:t>低，线路损耗大</a:t>
            </a:r>
            <a:endParaRPr lang="zh-CN" altLang="en-US" sz="2800" dirty="0"/>
          </a:p>
          <a:p>
            <a:pPr>
              <a:lnSpc>
                <a:spcPct val="120000"/>
              </a:lnSpc>
            </a:pPr>
            <a:r>
              <a:rPr lang="zh-CN" altLang="en-US" sz="2800" dirty="0"/>
              <a:t>因为</a:t>
            </a:r>
            <a:r>
              <a:rPr lang="en-US" altLang="zh-CN" sz="2800"/>
              <a:t>I=P/</a:t>
            </a:r>
            <a:r>
              <a:rPr lang="en-US" altLang="zh-CN" sz="2800" err="1"/>
              <a:t>Ucosφ</a:t>
            </a:r>
            <a:r>
              <a:rPr lang="zh-CN" altLang="en-US" sz="2800" dirty="0"/>
              <a:t>，设线路电阻为</a:t>
            </a:r>
            <a:r>
              <a:rPr lang="en-US" altLang="zh-CN" sz="2800"/>
              <a:t>r</a:t>
            </a:r>
            <a:r>
              <a:rPr lang="zh-CN" altLang="en-US" sz="2800" dirty="0"/>
              <a:t>，线路损耗为</a:t>
            </a:r>
            <a:r>
              <a:rPr lang="en-US" altLang="zh-CN" sz="2800"/>
              <a:t>I</a:t>
            </a:r>
            <a:r>
              <a:rPr lang="en-US" altLang="zh-CN" sz="2800" baseline="30000"/>
              <a:t>2</a:t>
            </a:r>
            <a:r>
              <a:rPr lang="en-US" altLang="zh-CN" sz="2800"/>
              <a:t>r</a:t>
            </a:r>
            <a:r>
              <a:rPr lang="zh-CN" altLang="en-US" sz="2800" dirty="0"/>
              <a:t>，当</a:t>
            </a:r>
            <a:r>
              <a:rPr lang="en-US" altLang="zh-CN" sz="2800"/>
              <a:t>P</a:t>
            </a:r>
            <a:r>
              <a:rPr lang="zh-CN" altLang="en-US" sz="2800" dirty="0"/>
              <a:t>一定、</a:t>
            </a:r>
            <a:r>
              <a:rPr lang="en-US" altLang="zh-CN" sz="2800"/>
              <a:t>U</a:t>
            </a:r>
            <a:r>
              <a:rPr lang="zh-CN" altLang="en-US" sz="2800" dirty="0"/>
              <a:t>一定时，负载功率因数越低，电源供给负载的电流就越大，即相同的有功功率情况下，功率因数越低，负载电流越大，输电线路上的损耗也越大。</a:t>
            </a:r>
            <a:endParaRPr lang="zh-CN" altLang="en-US" sz="2800"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0707" name="文本占位符 200706"/>
          <p:cNvSpPr>
            <a:spLocks noGrp="1" noRot="1"/>
          </p:cNvSpPr>
          <p:nvPr>
            <p:ph type="body" idx="1"/>
          </p:nvPr>
        </p:nvSpPr>
        <p:spPr>
          <a:xfrm>
            <a:off x="301625" y="685800"/>
            <a:ext cx="8540750" cy="5413375"/>
          </a:xfrm>
          <a:ln/>
        </p:spPr>
        <p:txBody>
          <a:bodyPr/>
          <a:p>
            <a:pPr>
              <a:lnSpc>
                <a:spcPct val="120000"/>
              </a:lnSpc>
            </a:pPr>
            <a:r>
              <a:rPr lang="en-US" altLang="zh-CN" sz="2800"/>
              <a:t>2</a:t>
            </a:r>
            <a:r>
              <a:rPr lang="zh-CN" altLang="en-US" sz="2800"/>
              <a:t> </a:t>
            </a:r>
            <a:r>
              <a:rPr lang="en-US" altLang="zh-CN" sz="2800" err="1"/>
              <a:t>cosφ</a:t>
            </a:r>
            <a:r>
              <a:rPr lang="zh-CN" altLang="en-US" sz="2800" dirty="0"/>
              <a:t>低，电源的利用率低</a:t>
            </a:r>
            <a:endParaRPr lang="zh-CN" altLang="en-US" sz="2800" dirty="0"/>
          </a:p>
          <a:p>
            <a:pPr>
              <a:lnSpc>
                <a:spcPct val="120000"/>
              </a:lnSpc>
            </a:pPr>
            <a:r>
              <a:rPr lang="zh-CN" altLang="en-US" sz="2800" dirty="0"/>
              <a:t>线路电压降</a:t>
            </a:r>
            <a:r>
              <a:rPr lang="en-US" altLang="zh-CN" sz="2800" err="1"/>
              <a:t>Ir</a:t>
            </a:r>
            <a:r>
              <a:rPr lang="zh-CN" altLang="en-US" sz="2800" dirty="0"/>
              <a:t>增大，不但影响供电质量，而且还多占用电源容量，对节能和充分利用电源的生产能力不利。例如，容量为</a:t>
            </a:r>
            <a:r>
              <a:rPr lang="en-US" altLang="zh-CN" sz="2800"/>
              <a:t>75 .000kV</a:t>
            </a:r>
            <a:r>
              <a:rPr lang="en-US" altLang="zh-CN" sz="2800">
                <a:latin typeface="Arial" panose="020B0604020202020204" pitchFamily="34" charset="0"/>
              </a:rPr>
              <a:t>·</a:t>
            </a:r>
            <a:r>
              <a:rPr lang="en-US" altLang="zh-CN" sz="2800"/>
              <a:t>A</a:t>
            </a:r>
            <a:r>
              <a:rPr lang="zh-CN" altLang="en-US" sz="2800" dirty="0"/>
              <a:t>的发电机，如</a:t>
            </a:r>
            <a:r>
              <a:rPr lang="en-US" altLang="zh-CN" sz="2800" err="1"/>
              <a:t>cosφ</a:t>
            </a:r>
            <a:r>
              <a:rPr lang="en-US" altLang="zh-CN" sz="2800"/>
              <a:t>=1</a:t>
            </a:r>
            <a:r>
              <a:rPr lang="zh-CN" altLang="en-US" sz="2800" dirty="0"/>
              <a:t>，能发出</a:t>
            </a:r>
            <a:r>
              <a:rPr lang="en-US" altLang="zh-CN" sz="2800"/>
              <a:t>75. 000kW</a:t>
            </a:r>
            <a:r>
              <a:rPr lang="zh-CN" altLang="en-US" sz="2800" dirty="0"/>
              <a:t>的有功功率，如</a:t>
            </a:r>
            <a:r>
              <a:rPr lang="en-US" altLang="zh-CN" sz="2800" err="1"/>
              <a:t>cosφ</a:t>
            </a:r>
            <a:r>
              <a:rPr lang="en-US" altLang="zh-CN" sz="2800"/>
              <a:t>=0.6</a:t>
            </a:r>
            <a:r>
              <a:rPr lang="zh-CN" altLang="en-US" sz="2800" dirty="0"/>
              <a:t>，只能发出</a:t>
            </a:r>
            <a:r>
              <a:rPr lang="en-US" altLang="zh-CN" sz="2800"/>
              <a:t>45. 000kW</a:t>
            </a:r>
            <a:r>
              <a:rPr lang="zh-CN" altLang="en-US" sz="2800" dirty="0"/>
              <a:t>的有功功率，有</a:t>
            </a:r>
            <a:r>
              <a:rPr lang="en-US" altLang="zh-CN" sz="2800"/>
              <a:t>30 000kV</a:t>
            </a:r>
            <a:r>
              <a:rPr lang="en-US" altLang="zh-CN" sz="2800">
                <a:latin typeface="Arial" panose="020B0604020202020204" pitchFamily="34" charset="0"/>
              </a:rPr>
              <a:t>·</a:t>
            </a:r>
            <a:r>
              <a:rPr lang="en-US" altLang="zh-CN" sz="2800"/>
              <a:t>A</a:t>
            </a:r>
            <a:r>
              <a:rPr lang="zh-CN" altLang="en-US" sz="2800" dirty="0"/>
              <a:t>的容量未被利用。</a:t>
            </a:r>
            <a:endParaRPr lang="zh-CN" altLang="en-US" sz="2800"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7507" name="文本占位符 277506"/>
          <p:cNvSpPr>
            <a:spLocks noGrp="1" noRot="1"/>
          </p:cNvSpPr>
          <p:nvPr>
            <p:ph type="body" idx="1"/>
          </p:nvPr>
        </p:nvSpPr>
        <p:spPr>
          <a:xfrm>
            <a:off x="301625" y="914400"/>
            <a:ext cx="8540750" cy="5184775"/>
          </a:xfrm>
          <a:ln/>
        </p:spPr>
        <p:txBody>
          <a:bodyPr/>
          <a:p>
            <a:pPr>
              <a:lnSpc>
                <a:spcPct val="120000"/>
              </a:lnSpc>
            </a:pPr>
            <a:r>
              <a:rPr lang="zh-CN" altLang="en-US" sz="2800" dirty="0"/>
              <a:t>生产中广泛使用带有铁心的线圈设备，如电动机等。这些设备都是电感性负载，它们的功率因数随设备的使用情况不同而改变，一般数值都不高，满载时约为</a:t>
            </a:r>
            <a:r>
              <a:rPr lang="en-US" altLang="zh-CN" sz="2800"/>
              <a:t>0.7</a:t>
            </a:r>
            <a:r>
              <a:rPr lang="zh-CN" altLang="en-US" sz="2800" dirty="0"/>
              <a:t>～</a:t>
            </a:r>
            <a:r>
              <a:rPr lang="en-US" altLang="zh-CN" sz="2800"/>
              <a:t>0.8</a:t>
            </a:r>
            <a:r>
              <a:rPr lang="zh-CN" altLang="en-US" sz="2800" dirty="0"/>
              <a:t>，轻载时只有</a:t>
            </a:r>
            <a:r>
              <a:rPr lang="en-US" altLang="zh-CN" sz="2800"/>
              <a:t>0.4</a:t>
            </a:r>
            <a:r>
              <a:rPr lang="zh-CN" altLang="en-US" sz="2800" dirty="0"/>
              <a:t>～</a:t>
            </a:r>
            <a:r>
              <a:rPr lang="en-US" altLang="zh-CN" sz="2800"/>
              <a:t>0.5</a:t>
            </a:r>
            <a:r>
              <a:rPr lang="zh-CN" altLang="en-US" sz="2800" dirty="0"/>
              <a:t>，空载时甚至只有</a:t>
            </a:r>
            <a:r>
              <a:rPr lang="en-US" altLang="zh-CN" sz="2800"/>
              <a:t>0.2</a:t>
            </a:r>
            <a:r>
              <a:rPr lang="zh-CN" altLang="en-US" sz="2800" dirty="0"/>
              <a:t>。</a:t>
            </a:r>
            <a:endParaRPr lang="zh-CN" altLang="en-US" sz="2800" dirty="0"/>
          </a:p>
          <a:p>
            <a:pPr>
              <a:lnSpc>
                <a:spcPct val="120000"/>
              </a:lnSpc>
            </a:pPr>
            <a:endParaRPr lang="zh-CN" altLang="en-US" sz="2800"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1731" name="文本占位符 201730"/>
          <p:cNvSpPr>
            <a:spLocks noGrp="1" noRot="1"/>
          </p:cNvSpPr>
          <p:nvPr>
            <p:ph type="body" idx="1"/>
          </p:nvPr>
        </p:nvSpPr>
        <p:spPr>
          <a:xfrm>
            <a:off x="301625" y="685800"/>
            <a:ext cx="8540750" cy="5413375"/>
          </a:xfrm>
          <a:ln/>
        </p:spPr>
        <p:txBody>
          <a:bodyPr/>
          <a:p>
            <a:pPr>
              <a:lnSpc>
                <a:spcPct val="120000"/>
              </a:lnSpc>
            </a:pPr>
            <a:r>
              <a:rPr lang="en-US" altLang="zh-CN" sz="2800"/>
              <a:t>3</a:t>
            </a:r>
            <a:r>
              <a:rPr lang="zh-CN" altLang="en-US" sz="2800"/>
              <a:t> </a:t>
            </a:r>
            <a:r>
              <a:rPr lang="zh-CN" altLang="en-US" sz="2800" dirty="0"/>
              <a:t>提高功率因数方法</a:t>
            </a:r>
            <a:endParaRPr lang="zh-CN" altLang="en-US" sz="2800" dirty="0"/>
          </a:p>
          <a:p>
            <a:pPr>
              <a:lnSpc>
                <a:spcPct val="120000"/>
              </a:lnSpc>
            </a:pPr>
            <a:r>
              <a:rPr lang="zh-CN" altLang="en-US" sz="2800" dirty="0"/>
              <a:t>为了改善供电质量，提高电能的利用率，必须提高功率因数。按照供、用电规则，高压供电的工业、企业单位平均功率因数不得低与</a:t>
            </a:r>
            <a:r>
              <a:rPr lang="en-US" altLang="zh-CN" sz="2800"/>
              <a:t>0.95</a:t>
            </a:r>
            <a:r>
              <a:rPr lang="zh-CN" altLang="en-US" sz="2800" dirty="0"/>
              <a:t>，其他单位不得低于</a:t>
            </a:r>
            <a:r>
              <a:rPr lang="en-US" altLang="zh-CN" sz="2800"/>
              <a:t>0.9</a:t>
            </a:r>
            <a:r>
              <a:rPr lang="zh-CN" altLang="en-US" sz="2800" dirty="0"/>
              <a:t>。为了保证功率因数达到要求，通常采用在负载上并联电容的办法进行无功补偿，其电路图和相量图如图</a:t>
            </a:r>
            <a:r>
              <a:rPr lang="en-US" altLang="zh-CN" sz="2800"/>
              <a:t>1-34</a:t>
            </a:r>
            <a:r>
              <a:rPr lang="zh-CN" altLang="en-US" sz="2800" dirty="0"/>
              <a:t>所示。</a:t>
            </a:r>
            <a:endParaRPr lang="zh-CN"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1" name="文本占位符 27650"/>
          <p:cNvSpPr>
            <a:spLocks noGrp="1" noRot="1"/>
          </p:cNvSpPr>
          <p:nvPr>
            <p:ph type="body" idx="1"/>
          </p:nvPr>
        </p:nvSpPr>
        <p:spPr>
          <a:xfrm>
            <a:off x="301625" y="762000"/>
            <a:ext cx="8540750" cy="5337175"/>
          </a:xfrm>
          <a:ln/>
        </p:spPr>
        <p:txBody>
          <a:bodyPr/>
          <a:p>
            <a:pPr>
              <a:lnSpc>
                <a:spcPct val="120000"/>
              </a:lnSpc>
            </a:pPr>
            <a:r>
              <a:rPr lang="zh-CN" altLang="en-US" sz="2800" dirty="0"/>
              <a:t>在国际单位制中，电势、电压的单位是</a:t>
            </a:r>
            <a:r>
              <a:rPr lang="en-US" altLang="zh-CN" sz="2800"/>
              <a:t>V(</a:t>
            </a:r>
            <a:r>
              <a:rPr lang="zh-CN" altLang="en-US" sz="2800" dirty="0"/>
              <a:t>伏［特］</a:t>
            </a:r>
            <a:r>
              <a:rPr lang="en-US" altLang="zh-CN" sz="2800"/>
              <a:t>)</a:t>
            </a:r>
            <a:r>
              <a:rPr lang="zh-CN" altLang="en-US" sz="2800" dirty="0"/>
              <a:t>，简称伏。电场力将</a:t>
            </a:r>
            <a:r>
              <a:rPr lang="en-US" altLang="zh-CN" sz="2800"/>
              <a:t>1C</a:t>
            </a:r>
            <a:r>
              <a:rPr lang="zh-CN" altLang="en-US" sz="2800" dirty="0"/>
              <a:t>正电荷从</a:t>
            </a:r>
            <a:r>
              <a:rPr lang="en-US" altLang="zh-CN" sz="2800"/>
              <a:t>A</a:t>
            </a:r>
            <a:r>
              <a:rPr lang="zh-CN" altLang="en-US" sz="2800" dirty="0"/>
              <a:t>点移到</a:t>
            </a:r>
            <a:r>
              <a:rPr lang="en-US" altLang="zh-CN" sz="2800"/>
              <a:t>B</a:t>
            </a:r>
            <a:r>
              <a:rPr lang="zh-CN" altLang="en-US" sz="2800" dirty="0"/>
              <a:t>点所做的功为</a:t>
            </a:r>
            <a:r>
              <a:rPr lang="en-US" altLang="zh-CN" sz="2800"/>
              <a:t>1J(</a:t>
            </a:r>
            <a:r>
              <a:rPr lang="zh-CN" altLang="en-US" sz="2800" dirty="0"/>
              <a:t>焦［耳］</a:t>
            </a:r>
            <a:r>
              <a:rPr lang="en-US" altLang="zh-CN" sz="2800"/>
              <a:t>)</a:t>
            </a:r>
            <a:r>
              <a:rPr lang="zh-CN" altLang="en-US" sz="2800" dirty="0"/>
              <a:t>时，</a:t>
            </a:r>
            <a:r>
              <a:rPr lang="en-US" altLang="zh-CN" sz="2800"/>
              <a:t>A</a:t>
            </a:r>
            <a:r>
              <a:rPr lang="zh-CN" altLang="en-US" sz="2800" dirty="0"/>
              <a:t>、</a:t>
            </a:r>
            <a:r>
              <a:rPr lang="en-US" altLang="zh-CN" sz="2800"/>
              <a:t>B</a:t>
            </a:r>
            <a:r>
              <a:rPr lang="zh-CN" altLang="en-US" sz="2800" dirty="0"/>
              <a:t>两点之间的电压为</a:t>
            </a:r>
            <a:r>
              <a:rPr lang="en-US" altLang="zh-CN" sz="2800"/>
              <a:t>1V</a:t>
            </a:r>
            <a:r>
              <a:rPr lang="zh-CN" altLang="en-US" sz="2800" dirty="0"/>
              <a:t>。电压的单位还有</a:t>
            </a:r>
            <a:r>
              <a:rPr lang="en-US" altLang="zh-CN" sz="2800" err="1"/>
              <a:t>μV</a:t>
            </a:r>
            <a:r>
              <a:rPr lang="zh-CN" altLang="en-US" sz="2800" dirty="0"/>
              <a:t>、</a:t>
            </a:r>
            <a:r>
              <a:rPr lang="en-US" altLang="zh-CN" sz="2800"/>
              <a:t>mV</a:t>
            </a:r>
            <a:r>
              <a:rPr lang="zh-CN" altLang="en-US" sz="2800" dirty="0"/>
              <a:t>和</a:t>
            </a:r>
            <a:r>
              <a:rPr lang="en-US" altLang="zh-CN" sz="2800"/>
              <a:t>kV</a:t>
            </a:r>
            <a:r>
              <a:rPr lang="zh-CN" altLang="en-US" sz="2800" dirty="0"/>
              <a:t>。它们的关系为</a:t>
            </a:r>
            <a:endParaRPr lang="zh-CN" altLang="en-US" sz="2800" dirty="0"/>
          </a:p>
          <a:p>
            <a:pPr>
              <a:lnSpc>
                <a:spcPct val="120000"/>
              </a:lnSpc>
            </a:pPr>
            <a:r>
              <a:rPr lang="zh-CN" altLang="en-US" sz="2800" dirty="0"/>
              <a:t></a:t>
            </a:r>
            <a:r>
              <a:rPr lang="en-US" altLang="zh-CN" sz="2800"/>
              <a:t>1 kV=10</a:t>
            </a:r>
            <a:r>
              <a:rPr lang="en-US" altLang="zh-CN" sz="2800" baseline="30000"/>
              <a:t>3</a:t>
            </a:r>
            <a:r>
              <a:rPr lang="en-US" altLang="zh-CN" sz="2800"/>
              <a:t>V</a:t>
            </a:r>
            <a:endParaRPr lang="en-US" altLang="zh-CN" sz="2800"/>
          </a:p>
          <a:p>
            <a:pPr>
              <a:lnSpc>
                <a:spcPct val="120000"/>
              </a:lnSpc>
            </a:pPr>
            <a:r>
              <a:rPr lang="zh-CN" altLang="en-US" sz="2800"/>
              <a:t></a:t>
            </a:r>
            <a:r>
              <a:rPr lang="en-US" altLang="zh-CN" sz="2800"/>
              <a:t>1 V=10</a:t>
            </a:r>
            <a:r>
              <a:rPr lang="en-US" altLang="zh-CN" sz="2800" baseline="30000"/>
              <a:t>3</a:t>
            </a:r>
            <a:r>
              <a:rPr lang="en-US" altLang="zh-CN" sz="2800"/>
              <a:t> mV=10</a:t>
            </a:r>
            <a:r>
              <a:rPr lang="en-US" altLang="zh-CN" sz="2800" baseline="30000"/>
              <a:t>6</a:t>
            </a:r>
            <a:r>
              <a:rPr lang="en-US" altLang="zh-CN" sz="2800"/>
              <a:t>μV</a:t>
            </a:r>
            <a:endParaRPr lang="en-US" altLang="zh-CN" sz="2800"/>
          </a:p>
          <a:p>
            <a:pPr>
              <a:lnSpc>
                <a:spcPct val="120000"/>
              </a:lnSpc>
            </a:pPr>
            <a:r>
              <a:rPr lang="zh-CN" altLang="en-US" sz="2800" dirty="0"/>
              <a:t>与电流一样，电压也分为直流电压、交流电压。在分析与计算电路时，通常把电势降低的方向作为电压的参考方向，把电压看成代数量进行计算。</a:t>
            </a:r>
            <a:endParaRPr lang="zh-CN" altLang="en-US" sz="2800"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2757" name="文本占位符 202756" descr="1j34"/>
          <p:cNvPicPr>
            <a:picLocks noChangeAspect="1"/>
          </p:cNvPicPr>
          <p:nvPr>
            <p:ph type="body" idx="1"/>
          </p:nvPr>
        </p:nvPicPr>
        <p:blipFill>
          <a:blip r:embed="rId1"/>
          <a:stretch>
            <a:fillRect/>
          </a:stretch>
        </p:blipFill>
        <p:spPr>
          <a:xfrm>
            <a:off x="228600" y="1143000"/>
            <a:ext cx="8686800" cy="4048125"/>
          </a:xfrm>
          <a:ln/>
        </p:spPr>
      </p:pic>
      <p:sp>
        <p:nvSpPr>
          <p:cNvPr id="202758" name="矩形 202757"/>
          <p:cNvSpPr/>
          <p:nvPr/>
        </p:nvSpPr>
        <p:spPr>
          <a:xfrm>
            <a:off x="1981200" y="5562600"/>
            <a:ext cx="50482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1-34</a:t>
            </a:r>
            <a:r>
              <a:rPr lang="zh-CN" altLang="en-US">
                <a:latin typeface="Arial" panose="020B0604020202020204" pitchFamily="34" charset="0"/>
              </a:rPr>
              <a:t>〓</a:t>
            </a:r>
            <a:r>
              <a:rPr lang="zh-CN" altLang="en-US" dirty="0">
                <a:latin typeface="Arial" panose="020B0604020202020204" pitchFamily="34" charset="0"/>
              </a:rPr>
              <a:t>用并联电容器提高感性电路的功率因数 </a:t>
            </a:r>
            <a:endParaRPr lang="zh-CN" altLang="en-US" dirty="0">
              <a:latin typeface="Arial" panose="020B0604020202020204" pitchFamily="34" charset="0"/>
            </a:endParaRP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779" name="文本占位符 203778"/>
          <p:cNvSpPr>
            <a:spLocks noGrp="1" noRot="1"/>
          </p:cNvSpPr>
          <p:nvPr>
            <p:ph type="body" idx="1"/>
          </p:nvPr>
        </p:nvSpPr>
        <p:spPr>
          <a:xfrm>
            <a:off x="301625" y="762000"/>
            <a:ext cx="8540750" cy="5337175"/>
          </a:xfrm>
          <a:ln/>
        </p:spPr>
        <p:txBody>
          <a:bodyPr/>
          <a:p>
            <a:pPr>
              <a:lnSpc>
                <a:spcPct val="120000"/>
              </a:lnSpc>
            </a:pPr>
            <a:r>
              <a:rPr lang="zh-CN" altLang="en-US" sz="2800" dirty="0"/>
              <a:t>当感性负载与电容并联后，电感的无功功率可以与电容的无功功率相互补偿，减少与电源进行交换的无功功率的数值。所以，感性负载并联电容后，从总的效果看，相当于功率因数提高了。一般，并入适当的电容后可以使总功率因数达到规定的要求。</a:t>
            </a:r>
            <a:endParaRPr lang="zh-CN" altLang="en-US" sz="2800"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8531" name="文本占位符 278530"/>
          <p:cNvSpPr>
            <a:spLocks noGrp="1" noRot="1"/>
          </p:cNvSpPr>
          <p:nvPr>
            <p:ph type="body" idx="1"/>
          </p:nvPr>
        </p:nvSpPr>
        <p:spPr>
          <a:xfrm>
            <a:off x="301625" y="914400"/>
            <a:ext cx="8540750" cy="5184775"/>
          </a:xfrm>
          <a:ln/>
        </p:spPr>
        <p:txBody>
          <a:bodyPr/>
          <a:p>
            <a:pPr>
              <a:lnSpc>
                <a:spcPct val="120000"/>
              </a:lnSpc>
            </a:pPr>
            <a:r>
              <a:rPr lang="zh-CN" altLang="en-US" sz="2800" dirty="0"/>
              <a:t>为了能提高功率因数而又不影响负载的正常工作，电容应当与感性负载并联而不能串联。因为感性负载串联电容后虽然也可以改变功率因数，但是在功率因数改变的同时，负载上的电压也发生了变化，会影响负载正常工作。</a:t>
            </a:r>
            <a:endParaRPr lang="zh-CN" altLang="en-US" sz="2800" dirty="0"/>
          </a:p>
          <a:p>
            <a:pPr>
              <a:lnSpc>
                <a:spcPct val="120000"/>
              </a:lnSpc>
            </a:pPr>
            <a:endParaRPr lang="zh-CN" altLang="en-US" sz="2800"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03" name="文本占位符 204802"/>
          <p:cNvSpPr>
            <a:spLocks noGrp="1" noRot="1"/>
          </p:cNvSpPr>
          <p:nvPr>
            <p:ph type="body" idx="1"/>
          </p:nvPr>
        </p:nvSpPr>
        <p:spPr>
          <a:xfrm>
            <a:off x="301625" y="762000"/>
            <a:ext cx="8540750" cy="5337175"/>
          </a:xfrm>
          <a:ln/>
        </p:spPr>
        <p:txBody>
          <a:bodyPr/>
          <a:p>
            <a:pPr>
              <a:lnSpc>
                <a:spcPct val="120000"/>
              </a:lnSpc>
            </a:pPr>
            <a:r>
              <a:rPr lang="zh-CN" altLang="en-US" sz="2800" dirty="0"/>
              <a:t>在并联电容之前，线路上的电感性负载电流</a:t>
            </a:r>
            <a:r>
              <a:rPr lang="en-US" altLang="zh-CN" sz="2800"/>
              <a:t>I</a:t>
            </a:r>
            <a:r>
              <a:rPr lang="en-US" altLang="zh-CN" sz="2800" baseline="-25000"/>
              <a:t>1</a:t>
            </a:r>
            <a:r>
              <a:rPr lang="zh-CN" altLang="en-US" sz="2800" dirty="0"/>
              <a:t>滞后于电压</a:t>
            </a:r>
            <a:r>
              <a:rPr lang="en-US" altLang="zh-CN" sz="2800"/>
              <a:t>U</a:t>
            </a:r>
            <a:r>
              <a:rPr lang="zh-CN" altLang="en-US" sz="2800" dirty="0"/>
              <a:t>一个角</a:t>
            </a:r>
            <a:r>
              <a:rPr lang="en-US" altLang="zh-CN" sz="2800"/>
              <a:t>φ</a:t>
            </a:r>
            <a:r>
              <a:rPr lang="en-US" altLang="zh-CN" sz="2800" baseline="-25000"/>
              <a:t>1</a:t>
            </a:r>
            <a:r>
              <a:rPr lang="zh-CN" altLang="en-US" sz="2800" dirty="0"/>
              <a:t>，如图</a:t>
            </a:r>
            <a:r>
              <a:rPr lang="en-US" altLang="zh-CN" sz="2800"/>
              <a:t>1-34(b)</a:t>
            </a:r>
            <a:r>
              <a:rPr lang="zh-CN" altLang="en-US" sz="2800" dirty="0"/>
              <a:t>所示。</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=U/(R</a:t>
            </a:r>
            <a:r>
              <a:rPr lang="en-US" altLang="zh-CN" sz="2800" baseline="-25000"/>
              <a:t>2</a:t>
            </a:r>
            <a:r>
              <a:rPr lang="en-US" altLang="zh-CN" sz="2800"/>
              <a:t>+X</a:t>
            </a:r>
            <a:r>
              <a:rPr lang="en-US" altLang="zh-CN" sz="2800" baseline="-25000"/>
              <a:t>L</a:t>
            </a:r>
            <a:r>
              <a:rPr lang="en-US" altLang="zh-CN" sz="2800" baseline="30000"/>
              <a:t>2</a:t>
            </a:r>
            <a:r>
              <a:rPr lang="en-US" altLang="zh-CN" sz="2800"/>
              <a:t>)</a:t>
            </a:r>
            <a:r>
              <a:rPr lang="en-US" altLang="zh-CN" sz="2800" baseline="30000"/>
              <a:t>1/2</a:t>
            </a:r>
            <a:r>
              <a:rPr lang="zh-CN" altLang="en-US" sz="2800"/>
              <a:t></a:t>
            </a:r>
            <a:endParaRPr lang="zh-CN" altLang="en-US" sz="2800"/>
          </a:p>
          <a:p>
            <a:pPr>
              <a:lnSpc>
                <a:spcPct val="120000"/>
              </a:lnSpc>
            </a:pPr>
            <a:r>
              <a:rPr lang="zh-CN" altLang="en-US" sz="2800"/>
              <a:t>  </a:t>
            </a:r>
            <a:r>
              <a:rPr lang="en-US" altLang="zh-CN" sz="2800"/>
              <a:t>cosφ</a:t>
            </a:r>
            <a:r>
              <a:rPr lang="en-US" altLang="zh-CN" sz="2800" baseline="-25000"/>
              <a:t>1</a:t>
            </a:r>
            <a:r>
              <a:rPr lang="en-US" altLang="zh-CN" sz="2800"/>
              <a:t>=R/(R</a:t>
            </a:r>
            <a:r>
              <a:rPr lang="en-US" altLang="zh-CN" sz="2800" baseline="-25000"/>
              <a:t>2</a:t>
            </a:r>
            <a:r>
              <a:rPr lang="en-US" altLang="zh-CN" sz="2800"/>
              <a:t>+X</a:t>
            </a:r>
            <a:r>
              <a:rPr lang="en-US" altLang="zh-CN" sz="2800" baseline="-25000"/>
              <a:t>L</a:t>
            </a:r>
            <a:r>
              <a:rPr lang="en-US" altLang="zh-CN" sz="2800" baseline="30000"/>
              <a:t>2</a:t>
            </a:r>
            <a:r>
              <a:rPr lang="en-US" altLang="zh-CN" sz="2800"/>
              <a:t>)</a:t>
            </a:r>
            <a:r>
              <a:rPr lang="en-US" altLang="zh-CN" sz="2800" baseline="30000"/>
              <a:t>1/2</a:t>
            </a:r>
            <a:r>
              <a:rPr lang="zh-CN" altLang="en-US" sz="2800"/>
              <a:t></a:t>
            </a:r>
            <a:endParaRPr lang="zh-CN" altLang="en-US" sz="2800"/>
          </a:p>
          <a:p>
            <a:pPr>
              <a:lnSpc>
                <a:spcPct val="120000"/>
              </a:lnSpc>
            </a:pPr>
            <a:r>
              <a:rPr lang="zh-CN" altLang="en-US" sz="2800" dirty="0"/>
              <a:t>并联电容器之后，电感性负载中的电流仍为</a:t>
            </a:r>
            <a:r>
              <a:rPr lang="en-US" altLang="zh-CN" sz="2800"/>
              <a:t>I</a:t>
            </a:r>
            <a:r>
              <a:rPr lang="en-US" altLang="zh-CN" sz="2800" baseline="-25000"/>
              <a:t>1</a:t>
            </a:r>
            <a:r>
              <a:rPr lang="zh-CN" altLang="en-US" sz="2800" dirty="0"/>
              <a:t>，但线路总电流</a:t>
            </a:r>
            <a:r>
              <a:rPr lang="en-US" altLang="zh-CN" sz="2800"/>
              <a:t>I</a:t>
            </a:r>
            <a:r>
              <a:rPr lang="zh-CN" altLang="en-US" sz="2800" dirty="0"/>
              <a:t>减小，线路电流与电压之间的相位差</a:t>
            </a:r>
            <a:r>
              <a:rPr lang="en-US" altLang="zh-CN" sz="2800"/>
              <a:t>φ</a:t>
            </a:r>
            <a:r>
              <a:rPr lang="en-US" altLang="zh-CN" sz="2800" baseline="-25000"/>
              <a:t>2</a:t>
            </a:r>
            <a:r>
              <a:rPr lang="zh-CN" altLang="en-US" sz="2800" dirty="0"/>
              <a:t>变小，即</a:t>
            </a:r>
            <a:r>
              <a:rPr lang="en-US" altLang="zh-CN" sz="2800"/>
              <a:t>cosφ</a:t>
            </a:r>
            <a:r>
              <a:rPr lang="en-US" altLang="zh-CN" sz="2800" baseline="-25000"/>
              <a:t>2</a:t>
            </a:r>
            <a:r>
              <a:rPr lang="zh-CN" altLang="en-US" sz="2800" dirty="0"/>
              <a:t>变大［图</a:t>
            </a:r>
            <a:r>
              <a:rPr lang="en-US" altLang="zh-CN" sz="2800"/>
              <a:t>1-34(b)</a:t>
            </a:r>
            <a:r>
              <a:rPr lang="zh-CN" altLang="en-US" sz="2800" dirty="0"/>
              <a:t>］。虽然感性负载的功率因数并未提高，但整个电路的功率因数提高了。</a:t>
            </a:r>
            <a:endParaRPr lang="zh-CN" altLang="en-US" sz="280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827" name="文本占位符 205826"/>
          <p:cNvSpPr>
            <a:spLocks noGrp="1" noRot="1"/>
          </p:cNvSpPr>
          <p:nvPr>
            <p:ph type="body" idx="1"/>
          </p:nvPr>
        </p:nvSpPr>
        <p:spPr>
          <a:xfrm>
            <a:off x="301625" y="685800"/>
            <a:ext cx="8540750" cy="5413375"/>
          </a:xfrm>
          <a:ln/>
        </p:spPr>
        <p:txBody>
          <a:bodyPr/>
          <a:p>
            <a:pPr>
              <a:lnSpc>
                <a:spcPct val="120000"/>
              </a:lnSpc>
            </a:pPr>
            <a:r>
              <a:rPr lang="zh-CN" altLang="en-US" sz="2800" dirty="0"/>
              <a:t>为了将功率因数从</a:t>
            </a:r>
            <a:r>
              <a:rPr lang="en-US" altLang="zh-CN" sz="2800"/>
              <a:t>cosφ</a:t>
            </a:r>
            <a:r>
              <a:rPr lang="en-US" altLang="zh-CN" sz="2800" baseline="-25000"/>
              <a:t>1</a:t>
            </a:r>
            <a:r>
              <a:rPr lang="zh-CN" altLang="en-US" sz="2800" dirty="0"/>
              <a:t>提高到</a:t>
            </a:r>
            <a:r>
              <a:rPr lang="en-US" altLang="zh-CN" sz="2800"/>
              <a:t>cosφ</a:t>
            </a:r>
            <a:r>
              <a:rPr lang="en-US" altLang="zh-CN" sz="2800" baseline="-25000"/>
              <a:t>2</a:t>
            </a:r>
            <a:r>
              <a:rPr lang="zh-CN" altLang="en-US" sz="2800" dirty="0"/>
              <a:t>，应并联的电容器的电容量可由图</a:t>
            </a:r>
            <a:r>
              <a:rPr lang="en-US" altLang="zh-CN" sz="2800"/>
              <a:t>1-34(b)</a:t>
            </a:r>
            <a:r>
              <a:rPr lang="zh-CN" altLang="en-US" sz="2800" dirty="0"/>
              <a:t>的相量图求得。若并联电容前</a:t>
            </a:r>
            <a:r>
              <a:rPr lang="en-US" altLang="zh-CN" sz="2800"/>
              <a:t>R</a:t>
            </a:r>
            <a:r>
              <a:rPr lang="zh-CN" altLang="en-US" sz="2800" dirty="0"/>
              <a:t>、</a:t>
            </a:r>
            <a:r>
              <a:rPr lang="en-US" altLang="zh-CN" sz="2800"/>
              <a:t>L</a:t>
            </a:r>
            <a:r>
              <a:rPr lang="zh-CN" altLang="en-US" sz="2800" dirty="0"/>
              <a:t>电路消耗的功率为</a:t>
            </a:r>
            <a:r>
              <a:rPr lang="en-US" altLang="zh-CN" sz="2800"/>
              <a:t>P</a:t>
            </a:r>
            <a:r>
              <a:rPr lang="en-US" altLang="zh-CN" sz="2800" baseline="-25000"/>
              <a:t>1</a:t>
            </a:r>
            <a:r>
              <a:rPr lang="en-US" altLang="zh-CN" sz="2800"/>
              <a:t>=UI</a:t>
            </a:r>
            <a:r>
              <a:rPr lang="en-US" altLang="zh-CN" sz="2800" baseline="-25000"/>
              <a:t>1</a:t>
            </a:r>
            <a:r>
              <a:rPr lang="en-US" altLang="zh-CN" sz="2800"/>
              <a:t>cosφ</a:t>
            </a:r>
            <a:r>
              <a:rPr lang="en-US" altLang="zh-CN" sz="2800" baseline="-25000"/>
              <a:t>1</a:t>
            </a:r>
            <a:r>
              <a:rPr lang="zh-CN" altLang="en-US" sz="2800" dirty="0"/>
              <a:t>，则并联电容后，由于电容上有功功率</a:t>
            </a:r>
            <a:r>
              <a:rPr lang="en-US" altLang="zh-CN" sz="2800"/>
              <a:t>PC=0</a:t>
            </a:r>
            <a:r>
              <a:rPr lang="zh-CN" altLang="en-US" sz="2800" dirty="0"/>
              <a:t>，所以并联电容后该电路的总功率</a:t>
            </a:r>
            <a:r>
              <a:rPr lang="en-US" altLang="zh-CN" sz="2800"/>
              <a:t>P</a:t>
            </a:r>
            <a:r>
              <a:rPr lang="zh-CN" altLang="en-US" sz="2800" dirty="0"/>
              <a:t>值与</a:t>
            </a:r>
            <a:r>
              <a:rPr lang="en-US" altLang="zh-CN" sz="2800"/>
              <a:t>P</a:t>
            </a:r>
            <a:r>
              <a:rPr lang="en-US" altLang="zh-CN" sz="2800" baseline="-25000"/>
              <a:t>1</a:t>
            </a:r>
            <a:r>
              <a:rPr lang="zh-CN" altLang="en-US" sz="2800" dirty="0"/>
              <a:t>相同。由图</a:t>
            </a:r>
            <a:r>
              <a:rPr lang="en-US" altLang="zh-CN" sz="2800"/>
              <a:t>1-34(b)</a:t>
            </a:r>
            <a:r>
              <a:rPr lang="zh-CN" altLang="en-US" sz="2800" dirty="0"/>
              <a:t>可以看出电容支路的电流为</a:t>
            </a:r>
            <a:endParaRPr lang="zh-CN" altLang="en-US" sz="2800" dirty="0"/>
          </a:p>
          <a:p>
            <a:pPr>
              <a:lnSpc>
                <a:spcPct val="120000"/>
              </a:lnSpc>
            </a:pPr>
            <a:r>
              <a:rPr lang="zh-CN" altLang="en-US" sz="2800" dirty="0"/>
              <a:t></a:t>
            </a:r>
            <a:r>
              <a:rPr lang="en-US" altLang="zh-CN" sz="2800"/>
              <a:t>I</a:t>
            </a:r>
            <a:r>
              <a:rPr lang="en-US" altLang="zh-CN" sz="2800" baseline="-25000"/>
              <a:t>C</a:t>
            </a:r>
            <a:r>
              <a:rPr lang="en-US" altLang="zh-CN" sz="2800"/>
              <a:t>=I</a:t>
            </a:r>
            <a:r>
              <a:rPr lang="en-US" altLang="zh-CN" sz="2800" baseline="-25000"/>
              <a:t>1</a:t>
            </a:r>
            <a:r>
              <a:rPr lang="en-US" altLang="zh-CN" sz="2800"/>
              <a:t>sinφ</a:t>
            </a:r>
            <a:r>
              <a:rPr lang="en-US" altLang="zh-CN" sz="2800" baseline="-25000"/>
              <a:t>1</a:t>
            </a:r>
            <a:r>
              <a:rPr lang="en-US" altLang="zh-CN" sz="2800"/>
              <a:t>-Isinφ</a:t>
            </a:r>
            <a:r>
              <a:rPr lang="en-US" altLang="zh-CN" sz="2800" baseline="-25000"/>
              <a:t>2</a:t>
            </a:r>
            <a:r>
              <a:rPr lang="zh-CN" altLang="en-US" sz="2800"/>
              <a:t></a:t>
            </a:r>
            <a:endParaRPr lang="zh-CN" altLang="en-US" sz="280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1" name="文本占位符 206850"/>
          <p:cNvSpPr>
            <a:spLocks noGrp="1" noRot="1"/>
          </p:cNvSpPr>
          <p:nvPr>
            <p:ph type="body" idx="1"/>
          </p:nvPr>
        </p:nvSpPr>
        <p:spPr>
          <a:xfrm>
            <a:off x="301625" y="685800"/>
            <a:ext cx="8540750" cy="5413375"/>
          </a:xfrm>
          <a:ln/>
        </p:spPr>
        <p:txBody>
          <a:bodyPr/>
          <a:p>
            <a:pPr>
              <a:lnSpc>
                <a:spcPct val="120000"/>
              </a:lnSpc>
            </a:pPr>
            <a:r>
              <a:rPr lang="zh-CN" altLang="en-US" sz="2800" dirty="0"/>
              <a:t>因为</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=P</a:t>
            </a:r>
            <a:r>
              <a:rPr lang="zh-CN" altLang="en-US" sz="2800" dirty="0"/>
              <a:t>／</a:t>
            </a:r>
            <a:r>
              <a:rPr lang="en-US" altLang="zh-CN" sz="2800"/>
              <a:t>Ucosφ</a:t>
            </a:r>
            <a:r>
              <a:rPr lang="en-US" altLang="zh-CN" sz="2800" baseline="-25000"/>
              <a:t>1</a:t>
            </a:r>
            <a:r>
              <a:rPr lang="zh-CN" altLang="en-US" sz="2800" dirty="0"/>
              <a:t>，</a:t>
            </a:r>
            <a:r>
              <a:rPr lang="en-US" altLang="zh-CN" sz="2800"/>
              <a:t>I</a:t>
            </a:r>
            <a:r>
              <a:rPr lang="en-US" altLang="zh-CN" sz="2800" baseline="-25000"/>
              <a:t>2</a:t>
            </a:r>
            <a:r>
              <a:rPr lang="en-US" altLang="zh-CN" sz="2800"/>
              <a:t>=P</a:t>
            </a:r>
            <a:r>
              <a:rPr lang="zh-CN" altLang="en-US" sz="2800" dirty="0"/>
              <a:t>／</a:t>
            </a:r>
            <a:r>
              <a:rPr lang="en-US" altLang="zh-CN" sz="2800"/>
              <a:t>Ucosφ</a:t>
            </a:r>
            <a:r>
              <a:rPr lang="en-US" altLang="zh-CN" sz="2800" baseline="-25000"/>
              <a:t>2</a:t>
            </a:r>
            <a:r>
              <a:rPr lang="zh-CN" altLang="en-US" sz="2800"/>
              <a:t></a:t>
            </a:r>
            <a:endParaRPr lang="zh-CN" altLang="en-US" sz="2800"/>
          </a:p>
          <a:p>
            <a:pPr>
              <a:lnSpc>
                <a:spcPct val="120000"/>
              </a:lnSpc>
            </a:pPr>
            <a:r>
              <a:rPr lang="zh-CN" altLang="en-US" sz="2800" dirty="0"/>
              <a:t>所以</a:t>
            </a:r>
            <a:endParaRPr lang="zh-CN" altLang="en-US" sz="2800" dirty="0"/>
          </a:p>
          <a:p>
            <a:pPr>
              <a:lnSpc>
                <a:spcPct val="120000"/>
              </a:lnSpc>
            </a:pPr>
            <a:r>
              <a:rPr lang="zh-CN" altLang="en-US" sz="2800" dirty="0"/>
              <a:t></a:t>
            </a:r>
            <a:r>
              <a:rPr lang="en-US" altLang="zh-CN" sz="2800"/>
              <a:t>I</a:t>
            </a:r>
            <a:r>
              <a:rPr lang="en-US" altLang="zh-CN" sz="2800" baseline="-25000"/>
              <a:t>C</a:t>
            </a:r>
            <a:r>
              <a:rPr lang="en-US" altLang="zh-CN" sz="2800"/>
              <a:t>=(sinφ</a:t>
            </a:r>
            <a:r>
              <a:rPr lang="en-US" altLang="zh-CN" sz="2800" baseline="-25000"/>
              <a:t>1</a:t>
            </a:r>
            <a:r>
              <a:rPr lang="en-US" altLang="zh-CN" sz="2800"/>
              <a:t>/cosφ</a:t>
            </a:r>
            <a:r>
              <a:rPr lang="en-US" altLang="zh-CN" sz="2800" baseline="-25000"/>
              <a:t>1</a:t>
            </a:r>
            <a:r>
              <a:rPr lang="en-US" altLang="zh-CN" sz="2800"/>
              <a:t>-sinφ</a:t>
            </a:r>
            <a:r>
              <a:rPr lang="en-US" altLang="zh-CN" sz="2800" baseline="-25000"/>
              <a:t>2</a:t>
            </a:r>
            <a:r>
              <a:rPr lang="en-US" altLang="zh-CN" sz="2800"/>
              <a:t>/cosφ</a:t>
            </a:r>
            <a:r>
              <a:rPr lang="en-US" altLang="zh-CN" sz="2800" baseline="-25000"/>
              <a:t>2</a:t>
            </a:r>
            <a:r>
              <a:rPr lang="en-US" altLang="zh-CN" sz="2800"/>
              <a:t>)=P (tanφ</a:t>
            </a:r>
            <a:r>
              <a:rPr lang="en-US" altLang="zh-CN" sz="2800" baseline="-25000"/>
              <a:t>1</a:t>
            </a:r>
            <a:r>
              <a:rPr lang="en-US" altLang="zh-CN" sz="2800"/>
              <a:t>-tanφ</a:t>
            </a:r>
            <a:r>
              <a:rPr lang="en-US" altLang="zh-CN" sz="2800" baseline="-25000"/>
              <a:t>2</a:t>
            </a:r>
            <a:r>
              <a:rPr lang="en-US" altLang="zh-CN" sz="2800"/>
              <a:t>) /U   (1-72)</a:t>
            </a:r>
            <a:r>
              <a:rPr lang="zh-CN" altLang="en-US" sz="2800"/>
              <a:t></a:t>
            </a:r>
            <a:endParaRPr lang="zh-CN" altLang="en-US" sz="2800"/>
          </a:p>
          <a:p>
            <a:pPr>
              <a:lnSpc>
                <a:spcPct val="120000"/>
              </a:lnSpc>
            </a:pPr>
            <a:r>
              <a:rPr lang="zh-CN" altLang="en-US" sz="2800" dirty="0"/>
              <a:t>由于</a:t>
            </a:r>
            <a:r>
              <a:rPr lang="en-US" altLang="zh-CN" sz="2800"/>
              <a:t>I</a:t>
            </a:r>
            <a:r>
              <a:rPr lang="en-US" altLang="zh-CN" sz="2800" baseline="-25000"/>
              <a:t>C</a:t>
            </a:r>
            <a:r>
              <a:rPr lang="en-US" altLang="zh-CN" sz="2800"/>
              <a:t>=</a:t>
            </a:r>
            <a:r>
              <a:rPr lang="en-US" altLang="zh-CN" sz="2800" err="1"/>
              <a:t>ωCU</a:t>
            </a:r>
            <a:r>
              <a:rPr lang="zh-CN" altLang="en-US" sz="2800" dirty="0"/>
              <a:t>，所以，功率因数从</a:t>
            </a:r>
            <a:r>
              <a:rPr lang="en-US" altLang="zh-CN" sz="2800"/>
              <a:t>cosφ</a:t>
            </a:r>
            <a:r>
              <a:rPr lang="en-US" altLang="zh-CN" sz="2800" baseline="-25000"/>
              <a:t>1</a:t>
            </a:r>
            <a:r>
              <a:rPr lang="zh-CN" altLang="en-US" sz="2800" dirty="0"/>
              <a:t>提高到</a:t>
            </a:r>
            <a:r>
              <a:rPr lang="en-US" altLang="zh-CN" sz="2800"/>
              <a:t>cosφ</a:t>
            </a:r>
            <a:r>
              <a:rPr lang="en-US" altLang="zh-CN" sz="2800" baseline="-25000"/>
              <a:t>2</a:t>
            </a:r>
            <a:r>
              <a:rPr lang="zh-CN" altLang="en-US" sz="2800" dirty="0"/>
              <a:t>时需并入的电容器</a:t>
            </a:r>
            <a:r>
              <a:rPr lang="en-US" altLang="zh-CN" sz="2800"/>
              <a:t>C</a:t>
            </a:r>
            <a:r>
              <a:rPr lang="zh-CN" altLang="en-US" sz="2800" dirty="0"/>
              <a:t>的电容值为 </a:t>
            </a:r>
            <a:endParaRPr lang="zh-CN" altLang="en-US" sz="2800" dirty="0"/>
          </a:p>
          <a:p>
            <a:pPr>
              <a:lnSpc>
                <a:spcPct val="120000"/>
              </a:lnSpc>
            </a:pPr>
            <a:r>
              <a:rPr lang="zh-CN" altLang="en-US" sz="2800" dirty="0"/>
              <a:t></a:t>
            </a:r>
            <a:r>
              <a:rPr lang="en-US" altLang="zh-CN" sz="2800"/>
              <a:t>C=P</a:t>
            </a:r>
            <a:r>
              <a:rPr lang="en-US" altLang="zh-CN" sz="2800" baseline="-25000"/>
              <a:t>1</a:t>
            </a:r>
            <a:r>
              <a:rPr lang="en-US" altLang="zh-CN" sz="2800"/>
              <a:t> (tanφ</a:t>
            </a:r>
            <a:r>
              <a:rPr lang="en-US" altLang="zh-CN" sz="2800" baseline="-25000"/>
              <a:t>1</a:t>
            </a:r>
            <a:r>
              <a:rPr lang="en-US" altLang="zh-CN" sz="2800"/>
              <a:t>-</a:t>
            </a:r>
            <a:r>
              <a:rPr lang="zh-CN" altLang="en-US" sz="2800"/>
              <a:t></a:t>
            </a:r>
            <a:r>
              <a:rPr lang="en-US" altLang="zh-CN" sz="2800"/>
              <a:t>tanφ</a:t>
            </a:r>
            <a:r>
              <a:rPr lang="en-US" altLang="zh-CN" sz="2800" baseline="-25000"/>
              <a:t>2</a:t>
            </a:r>
            <a:r>
              <a:rPr lang="en-US" altLang="zh-CN" sz="2800"/>
              <a:t>) / ωU</a:t>
            </a:r>
            <a:r>
              <a:rPr lang="en-US" altLang="zh-CN" sz="2800" baseline="-25000"/>
              <a:t>2</a:t>
            </a:r>
            <a:r>
              <a:rPr lang="en-US" altLang="zh-CN" sz="2800"/>
              <a:t>  (1-73)</a:t>
            </a:r>
            <a:r>
              <a:rPr lang="zh-CN" altLang="en-US"/>
              <a:t></a:t>
            </a:r>
            <a:endParaRPr lang="zh-CN" alt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7875" name="文本占位符 207874"/>
          <p:cNvSpPr>
            <a:spLocks noGrp="1" noRot="1"/>
          </p:cNvSpPr>
          <p:nvPr>
            <p:ph type="body" idx="1"/>
          </p:nvPr>
        </p:nvSpPr>
        <p:spPr>
          <a:xfrm>
            <a:off x="301625" y="685800"/>
            <a:ext cx="8540750" cy="5413375"/>
          </a:xfrm>
          <a:ln/>
        </p:spPr>
        <p:txBody>
          <a:bodyPr/>
          <a:p>
            <a:pPr>
              <a:lnSpc>
                <a:spcPct val="120000"/>
              </a:lnSpc>
            </a:pPr>
            <a:r>
              <a:rPr lang="zh-CN" altLang="en-US" sz="2800" dirty="0"/>
              <a:t>目前用于提高功率因数的电容器的容量，制造厂家一般以其无功功率来表示。当需要将负载功率因数从</a:t>
            </a:r>
            <a:r>
              <a:rPr lang="en-US" altLang="zh-CN" sz="2800"/>
              <a:t>cosφ</a:t>
            </a:r>
            <a:r>
              <a:rPr lang="en-US" altLang="zh-CN" sz="2800" baseline="-25000"/>
              <a:t>1</a:t>
            </a:r>
            <a:r>
              <a:rPr lang="zh-CN" altLang="en-US" sz="2800" dirty="0"/>
              <a:t>提高到</a:t>
            </a:r>
            <a:r>
              <a:rPr lang="en-US" altLang="zh-CN" sz="2800"/>
              <a:t>cosφ</a:t>
            </a:r>
            <a:r>
              <a:rPr lang="en-US" altLang="zh-CN" sz="2800" baseline="-25000"/>
              <a:t>2</a:t>
            </a:r>
            <a:r>
              <a:rPr lang="zh-CN" altLang="en-US" sz="2800" dirty="0"/>
              <a:t>时，所需的电容无功功率值为</a:t>
            </a:r>
            <a:endParaRPr lang="zh-CN" altLang="en-US" sz="2800" dirty="0"/>
          </a:p>
          <a:p>
            <a:pPr>
              <a:lnSpc>
                <a:spcPct val="120000"/>
              </a:lnSpc>
            </a:pPr>
            <a:r>
              <a:rPr lang="zh-CN" altLang="en-US" sz="2800" dirty="0"/>
              <a:t></a:t>
            </a:r>
            <a:r>
              <a:rPr lang="en-US" altLang="zh-CN" sz="2800"/>
              <a:t>Q</a:t>
            </a:r>
            <a:r>
              <a:rPr lang="en-US" altLang="zh-CN" sz="2800" baseline="-25000"/>
              <a:t>C</a:t>
            </a:r>
            <a:r>
              <a:rPr lang="en-US" altLang="zh-CN" sz="2800"/>
              <a:t>=UI</a:t>
            </a:r>
            <a:r>
              <a:rPr lang="en-US" altLang="zh-CN" sz="2800" baseline="-25000"/>
              <a:t>C</a:t>
            </a:r>
            <a:r>
              <a:rPr lang="en-US" altLang="zh-CN" sz="2800"/>
              <a:t>=P</a:t>
            </a:r>
            <a:r>
              <a:rPr lang="en-US" altLang="zh-CN" sz="2800" baseline="-25000"/>
              <a:t>1</a:t>
            </a:r>
            <a:r>
              <a:rPr lang="en-US" altLang="zh-CN" sz="2800"/>
              <a:t>(tanφ</a:t>
            </a:r>
            <a:r>
              <a:rPr lang="en-US" altLang="zh-CN" sz="2800" baseline="-25000"/>
              <a:t>1</a:t>
            </a:r>
            <a:r>
              <a:rPr lang="en-US" altLang="zh-CN" sz="2800"/>
              <a:t>-tanφ</a:t>
            </a:r>
            <a:r>
              <a:rPr lang="en-US" altLang="zh-CN" sz="2800" baseline="-25000"/>
              <a:t>2</a:t>
            </a:r>
            <a:r>
              <a:rPr lang="en-US" altLang="zh-CN" sz="2800"/>
              <a:t>)   (1-74)</a:t>
            </a:r>
            <a:r>
              <a:rPr lang="zh-CN" altLang="en-US" sz="2800"/>
              <a:t></a:t>
            </a:r>
            <a:endParaRPr lang="zh-CN" altLang="en-US" sz="2800"/>
          </a:p>
          <a:p>
            <a:pPr>
              <a:lnSpc>
                <a:spcPct val="120000"/>
              </a:lnSpc>
            </a:pPr>
            <a:r>
              <a:rPr lang="en-US" altLang="zh-CN" sz="2800"/>
              <a:t>P</a:t>
            </a:r>
            <a:r>
              <a:rPr lang="en-US" altLang="zh-CN" sz="2800" baseline="-25000"/>
              <a:t>1</a:t>
            </a:r>
            <a:r>
              <a:rPr lang="zh-CN" altLang="en-US" sz="2800" dirty="0"/>
              <a:t>的单位为</a:t>
            </a:r>
            <a:r>
              <a:rPr lang="en-US" altLang="zh-CN" sz="2800"/>
              <a:t>W</a:t>
            </a:r>
            <a:r>
              <a:rPr lang="zh-CN" altLang="en-US" sz="2800" dirty="0"/>
              <a:t>，电压</a:t>
            </a:r>
            <a:r>
              <a:rPr lang="en-US" altLang="zh-CN" sz="2800"/>
              <a:t>U</a:t>
            </a:r>
            <a:r>
              <a:rPr lang="zh-CN" altLang="en-US" sz="2800" dirty="0"/>
              <a:t>的单位为</a:t>
            </a:r>
            <a:r>
              <a:rPr lang="en-US" altLang="zh-CN" sz="2800"/>
              <a:t>V</a:t>
            </a:r>
            <a:r>
              <a:rPr lang="zh-CN" altLang="en-US" sz="2800" dirty="0"/>
              <a:t>，电流</a:t>
            </a:r>
            <a:r>
              <a:rPr lang="en-US" altLang="zh-CN" sz="2800"/>
              <a:t>I</a:t>
            </a:r>
            <a:r>
              <a:rPr lang="en-US" altLang="zh-CN" sz="2800" baseline="-25000"/>
              <a:t>C</a:t>
            </a:r>
            <a:r>
              <a:rPr lang="zh-CN" altLang="en-US" sz="2800" dirty="0"/>
              <a:t>的单位为</a:t>
            </a:r>
            <a:r>
              <a:rPr lang="en-US" altLang="zh-CN" sz="2800"/>
              <a:t>A</a:t>
            </a:r>
            <a:r>
              <a:rPr lang="zh-CN" altLang="en-US" sz="2800" dirty="0"/>
              <a:t>，</a:t>
            </a:r>
            <a:r>
              <a:rPr lang="en-US" altLang="zh-CN" sz="2800"/>
              <a:t>Q</a:t>
            </a:r>
            <a:r>
              <a:rPr lang="en-US" altLang="zh-CN" sz="2800" baseline="-25000"/>
              <a:t>C</a:t>
            </a:r>
            <a:r>
              <a:rPr lang="zh-CN" altLang="en-US" sz="2800" dirty="0"/>
              <a:t>的单位为</a:t>
            </a:r>
            <a:r>
              <a:rPr lang="en-US" altLang="zh-CN" sz="2800" err="1"/>
              <a:t>var</a:t>
            </a:r>
            <a:r>
              <a:rPr lang="zh-CN" altLang="en-US" sz="2800" dirty="0"/>
              <a:t>。</a:t>
            </a:r>
            <a:endParaRPr lang="zh-CN" altLang="en-US" sz="2800"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8899" name="文本占位符 208898"/>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1-15</a:t>
            </a:r>
            <a:r>
              <a:rPr lang="zh-CN" altLang="en-US" sz="2800"/>
              <a:t>】〓</a:t>
            </a:r>
            <a:r>
              <a:rPr lang="zh-CN" altLang="en-US" sz="2800" dirty="0"/>
              <a:t>有一盏</a:t>
            </a:r>
            <a:r>
              <a:rPr lang="en-US" altLang="zh-CN" sz="2800"/>
              <a:t>220V</a:t>
            </a:r>
            <a:r>
              <a:rPr lang="zh-CN" altLang="en-US" sz="2800" dirty="0"/>
              <a:t>、</a:t>
            </a:r>
            <a:r>
              <a:rPr lang="en-US" altLang="zh-CN" sz="2800"/>
              <a:t>40W</a:t>
            </a:r>
            <a:r>
              <a:rPr lang="zh-CN" altLang="en-US" sz="2800" dirty="0"/>
              <a:t>的日光灯接入</a:t>
            </a:r>
            <a:r>
              <a:rPr lang="en-US" altLang="zh-CN" sz="2800"/>
              <a:t>220V</a:t>
            </a:r>
            <a:r>
              <a:rPr lang="zh-CN" altLang="en-US" sz="2800" dirty="0"/>
              <a:t>的电源上，镇流器上的功耗约为</a:t>
            </a:r>
            <a:r>
              <a:rPr lang="en-US" altLang="zh-CN" sz="2800"/>
              <a:t>8W</a:t>
            </a:r>
            <a:r>
              <a:rPr lang="zh-CN" altLang="en-US" sz="2800" dirty="0"/>
              <a:t>，</a:t>
            </a:r>
            <a:r>
              <a:rPr lang="en-US" altLang="zh-CN" sz="2800"/>
              <a:t>cosφ</a:t>
            </a:r>
            <a:r>
              <a:rPr lang="en-US" altLang="zh-CN" sz="2800" baseline="-25000"/>
              <a:t>1</a:t>
            </a:r>
            <a:r>
              <a:rPr lang="en-US" altLang="zh-CN" sz="2800"/>
              <a:t>=0.5</a:t>
            </a:r>
            <a:r>
              <a:rPr lang="zh-CN" altLang="en-US" sz="2800" dirty="0"/>
              <a:t>，试求把功率因数从</a:t>
            </a:r>
            <a:r>
              <a:rPr lang="en-US" altLang="zh-CN" sz="2800"/>
              <a:t>0.5</a:t>
            </a:r>
            <a:r>
              <a:rPr lang="zh-CN" altLang="en-US" sz="2800" dirty="0"/>
              <a:t>提高到</a:t>
            </a:r>
            <a:r>
              <a:rPr lang="en-US" altLang="zh-CN" sz="2800"/>
              <a:t>0.9</a:t>
            </a:r>
            <a:r>
              <a:rPr lang="zh-CN" altLang="en-US" sz="2800" dirty="0"/>
              <a:t>时所需并联补偿电容值及并联电容前、后电路中的电流值。</a:t>
            </a:r>
            <a:endParaRPr lang="zh-CN" altLang="en-US" sz="2800" dirty="0"/>
          </a:p>
          <a:p>
            <a:pPr>
              <a:lnSpc>
                <a:spcPct val="120000"/>
              </a:lnSpc>
            </a:pPr>
            <a:r>
              <a:rPr lang="zh-CN" altLang="en-US" sz="2800" dirty="0"/>
              <a:t>解： 当</a:t>
            </a:r>
            <a:r>
              <a:rPr lang="en-US" altLang="zh-CN" sz="2800"/>
              <a:t>cosφ</a:t>
            </a:r>
            <a:r>
              <a:rPr lang="en-US" altLang="zh-CN" sz="2800" baseline="-25000"/>
              <a:t>1</a:t>
            </a:r>
            <a:r>
              <a:rPr lang="en-US" altLang="zh-CN" sz="2800"/>
              <a:t>=0.5</a:t>
            </a:r>
            <a:r>
              <a:rPr lang="zh-CN" altLang="en-US" sz="2800" dirty="0"/>
              <a:t>时，</a:t>
            </a:r>
            <a:r>
              <a:rPr lang="en-US" altLang="zh-CN" sz="2800"/>
              <a:t>tanφ</a:t>
            </a:r>
            <a:r>
              <a:rPr lang="en-US" altLang="zh-CN" sz="2800" baseline="-25000"/>
              <a:t>1</a:t>
            </a:r>
            <a:r>
              <a:rPr lang="en-US" altLang="zh-CN" sz="2800"/>
              <a:t>=1.732</a:t>
            </a:r>
            <a:r>
              <a:rPr lang="zh-CN" altLang="en-US" sz="2800" dirty="0"/>
              <a:t>；</a:t>
            </a:r>
            <a:endParaRPr lang="zh-CN" altLang="en-US" sz="2800" dirty="0"/>
          </a:p>
          <a:p>
            <a:pPr>
              <a:lnSpc>
                <a:spcPct val="120000"/>
              </a:lnSpc>
            </a:pPr>
            <a:r>
              <a:rPr lang="zh-CN" altLang="en-US" sz="2800" dirty="0"/>
              <a:t>当</a:t>
            </a:r>
            <a:r>
              <a:rPr lang="en-US" altLang="zh-CN" sz="2800"/>
              <a:t>cosφ</a:t>
            </a:r>
            <a:r>
              <a:rPr lang="en-US" altLang="zh-CN" sz="2800" baseline="-25000"/>
              <a:t>2</a:t>
            </a:r>
            <a:r>
              <a:rPr lang="en-US" altLang="zh-CN" sz="2800"/>
              <a:t>=0.9</a:t>
            </a:r>
            <a:r>
              <a:rPr lang="zh-CN" altLang="en-US" sz="2800" dirty="0"/>
              <a:t>时，</a:t>
            </a:r>
            <a:r>
              <a:rPr lang="en-US" altLang="zh-CN" sz="2800"/>
              <a:t>tanφ</a:t>
            </a:r>
            <a:r>
              <a:rPr lang="en-US" altLang="zh-CN" sz="2800" baseline="-25000"/>
              <a:t>2</a:t>
            </a:r>
            <a:r>
              <a:rPr lang="en-US" altLang="zh-CN" sz="2800"/>
              <a:t>=0.484</a:t>
            </a:r>
            <a:r>
              <a:rPr lang="zh-CN" altLang="en-US" sz="2800" dirty="0"/>
              <a:t>。</a:t>
            </a:r>
            <a:endParaRPr lang="zh-CN" altLang="en-US" sz="2800"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9923" name="文本占位符 209922"/>
          <p:cNvSpPr>
            <a:spLocks noGrp="1" noRot="1"/>
          </p:cNvSpPr>
          <p:nvPr>
            <p:ph type="body" idx="1"/>
          </p:nvPr>
        </p:nvSpPr>
        <p:spPr>
          <a:xfrm>
            <a:off x="301625" y="685800"/>
            <a:ext cx="8540750" cy="5413375"/>
          </a:xfrm>
          <a:ln/>
        </p:spPr>
        <p:txBody>
          <a:bodyPr/>
          <a:p>
            <a:pPr>
              <a:lnSpc>
                <a:spcPct val="120000"/>
              </a:lnSpc>
            </a:pPr>
            <a:r>
              <a:rPr lang="zh-CN" altLang="en-US" sz="2800" dirty="0"/>
              <a:t>由式</a:t>
            </a:r>
            <a:r>
              <a:rPr lang="en-US" altLang="zh-CN" sz="2800"/>
              <a:t>(1-73)</a:t>
            </a:r>
            <a:r>
              <a:rPr lang="zh-CN" altLang="en-US" sz="2800" dirty="0"/>
              <a:t>得</a:t>
            </a:r>
            <a:endParaRPr lang="zh-CN" altLang="en-US" sz="2800" dirty="0"/>
          </a:p>
          <a:p>
            <a:pPr>
              <a:lnSpc>
                <a:spcPct val="120000"/>
              </a:lnSpc>
            </a:pPr>
            <a:r>
              <a:rPr lang="zh-CN" altLang="en-US" sz="2800" dirty="0"/>
              <a:t></a:t>
            </a:r>
            <a:r>
              <a:rPr lang="en-US" altLang="zh-CN" sz="2800"/>
              <a:t>C=P</a:t>
            </a:r>
            <a:r>
              <a:rPr lang="en-US" altLang="zh-CN" sz="2800" baseline="-25000"/>
              <a:t>1</a:t>
            </a:r>
            <a:r>
              <a:rPr lang="en-US" altLang="zh-CN" sz="2800"/>
              <a:t> (tanφ</a:t>
            </a:r>
            <a:r>
              <a:rPr lang="en-US" altLang="zh-CN" sz="2800" baseline="-25000"/>
              <a:t>1</a:t>
            </a:r>
            <a:r>
              <a:rPr lang="en-US" altLang="zh-CN" sz="2800"/>
              <a:t>-</a:t>
            </a:r>
            <a:r>
              <a:rPr lang="zh-CN" altLang="en-US" sz="2800"/>
              <a:t></a:t>
            </a:r>
            <a:r>
              <a:rPr lang="en-US" altLang="zh-CN" sz="2800"/>
              <a:t>tanφ</a:t>
            </a:r>
            <a:r>
              <a:rPr lang="en-US" altLang="zh-CN" sz="2800" baseline="-25000"/>
              <a:t>2</a:t>
            </a:r>
            <a:r>
              <a:rPr lang="en-US" altLang="zh-CN" sz="2800"/>
              <a:t>) /ωU</a:t>
            </a:r>
            <a:r>
              <a:rPr lang="en-US" altLang="zh-CN" sz="2800" baseline="-25000"/>
              <a:t>2</a:t>
            </a:r>
            <a:r>
              <a:rPr lang="en-US" altLang="zh-CN" sz="2800"/>
              <a:t>=40 (1.732-0.484) /2π×50×220</a:t>
            </a:r>
            <a:r>
              <a:rPr lang="en-US" altLang="zh-CN" sz="2800" baseline="30000"/>
              <a:t>2</a:t>
            </a:r>
            <a:r>
              <a:rPr lang="en-US" altLang="zh-CN" sz="2800"/>
              <a:t>  =3.9    (</a:t>
            </a:r>
            <a:r>
              <a:rPr lang="en-US" altLang="zh-CN" sz="2800" err="1"/>
              <a:t>μF</a:t>
            </a:r>
            <a:r>
              <a:rPr lang="en-US" altLang="zh-CN" sz="2800"/>
              <a:t>) </a:t>
            </a:r>
            <a:endParaRPr lang="en-US" altLang="zh-CN" sz="2800"/>
          </a:p>
          <a:p>
            <a:pPr>
              <a:lnSpc>
                <a:spcPct val="120000"/>
              </a:lnSpc>
            </a:pPr>
            <a:r>
              <a:rPr lang="zh-CN" altLang="en-US" sz="2800" dirty="0"/>
              <a:t>并联电容</a:t>
            </a:r>
            <a:r>
              <a:rPr lang="en-US" altLang="zh-CN" sz="2800"/>
              <a:t>C</a:t>
            </a:r>
            <a:r>
              <a:rPr lang="zh-CN" altLang="en-US" sz="2800" dirty="0"/>
              <a:t>前、后电路中的电流为</a:t>
            </a:r>
            <a:endParaRPr lang="zh-CN" altLang="en-US" sz="2800" dirty="0"/>
          </a:p>
          <a:p>
            <a:pPr>
              <a:lnSpc>
                <a:spcPct val="120000"/>
              </a:lnSpc>
            </a:pPr>
            <a:r>
              <a:rPr lang="en-US" altLang="zh-CN" sz="2800"/>
              <a:t>I</a:t>
            </a:r>
            <a:r>
              <a:rPr lang="en-US" altLang="zh-CN" sz="2800" baseline="-25000"/>
              <a:t>1</a:t>
            </a:r>
            <a:r>
              <a:rPr lang="en-US" altLang="zh-CN" sz="2800"/>
              <a:t>=P</a:t>
            </a:r>
            <a:r>
              <a:rPr lang="zh-CN" altLang="en-US" sz="2800" dirty="0"/>
              <a:t>／</a:t>
            </a:r>
            <a:r>
              <a:rPr lang="en-US" altLang="zh-CN" sz="2800"/>
              <a:t>Ucosφ</a:t>
            </a:r>
            <a:r>
              <a:rPr lang="en-US" altLang="zh-CN" sz="2800" baseline="-25000"/>
              <a:t>1</a:t>
            </a:r>
            <a:r>
              <a:rPr lang="en-US" altLang="zh-CN" sz="2800"/>
              <a:t>=40/220×0.5=0.44(A)</a:t>
            </a:r>
            <a:r>
              <a:rPr lang="zh-CN" altLang="en-US" sz="2800"/>
              <a:t></a:t>
            </a:r>
            <a:endParaRPr lang="zh-CN" altLang="en-US" sz="2800"/>
          </a:p>
          <a:p>
            <a:pPr>
              <a:lnSpc>
                <a:spcPct val="120000"/>
              </a:lnSpc>
            </a:pPr>
            <a:r>
              <a:rPr lang="en-US" altLang="zh-CN" sz="2800"/>
              <a:t>I</a:t>
            </a:r>
            <a:r>
              <a:rPr lang="en-US" altLang="zh-CN" sz="2800" baseline="-25000"/>
              <a:t>2</a:t>
            </a:r>
            <a:r>
              <a:rPr lang="en-US" altLang="zh-CN" sz="2800"/>
              <a:t>=P/Ucosφ</a:t>
            </a:r>
            <a:r>
              <a:rPr lang="en-US" altLang="zh-CN" sz="2800" baseline="-25000"/>
              <a:t>2</a:t>
            </a:r>
            <a:r>
              <a:rPr lang="en-US" altLang="zh-CN" sz="2800"/>
              <a:t>=40/220×0.9=0.24(A)</a:t>
            </a:r>
            <a:r>
              <a:rPr lang="zh-CN" altLang="en-US" sz="2800"/>
              <a:t></a:t>
            </a:r>
            <a:endParaRPr lang="zh-CN" altLang="en-US" sz="2800"/>
          </a:p>
          <a:p>
            <a:pPr>
              <a:lnSpc>
                <a:spcPct val="120000"/>
              </a:lnSpc>
            </a:pPr>
            <a:r>
              <a:rPr lang="zh-CN" altLang="en-US" sz="2800" dirty="0"/>
              <a:t>由计算结果可知，感性负载并联适当电容</a:t>
            </a:r>
            <a:r>
              <a:rPr lang="en-US" altLang="zh-CN" sz="2800"/>
              <a:t>C</a:t>
            </a:r>
            <a:r>
              <a:rPr lang="zh-CN" altLang="en-US" sz="2800" dirty="0"/>
              <a:t>后，使线路电流明显减小了，线路上的损耗也减小了。</a:t>
            </a:r>
            <a:endParaRPr lang="zh-CN" altLang="en-US" sz="2800"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1426" name="标题 231425"/>
          <p:cNvSpPr>
            <a:spLocks noGrp="1" noRot="1"/>
          </p:cNvSpPr>
          <p:nvPr>
            <p:ph type="title"/>
          </p:nvPr>
        </p:nvSpPr>
        <p:spPr>
          <a:ln/>
        </p:spPr>
        <p:txBody>
          <a:bodyPr anchor="ctr" anchorCtr="0"/>
          <a:p>
            <a:r>
              <a:rPr lang="en-US" altLang="zh-CN"/>
              <a:t>1</a:t>
            </a:r>
            <a:r>
              <a:rPr lang="zh-CN" altLang="en-US"/>
              <a:t></a:t>
            </a:r>
            <a:r>
              <a:rPr lang="en-US" altLang="zh-CN"/>
              <a:t>6</a:t>
            </a:r>
            <a:r>
              <a:rPr lang="zh-CN" altLang="en-US"/>
              <a:t>〓</a:t>
            </a:r>
            <a:r>
              <a:rPr lang="zh-CN" altLang="en-US" dirty="0"/>
              <a:t>三相正弦交流电路</a:t>
            </a:r>
            <a:endParaRPr lang="zh-CN" altLang="en-US" dirty="0"/>
          </a:p>
        </p:txBody>
      </p:sp>
      <p:sp>
        <p:nvSpPr>
          <p:cNvPr id="231427" name="文本占位符 231426"/>
          <p:cNvSpPr>
            <a:spLocks noGrp="1" noRot="1"/>
          </p:cNvSpPr>
          <p:nvPr>
            <p:ph type="body" idx="1"/>
          </p:nvPr>
        </p:nvSpPr>
        <p:spPr>
          <a:ln/>
        </p:spPr>
        <p:txBody>
          <a:bodyPr/>
          <a:p>
            <a:pPr>
              <a:lnSpc>
                <a:spcPct val="120000"/>
              </a:lnSpc>
            </a:pPr>
            <a:r>
              <a:rPr lang="zh-CN" altLang="en-US" sz="2800" dirty="0"/>
              <a:t>三相交流电路在生产上应用最为广泛。电能的生产、输送和分配一般都采用三相制交流电路。在用电方面，最常见的负载是交流电动机，一般的交流电动机也是三相的。所谓三相交流电路是指含有</a:t>
            </a:r>
            <a:r>
              <a:rPr lang="en-US" altLang="zh-CN" sz="2800"/>
              <a:t>3</a:t>
            </a:r>
            <a:r>
              <a:rPr lang="zh-CN" altLang="en-US" sz="2800" dirty="0"/>
              <a:t>个频率相同、幅值相等、相位互差</a:t>
            </a:r>
            <a:r>
              <a:rPr lang="en-US" altLang="zh-CN" sz="2800"/>
              <a:t>120°</a:t>
            </a:r>
            <a:r>
              <a:rPr lang="zh-CN" altLang="en-US" sz="2800" dirty="0"/>
              <a:t>的正弦电动势的电源供电电路。人们把三相交流电路中的每一单相电路称为一相。</a:t>
            </a:r>
            <a:r>
              <a:rPr lang="zh-CN" altLang="en-US" dirty="0"/>
              <a:t> </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5" name="文本占位符 28674"/>
          <p:cNvSpPr>
            <a:spLocks noGrp="1" noRot="1"/>
          </p:cNvSpPr>
          <p:nvPr>
            <p:ph type="body" idx="1"/>
          </p:nvPr>
        </p:nvSpPr>
        <p:spPr>
          <a:xfrm>
            <a:off x="304800" y="609600"/>
            <a:ext cx="8540750" cy="5489575"/>
          </a:xfrm>
          <a:ln/>
        </p:spPr>
        <p:txBody>
          <a:bodyPr/>
          <a:p>
            <a:pPr>
              <a:lnSpc>
                <a:spcPct val="120000"/>
              </a:lnSpc>
            </a:pPr>
            <a:r>
              <a:rPr lang="en-US" altLang="zh-CN" sz="2800"/>
              <a:t>(3) </a:t>
            </a:r>
            <a:r>
              <a:rPr lang="zh-CN" altLang="en-US" sz="2800" dirty="0"/>
              <a:t>电动势</a:t>
            </a:r>
            <a:endParaRPr lang="zh-CN" altLang="en-US" sz="2800" dirty="0"/>
          </a:p>
          <a:p>
            <a:pPr>
              <a:lnSpc>
                <a:spcPct val="120000"/>
              </a:lnSpc>
            </a:pPr>
            <a:r>
              <a:rPr lang="zh-CN" altLang="en-US" sz="2800" dirty="0"/>
              <a:t>从电源的外电路看，正电荷在电场力的作用下，从高电势向低电势移动，形成了电流，即电源使电荷移动做功。为了使电流维持下去，电源必须依靠其他非电场力</a:t>
            </a:r>
            <a:r>
              <a:rPr lang="en-US" altLang="zh-CN" sz="2800"/>
              <a:t>(</a:t>
            </a:r>
            <a:r>
              <a:rPr lang="zh-CN" altLang="en-US" sz="2800" dirty="0"/>
              <a:t>如电池的化学能</a:t>
            </a:r>
            <a:r>
              <a:rPr lang="en-US" altLang="zh-CN" sz="2800"/>
              <a:t>)</a:t>
            </a:r>
            <a:r>
              <a:rPr lang="zh-CN" altLang="en-US" sz="2800" dirty="0"/>
              <a:t>把正电荷从电源的低电势端</a:t>
            </a:r>
            <a:r>
              <a:rPr lang="en-US" altLang="zh-CN" sz="2800"/>
              <a:t>(</a:t>
            </a:r>
            <a:r>
              <a:rPr lang="zh-CN" altLang="en-US" sz="2800" dirty="0"/>
              <a:t>负极</a:t>
            </a:r>
            <a:r>
              <a:rPr lang="en-US" altLang="zh-CN" sz="2800"/>
              <a:t>)</a:t>
            </a:r>
            <a:r>
              <a:rPr lang="zh-CN" altLang="en-US" sz="2800" dirty="0"/>
              <a:t>移到高电势端</a:t>
            </a:r>
            <a:r>
              <a:rPr lang="en-US" altLang="zh-CN" sz="2800"/>
              <a:t>(</a:t>
            </a:r>
            <a:r>
              <a:rPr lang="zh-CN" altLang="en-US" sz="2800" dirty="0"/>
              <a:t>正极</a:t>
            </a:r>
            <a:r>
              <a:rPr lang="en-US" altLang="zh-CN" sz="2800"/>
              <a:t>)</a:t>
            </a:r>
            <a:r>
              <a:rPr lang="zh-CN" altLang="en-US" sz="2800" dirty="0"/>
              <a:t>。将单位正电荷从电源的负极移到正极所做的功，称为电源的电动势，用符号</a:t>
            </a:r>
            <a:r>
              <a:rPr lang="en-US" altLang="zh-CN" sz="2800"/>
              <a:t>E</a:t>
            </a:r>
            <a:r>
              <a:rPr lang="zh-CN" altLang="en-US" sz="2800" dirty="0"/>
              <a:t>表示</a:t>
            </a:r>
            <a:endParaRPr lang="zh-CN" altLang="en-US" sz="2800" dirty="0"/>
          </a:p>
          <a:p>
            <a:pPr>
              <a:lnSpc>
                <a:spcPct val="120000"/>
              </a:lnSpc>
            </a:pPr>
            <a:r>
              <a:rPr lang="zh-CN" altLang="en-US" sz="2800" dirty="0"/>
              <a:t></a:t>
            </a:r>
            <a:r>
              <a:rPr lang="en-US" altLang="zh-CN" sz="2800"/>
              <a:t>E=W/Q(1-5)</a:t>
            </a:r>
            <a:r>
              <a:rPr lang="zh-CN" altLang="en-US" sz="2800"/>
              <a:t></a:t>
            </a:r>
            <a:endParaRPr lang="zh-CN" altLang="en-US" sz="2800"/>
          </a:p>
          <a:p>
            <a:pPr>
              <a:lnSpc>
                <a:spcPct val="120000"/>
              </a:lnSpc>
            </a:pPr>
            <a:r>
              <a:rPr lang="zh-CN" altLang="en-US" sz="2800" dirty="0"/>
              <a:t>电动势的单位也是</a:t>
            </a:r>
            <a:r>
              <a:rPr lang="en-US" altLang="zh-CN" sz="2800"/>
              <a:t>V</a:t>
            </a:r>
            <a:r>
              <a:rPr lang="zh-CN" altLang="en-US" sz="2800" dirty="0"/>
              <a:t>。</a:t>
            </a:r>
            <a:endParaRPr lang="zh-CN" altLang="en-US" sz="2800"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0947" name="文本占位符 210946"/>
          <p:cNvSpPr>
            <a:spLocks noGrp="1" noRot="1"/>
          </p:cNvSpPr>
          <p:nvPr>
            <p:ph type="body" idx="1"/>
          </p:nvPr>
        </p:nvSpPr>
        <p:spPr>
          <a:xfrm>
            <a:off x="301625" y="762000"/>
            <a:ext cx="8540750" cy="5337175"/>
          </a:xfrm>
          <a:ln/>
        </p:spPr>
        <p:txBody>
          <a:bodyPr/>
          <a:p>
            <a:pPr>
              <a:lnSpc>
                <a:spcPct val="120000"/>
              </a:lnSpc>
            </a:pPr>
            <a:r>
              <a:rPr lang="zh-CN" altLang="en-US" sz="2800" dirty="0"/>
              <a:t>前面介绍的交流电路在实际应用中大多是三相电源中的一相电源通过一根火线和一根中线与负载组成的电路。这里的“一相”电源称为单相电源，单相电路里所接的负载称为单相负载。</a:t>
            </a:r>
            <a:endParaRPr lang="zh-CN" altLang="en-US" sz="2800" dirty="0"/>
          </a:p>
          <a:p>
            <a:pPr>
              <a:lnSpc>
                <a:spcPct val="120000"/>
              </a:lnSpc>
            </a:pPr>
            <a:r>
              <a:rPr lang="zh-CN" altLang="en-US" sz="2800" dirty="0"/>
              <a:t>本节主要讨论以各种不同方式连接的三相负载，在三相电路中的电压、电流和功率的计算。</a:t>
            </a:r>
            <a:endParaRPr lang="zh-CN" altLang="en-US" sz="2800"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2450" name="标题 232449"/>
          <p:cNvSpPr>
            <a:spLocks noGrp="1" noRot="1"/>
          </p:cNvSpPr>
          <p:nvPr>
            <p:ph type="title"/>
          </p:nvPr>
        </p:nvSpPr>
        <p:spPr>
          <a:ln/>
        </p:spPr>
        <p:txBody>
          <a:bodyPr anchor="ctr" anchorCtr="0"/>
          <a:p>
            <a:r>
              <a:rPr lang="en-US" altLang="zh-CN" sz="4000"/>
              <a:t>1</a:t>
            </a:r>
            <a:r>
              <a:rPr lang="zh-CN" altLang="en-US" sz="4000"/>
              <a:t></a:t>
            </a:r>
            <a:r>
              <a:rPr lang="en-US" altLang="zh-CN" sz="4000"/>
              <a:t>6</a:t>
            </a:r>
            <a:r>
              <a:rPr lang="zh-CN" altLang="en-US" sz="4000"/>
              <a:t></a:t>
            </a:r>
            <a:r>
              <a:rPr lang="en-US" altLang="zh-CN" sz="4000"/>
              <a:t>1</a:t>
            </a:r>
            <a:r>
              <a:rPr lang="zh-CN" altLang="en-US" sz="4000"/>
              <a:t>〓</a:t>
            </a:r>
            <a:r>
              <a:rPr lang="zh-CN" altLang="en-US" sz="4000" dirty="0"/>
              <a:t>三相交流电路的基本概念</a:t>
            </a:r>
            <a:endParaRPr lang="zh-CN" altLang="en-US" sz="4000" dirty="0"/>
          </a:p>
        </p:txBody>
      </p:sp>
      <p:sp>
        <p:nvSpPr>
          <p:cNvPr id="232451" name="文本占位符 232450"/>
          <p:cNvSpPr>
            <a:spLocks noGrp="1" noRot="1"/>
          </p:cNvSpPr>
          <p:nvPr>
            <p:ph type="body" idx="1"/>
          </p:nvPr>
        </p:nvSpPr>
        <p:spPr>
          <a:ln/>
        </p:spPr>
        <p:txBody>
          <a:bodyPr/>
          <a:p>
            <a:pPr>
              <a:lnSpc>
                <a:spcPct val="120000"/>
              </a:lnSpc>
            </a:pPr>
            <a:r>
              <a:rPr lang="zh-CN" altLang="en-US" sz="2800" dirty="0"/>
              <a:t>三相交流电压是由三相发电机产生的，发电厂送出的电能都是以三相电压的形式送上电网，用户从电网得到三相电压。习惯上三相电压常用</a:t>
            </a:r>
            <a:r>
              <a:rPr lang="en-US" altLang="zh-CN" sz="2800"/>
              <a:t>A</a:t>
            </a:r>
            <a:r>
              <a:rPr lang="zh-CN" altLang="en-US" sz="2800" dirty="0"/>
              <a:t>、</a:t>
            </a:r>
            <a:r>
              <a:rPr lang="en-US" altLang="zh-CN" sz="2800"/>
              <a:t>B</a:t>
            </a:r>
            <a:r>
              <a:rPr lang="zh-CN" altLang="en-US" sz="2800" dirty="0"/>
              <a:t>、</a:t>
            </a:r>
            <a:r>
              <a:rPr lang="en-US" altLang="zh-CN" sz="2800"/>
              <a:t>C</a:t>
            </a:r>
            <a:r>
              <a:rPr lang="zh-CN" altLang="en-US" sz="2800" dirty="0"/>
              <a:t>来表示，分别称为</a:t>
            </a:r>
            <a:r>
              <a:rPr lang="en-US" altLang="zh-CN" sz="2800"/>
              <a:t>A</a:t>
            </a:r>
            <a:r>
              <a:rPr lang="zh-CN" altLang="en-US" sz="2800" dirty="0"/>
              <a:t>相、</a:t>
            </a:r>
            <a:r>
              <a:rPr lang="en-US" altLang="zh-CN" sz="2800"/>
              <a:t>B</a:t>
            </a:r>
            <a:r>
              <a:rPr lang="zh-CN" altLang="en-US" sz="2800" dirty="0"/>
              <a:t>相、</a:t>
            </a:r>
            <a:r>
              <a:rPr lang="en-US" altLang="zh-CN" sz="2800"/>
              <a:t>C</a:t>
            </a:r>
            <a:r>
              <a:rPr lang="zh-CN" altLang="en-US" sz="2800" dirty="0"/>
              <a:t>相。对称的三相电压一般是</a:t>
            </a:r>
            <a:r>
              <a:rPr lang="en-US" altLang="zh-CN" sz="2800"/>
              <a:t>3</a:t>
            </a:r>
            <a:r>
              <a:rPr lang="zh-CN" altLang="en-US" sz="2800" dirty="0"/>
              <a:t>个频率相同、幅值相等而相位互差</a:t>
            </a:r>
            <a:r>
              <a:rPr lang="en-US" altLang="zh-CN" sz="2800"/>
              <a:t>120°</a:t>
            </a:r>
            <a:r>
              <a:rPr lang="zh-CN" altLang="en-US" sz="2800" dirty="0"/>
              <a:t>的正弦电压。 </a:t>
            </a:r>
            <a:endParaRPr lang="zh-CN" altLang="en-US" sz="2800"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1971" name="文本占位符 211970"/>
          <p:cNvSpPr>
            <a:spLocks noGrp="1" noRot="1"/>
          </p:cNvSpPr>
          <p:nvPr>
            <p:ph type="body" idx="1"/>
          </p:nvPr>
        </p:nvSpPr>
        <p:spPr>
          <a:xfrm>
            <a:off x="301625" y="685800"/>
            <a:ext cx="8540750" cy="5413375"/>
          </a:xfrm>
          <a:ln/>
        </p:spPr>
        <p:txBody>
          <a:bodyPr/>
          <a:p>
            <a:pPr>
              <a:lnSpc>
                <a:spcPct val="120000"/>
              </a:lnSpc>
            </a:pPr>
            <a:r>
              <a:rPr lang="zh-CN" altLang="en-US" sz="2800" dirty="0"/>
              <a:t>如以</a:t>
            </a:r>
            <a:r>
              <a:rPr lang="en-US" altLang="zh-CN" sz="2800"/>
              <a:t>A</a:t>
            </a:r>
            <a:r>
              <a:rPr lang="zh-CN" altLang="en-US" sz="2800" dirty="0"/>
              <a:t>相电压为参考正弦量，则三相电压的瞬时值表达式分别为</a:t>
            </a:r>
            <a:endParaRPr lang="zh-CN" altLang="en-US" sz="2800" dirty="0"/>
          </a:p>
          <a:p>
            <a:pPr>
              <a:lnSpc>
                <a:spcPct val="120000"/>
              </a:lnSpc>
            </a:pPr>
            <a:r>
              <a:rPr lang="zh-CN" altLang="en-US" sz="2800" dirty="0"/>
              <a:t></a:t>
            </a:r>
            <a:r>
              <a:rPr lang="en-US" altLang="zh-CN" sz="2800" err="1"/>
              <a:t>u</a:t>
            </a:r>
            <a:r>
              <a:rPr lang="en-US" altLang="zh-CN" sz="2800" baseline="-25000" err="1"/>
              <a:t>A</a:t>
            </a:r>
            <a:r>
              <a:rPr lang="en-US" altLang="zh-CN" sz="2800"/>
              <a:t>=2</a:t>
            </a:r>
            <a:r>
              <a:rPr lang="en-US" altLang="zh-CN" sz="2800" baseline="30000"/>
              <a:t>1/2</a:t>
            </a:r>
            <a:r>
              <a:rPr lang="en-US" altLang="zh-CN" sz="2800"/>
              <a:t>Usinωt</a:t>
            </a:r>
            <a:r>
              <a:rPr lang="zh-CN" altLang="en-US" sz="2800"/>
              <a:t>	</a:t>
            </a:r>
            <a:endParaRPr lang="zh-CN" altLang="en-US" sz="2800"/>
          </a:p>
          <a:p>
            <a:pPr>
              <a:lnSpc>
                <a:spcPct val="120000"/>
              </a:lnSpc>
            </a:pPr>
            <a:r>
              <a:rPr lang="zh-CN" altLang="en-US" sz="2800"/>
              <a:t>       </a:t>
            </a:r>
            <a:r>
              <a:rPr lang="en-US" altLang="zh-CN" sz="2800" err="1"/>
              <a:t>u</a:t>
            </a:r>
            <a:r>
              <a:rPr lang="en-US" altLang="zh-CN" sz="2800" baseline="-25000" err="1"/>
              <a:t>B</a:t>
            </a:r>
            <a:r>
              <a:rPr lang="en-US" altLang="zh-CN" sz="2800"/>
              <a:t>=2</a:t>
            </a:r>
            <a:r>
              <a:rPr lang="en-US" altLang="zh-CN" sz="2800" baseline="30000"/>
              <a:t>1/2</a:t>
            </a:r>
            <a:r>
              <a:rPr lang="en-US" altLang="zh-CN" sz="2800"/>
              <a:t>Usin(ωt</a:t>
            </a:r>
            <a:r>
              <a:rPr lang="zh-CN" altLang="en-US" sz="2800" dirty="0"/>
              <a:t>－</a:t>
            </a:r>
            <a:r>
              <a:rPr lang="en-US" altLang="zh-CN" sz="2800"/>
              <a:t>120°)</a:t>
            </a:r>
            <a:r>
              <a:rPr lang="zh-CN" altLang="en-US" sz="2800"/>
              <a:t></a:t>
            </a:r>
            <a:endParaRPr lang="zh-CN" altLang="en-US" sz="2800"/>
          </a:p>
          <a:p>
            <a:pPr>
              <a:lnSpc>
                <a:spcPct val="120000"/>
              </a:lnSpc>
            </a:pPr>
            <a:r>
              <a:rPr lang="zh-CN" altLang="en-US" sz="2800"/>
              <a:t>       </a:t>
            </a:r>
            <a:r>
              <a:rPr lang="en-US" altLang="zh-CN" sz="2800" err="1"/>
              <a:t>u</a:t>
            </a:r>
            <a:r>
              <a:rPr lang="en-US" altLang="zh-CN" sz="2800" baseline="-25000" err="1"/>
              <a:t>C</a:t>
            </a:r>
            <a:r>
              <a:rPr lang="en-US" altLang="zh-CN" sz="2800"/>
              <a:t>=2</a:t>
            </a:r>
            <a:r>
              <a:rPr lang="en-US" altLang="zh-CN" sz="2800" baseline="30000"/>
              <a:t>1/2</a:t>
            </a:r>
            <a:r>
              <a:rPr lang="en-US" altLang="zh-CN" sz="2800"/>
              <a:t>Usin(ωt</a:t>
            </a:r>
            <a:r>
              <a:rPr lang="zh-CN" altLang="en-US" sz="2800" dirty="0"/>
              <a:t>－</a:t>
            </a:r>
            <a:r>
              <a:rPr lang="en-US" altLang="zh-CN" sz="2800"/>
              <a:t>240°)=2</a:t>
            </a:r>
            <a:r>
              <a:rPr lang="en-US" altLang="zh-CN" sz="2800" baseline="30000"/>
              <a:t>1/2</a:t>
            </a:r>
            <a:r>
              <a:rPr lang="en-US" altLang="zh-CN" sz="2800"/>
              <a:t>Usin(ωt+120°)   (1-75)</a:t>
            </a:r>
            <a:r>
              <a:rPr lang="zh-CN" altLang="en-US" sz="2800"/>
              <a:t></a:t>
            </a:r>
            <a:endParaRPr lang="zh-CN" altLang="en-US" sz="280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2997" name="文本占位符 212996" descr="1j35"/>
          <p:cNvPicPr>
            <a:picLocks noChangeAspect="1"/>
          </p:cNvPicPr>
          <p:nvPr>
            <p:ph type="body" idx="1"/>
          </p:nvPr>
        </p:nvPicPr>
        <p:blipFill>
          <a:blip r:embed="rId1"/>
          <a:stretch>
            <a:fillRect/>
          </a:stretch>
        </p:blipFill>
        <p:spPr>
          <a:xfrm>
            <a:off x="381000" y="1447800"/>
            <a:ext cx="8458200" cy="3244850"/>
          </a:xfrm>
          <a:ln/>
        </p:spPr>
      </p:pic>
      <p:sp>
        <p:nvSpPr>
          <p:cNvPr id="212998" name="矩形 212997"/>
          <p:cNvSpPr/>
          <p:nvPr/>
        </p:nvSpPr>
        <p:spPr>
          <a:xfrm>
            <a:off x="2057400" y="5105400"/>
            <a:ext cx="48196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1-35</a:t>
            </a:r>
            <a:r>
              <a:rPr lang="zh-CN" altLang="en-US">
                <a:latin typeface="Arial" panose="020B0604020202020204" pitchFamily="34" charset="0"/>
              </a:rPr>
              <a:t>〓</a:t>
            </a:r>
            <a:r>
              <a:rPr lang="zh-CN" altLang="en-US" dirty="0">
                <a:latin typeface="Arial" panose="020B0604020202020204" pitchFamily="34" charset="0"/>
              </a:rPr>
              <a:t>对称三相正弦电压的波形图和相量图 </a:t>
            </a:r>
            <a:endParaRPr lang="zh-CN" altLang="en-US" dirty="0">
              <a:latin typeface="Arial" panose="020B0604020202020204" pitchFamily="34" charset="0"/>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4019" name="文本占位符 214018"/>
          <p:cNvSpPr>
            <a:spLocks noGrp="1" noRot="1"/>
          </p:cNvSpPr>
          <p:nvPr>
            <p:ph type="body" idx="1"/>
          </p:nvPr>
        </p:nvSpPr>
        <p:spPr>
          <a:xfrm>
            <a:off x="301625" y="685800"/>
            <a:ext cx="8540750" cy="5413375"/>
          </a:xfrm>
          <a:ln/>
        </p:spPr>
        <p:txBody>
          <a:bodyPr/>
          <a:p>
            <a:pPr>
              <a:lnSpc>
                <a:spcPct val="120000"/>
              </a:lnSpc>
            </a:pPr>
            <a:r>
              <a:rPr lang="zh-CN" altLang="en-US" sz="2800" dirty="0"/>
              <a:t>三相电压也可以用相量的复数极坐标表达式表示为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baseline="-25000"/>
              <a:t>A</a:t>
            </a:r>
            <a:r>
              <a:rPr lang="en-US" altLang="zh-CN" sz="2800"/>
              <a:t>=U∠0°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B</a:t>
            </a:r>
            <a:r>
              <a:rPr lang="en-US" altLang="zh-CN" sz="2800"/>
              <a:t>=U∠-120°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C</a:t>
            </a:r>
            <a:r>
              <a:rPr lang="en-US" altLang="zh-CN" sz="2800"/>
              <a:t>=U∠120°       (1-76)</a:t>
            </a:r>
            <a:r>
              <a:rPr lang="zh-CN" altLang="en-US" sz="2800"/>
              <a:t></a:t>
            </a:r>
            <a:endParaRPr lang="zh-CN" altLang="en-US" sz="280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9555" name="文本占位符 279554"/>
          <p:cNvSpPr>
            <a:spLocks noGrp="1" noRot="1"/>
          </p:cNvSpPr>
          <p:nvPr>
            <p:ph type="body" idx="1"/>
          </p:nvPr>
        </p:nvSpPr>
        <p:spPr>
          <a:xfrm>
            <a:off x="301625" y="838200"/>
            <a:ext cx="8540750" cy="5260975"/>
          </a:xfrm>
          <a:ln/>
        </p:spPr>
        <p:txBody>
          <a:bodyPr/>
          <a:p>
            <a:pPr>
              <a:lnSpc>
                <a:spcPct val="120000"/>
              </a:lnSpc>
            </a:pPr>
            <a:r>
              <a:rPr lang="zh-CN" altLang="en-US" sz="2800" dirty="0"/>
              <a:t>所以，对称的三相正弦电压的瞬时值之和恒等于零，即</a:t>
            </a:r>
            <a:endParaRPr lang="zh-CN" altLang="en-US" sz="2800" dirty="0"/>
          </a:p>
          <a:p>
            <a:pPr>
              <a:lnSpc>
                <a:spcPct val="120000"/>
              </a:lnSpc>
            </a:pPr>
            <a:r>
              <a:rPr lang="zh-CN" altLang="en-US" sz="2800" dirty="0"/>
              <a:t></a:t>
            </a:r>
            <a:r>
              <a:rPr lang="en-US" altLang="zh-CN" sz="2800" err="1"/>
              <a:t>u</a:t>
            </a:r>
            <a:r>
              <a:rPr lang="en-US" altLang="zh-CN" sz="2800" baseline="-25000" err="1"/>
              <a:t>A</a:t>
            </a:r>
            <a:r>
              <a:rPr lang="en-US" altLang="zh-CN" sz="2800" err="1"/>
              <a:t>+u</a:t>
            </a:r>
            <a:r>
              <a:rPr lang="en-US" altLang="zh-CN" sz="2800" baseline="-25000" err="1"/>
              <a:t>B</a:t>
            </a:r>
            <a:r>
              <a:rPr lang="en-US" altLang="zh-CN" sz="2800" err="1"/>
              <a:t>+u</a:t>
            </a:r>
            <a:r>
              <a:rPr lang="en-US" altLang="zh-CN" sz="2800" baseline="-25000" err="1"/>
              <a:t>C</a:t>
            </a:r>
            <a:r>
              <a:rPr lang="en-US" altLang="zh-CN" sz="2800"/>
              <a:t>=0</a:t>
            </a:r>
            <a:r>
              <a:rPr lang="zh-CN" altLang="en-US" sz="2800"/>
              <a:t></a:t>
            </a:r>
            <a:endParaRPr lang="zh-CN" altLang="en-US" sz="2800"/>
          </a:p>
          <a:p>
            <a:pPr>
              <a:lnSpc>
                <a:spcPct val="120000"/>
              </a:lnSpc>
            </a:pPr>
            <a:r>
              <a:rPr lang="zh-CN" altLang="en-US" sz="2800" dirty="0"/>
              <a:t>对称的三相正弦电压的相量和为零，即</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baseline="-25000"/>
              <a:t>A</a:t>
            </a:r>
            <a:r>
              <a:rPr lang="en-US" altLang="zh-CN" sz="2800"/>
              <a:t>+U</a:t>
            </a:r>
            <a:r>
              <a:rPr lang="en-US" altLang="zh-CN" sz="2800">
                <a:latin typeface="Arial" panose="020B0604020202020204" pitchFamily="34" charset="0"/>
              </a:rPr>
              <a:t>·</a:t>
            </a:r>
            <a:r>
              <a:rPr lang="en-US" altLang="zh-CN" sz="2800" baseline="-25000"/>
              <a:t>B</a:t>
            </a:r>
            <a:r>
              <a:rPr lang="en-US" altLang="zh-CN" sz="2800"/>
              <a:t>+U</a:t>
            </a:r>
            <a:r>
              <a:rPr lang="en-US" altLang="zh-CN" sz="2800">
                <a:latin typeface="Arial" panose="020B0604020202020204" pitchFamily="34" charset="0"/>
              </a:rPr>
              <a:t>·</a:t>
            </a:r>
            <a:r>
              <a:rPr lang="en-US" altLang="zh-CN" sz="2800" baseline="-25000"/>
              <a:t>C</a:t>
            </a:r>
            <a:r>
              <a:rPr lang="en-US" altLang="zh-CN" sz="2800"/>
              <a:t>=0</a:t>
            </a:r>
            <a:r>
              <a:rPr lang="zh-CN" altLang="en-US" sz="2800"/>
              <a:t></a:t>
            </a:r>
            <a:endParaRPr lang="zh-CN" altLang="en-US" sz="2800"/>
          </a:p>
          <a:p>
            <a:pPr>
              <a:lnSpc>
                <a:spcPct val="120000"/>
              </a:lnSpc>
            </a:pPr>
            <a:r>
              <a:rPr lang="zh-CN" altLang="en-US" sz="2800" dirty="0"/>
              <a:t>对称三相正弦电压的波形图和相量图如图</a:t>
            </a:r>
            <a:r>
              <a:rPr lang="en-US" altLang="zh-CN" sz="2800"/>
              <a:t>1-35</a:t>
            </a:r>
            <a:r>
              <a:rPr lang="zh-CN" altLang="en-US" sz="2800" dirty="0"/>
              <a:t>所示。 </a:t>
            </a:r>
            <a:endParaRPr lang="zh-CN" altLang="en-US" sz="2800"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43" name="文本占位符 215042"/>
          <p:cNvSpPr>
            <a:spLocks noGrp="1" noRot="1"/>
          </p:cNvSpPr>
          <p:nvPr>
            <p:ph type="body" idx="1"/>
          </p:nvPr>
        </p:nvSpPr>
        <p:spPr>
          <a:xfrm>
            <a:off x="301625" y="685800"/>
            <a:ext cx="8540750" cy="5413375"/>
          </a:xfrm>
          <a:ln/>
        </p:spPr>
        <p:txBody>
          <a:bodyPr/>
          <a:p>
            <a:pPr>
              <a:lnSpc>
                <a:spcPct val="120000"/>
              </a:lnSpc>
            </a:pPr>
            <a:r>
              <a:rPr lang="zh-CN" altLang="en-US" sz="2800" dirty="0"/>
              <a:t>在三相电源中，各相电压到达同一值</a:t>
            </a:r>
            <a:r>
              <a:rPr lang="en-US" altLang="zh-CN" sz="2800"/>
              <a:t>(</a:t>
            </a:r>
            <a:r>
              <a:rPr lang="zh-CN" altLang="en-US" sz="2800" dirty="0"/>
              <a:t>如正的幅值</a:t>
            </a:r>
            <a:r>
              <a:rPr lang="en-US" altLang="zh-CN" sz="2800"/>
              <a:t>)</a:t>
            </a:r>
            <a:r>
              <a:rPr lang="zh-CN" altLang="en-US" sz="2800" dirty="0"/>
              <a:t>的先后次序称为相序。图</a:t>
            </a:r>
            <a:r>
              <a:rPr lang="en-US" altLang="zh-CN" sz="2800"/>
              <a:t>1-35</a:t>
            </a:r>
            <a:r>
              <a:rPr lang="zh-CN" altLang="en-US" sz="2800" dirty="0"/>
              <a:t>所示的三相电压的相序是</a:t>
            </a:r>
            <a:r>
              <a:rPr lang="en-US" altLang="zh-CN" sz="2800"/>
              <a:t>A-B-C</a:t>
            </a:r>
            <a:r>
              <a:rPr lang="zh-CN" altLang="en-US" sz="2800" dirty="0"/>
              <a:t>。这种相序是</a:t>
            </a:r>
            <a:r>
              <a:rPr lang="en-US" altLang="zh-CN" sz="2800"/>
              <a:t>A</a:t>
            </a:r>
            <a:r>
              <a:rPr lang="zh-CN" altLang="en-US" sz="2800" dirty="0"/>
              <a:t>相超前于</a:t>
            </a:r>
            <a:r>
              <a:rPr lang="en-US" altLang="zh-CN" sz="2800"/>
              <a:t>B</a:t>
            </a:r>
            <a:r>
              <a:rPr lang="zh-CN" altLang="en-US" sz="2800" dirty="0"/>
              <a:t>相，</a:t>
            </a:r>
            <a:r>
              <a:rPr lang="en-US" altLang="zh-CN" sz="2800"/>
              <a:t>B</a:t>
            </a:r>
            <a:r>
              <a:rPr lang="zh-CN" altLang="en-US" sz="2800" dirty="0"/>
              <a:t>相又超前于</a:t>
            </a:r>
            <a:r>
              <a:rPr lang="en-US" altLang="zh-CN" sz="2800"/>
              <a:t>C</a:t>
            </a:r>
            <a:r>
              <a:rPr lang="zh-CN" altLang="en-US" sz="2800" dirty="0"/>
              <a:t>相，即从超前相到滞后相的次序是</a:t>
            </a:r>
            <a:r>
              <a:rPr lang="en-US" altLang="zh-CN" sz="2800"/>
              <a:t>A-B-C</a:t>
            </a:r>
            <a:r>
              <a:rPr lang="zh-CN" altLang="en-US" sz="2800" dirty="0"/>
              <a:t>，通常这种相序称为顺相序或正序。 </a:t>
            </a:r>
            <a:endParaRPr lang="zh-CN" altLang="en-US" sz="2800"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3474" name="标题 233473"/>
          <p:cNvSpPr>
            <a:spLocks noGrp="1" noRot="1"/>
          </p:cNvSpPr>
          <p:nvPr>
            <p:ph type="title"/>
          </p:nvPr>
        </p:nvSpPr>
        <p:spPr>
          <a:ln/>
        </p:spPr>
        <p:txBody>
          <a:bodyPr anchor="ctr" anchorCtr="0"/>
          <a:p>
            <a:r>
              <a:rPr lang="en-US" altLang="zh-CN"/>
              <a:t>1</a:t>
            </a:r>
            <a:r>
              <a:rPr lang="zh-CN" altLang="en-US"/>
              <a:t></a:t>
            </a:r>
            <a:r>
              <a:rPr lang="en-US" altLang="zh-CN"/>
              <a:t>6</a:t>
            </a:r>
            <a:r>
              <a:rPr lang="zh-CN" altLang="en-US"/>
              <a:t></a:t>
            </a:r>
            <a:r>
              <a:rPr lang="en-US" altLang="zh-CN"/>
              <a:t>2</a:t>
            </a:r>
            <a:r>
              <a:rPr lang="zh-CN" altLang="en-US"/>
              <a:t>〓</a:t>
            </a:r>
            <a:r>
              <a:rPr lang="zh-CN" altLang="en-US" dirty="0"/>
              <a:t>三相电源的连接方式</a:t>
            </a:r>
            <a:endParaRPr lang="zh-CN" altLang="en-US" dirty="0"/>
          </a:p>
        </p:txBody>
      </p:sp>
      <p:sp>
        <p:nvSpPr>
          <p:cNvPr id="233475" name="文本占位符 233474"/>
          <p:cNvSpPr>
            <a:spLocks noGrp="1" noRot="1"/>
          </p:cNvSpPr>
          <p:nvPr>
            <p:ph type="body" idx="1"/>
          </p:nvPr>
        </p:nvSpPr>
        <p:spPr>
          <a:ln/>
        </p:spPr>
        <p:txBody>
          <a:bodyPr/>
          <a:p>
            <a:pPr>
              <a:lnSpc>
                <a:spcPct val="120000"/>
              </a:lnSpc>
            </a:pPr>
            <a:r>
              <a:rPr lang="zh-CN" altLang="en-US" sz="2800" dirty="0"/>
              <a:t>为了向负载供电，发电机</a:t>
            </a:r>
            <a:r>
              <a:rPr lang="en-US" altLang="zh-CN" sz="2800"/>
              <a:t>(</a:t>
            </a:r>
            <a:r>
              <a:rPr lang="zh-CN" altLang="en-US" sz="2800" dirty="0"/>
              <a:t>或变压器</a:t>
            </a:r>
            <a:r>
              <a:rPr lang="en-US" altLang="zh-CN" sz="2800"/>
              <a:t>)</a:t>
            </a:r>
            <a:r>
              <a:rPr lang="zh-CN" altLang="en-US" sz="2800" dirty="0"/>
              <a:t>的三相绕组必须进行恰当的连接。三相绕组的接法有两种方式：星形</a:t>
            </a:r>
            <a:r>
              <a:rPr lang="en-US" altLang="zh-CN" sz="2800"/>
              <a:t>(Y</a:t>
            </a:r>
            <a:r>
              <a:rPr lang="zh-CN" altLang="en-US" sz="2800" dirty="0"/>
              <a:t>形</a:t>
            </a:r>
            <a:r>
              <a:rPr lang="en-US" altLang="zh-CN" sz="2800"/>
              <a:t>)</a:t>
            </a:r>
            <a:r>
              <a:rPr lang="zh-CN" altLang="en-US" sz="2800" dirty="0"/>
              <a:t>接法和三角形</a:t>
            </a:r>
            <a:r>
              <a:rPr lang="en-US" altLang="zh-CN" sz="2800"/>
              <a:t>(Δ</a:t>
            </a:r>
            <a:r>
              <a:rPr lang="zh-CN" altLang="en-US" sz="2800" dirty="0"/>
              <a:t>形</a:t>
            </a:r>
            <a:r>
              <a:rPr lang="en-US" altLang="zh-CN" sz="2800"/>
              <a:t>)</a:t>
            </a:r>
            <a:r>
              <a:rPr lang="zh-CN" altLang="en-US" sz="2800" dirty="0"/>
              <a:t>接法。三相交流发电机的三相绕组通常采用星形连接方式，变压器有采用星形接法的，也有采用三角形接法的。 </a:t>
            </a:r>
            <a:endParaRPr lang="zh-CN" altLang="en-US" sz="2800"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6067" name="文本占位符 216066"/>
          <p:cNvSpPr>
            <a:spLocks noGrp="1" noRot="1"/>
          </p:cNvSpPr>
          <p:nvPr>
            <p:ph type="body" idx="1"/>
          </p:nvPr>
        </p:nvSpPr>
        <p:spPr>
          <a:xfrm>
            <a:off x="301625" y="685800"/>
            <a:ext cx="8540750" cy="5413375"/>
          </a:xfrm>
          <a:ln/>
        </p:spPr>
        <p:txBody>
          <a:bodyPr/>
          <a:p>
            <a:pPr>
              <a:lnSpc>
                <a:spcPct val="120000"/>
              </a:lnSpc>
            </a:pPr>
            <a:r>
              <a:rPr lang="en-US" altLang="zh-CN" sz="2800"/>
              <a:t>1</a:t>
            </a:r>
            <a:r>
              <a:rPr lang="zh-CN" altLang="en-US" sz="2800"/>
              <a:t> </a:t>
            </a:r>
            <a:r>
              <a:rPr lang="zh-CN" altLang="en-US" sz="2800" dirty="0"/>
              <a:t>三相电源的星形连接</a:t>
            </a:r>
            <a:endParaRPr lang="zh-CN" altLang="en-US" sz="2800" dirty="0"/>
          </a:p>
          <a:p>
            <a:pPr>
              <a:lnSpc>
                <a:spcPct val="120000"/>
              </a:lnSpc>
            </a:pPr>
            <a:r>
              <a:rPr lang="zh-CN" altLang="en-US" sz="2800" dirty="0"/>
              <a:t>图</a:t>
            </a:r>
            <a:r>
              <a:rPr lang="en-US" altLang="zh-CN" sz="2800"/>
              <a:t>1-36</a:t>
            </a:r>
            <a:r>
              <a:rPr lang="zh-CN" altLang="en-US" sz="2800" dirty="0"/>
              <a:t>为三相电源星形接法的示意图。这种连接方式是将三相绕组的末端连在一起为一个公共端，称为中点，用</a:t>
            </a:r>
            <a:r>
              <a:rPr lang="en-US" altLang="zh-CN" sz="2800"/>
              <a:t>N</a:t>
            </a:r>
            <a:r>
              <a:rPr lang="zh-CN" altLang="en-US" sz="2800" dirty="0"/>
              <a:t>表示。从中点引出的导线称为中线或零线。有时将中线接地，故中线也称为地线。从</a:t>
            </a:r>
            <a:r>
              <a:rPr lang="en-US" altLang="zh-CN" sz="2800"/>
              <a:t>3</a:t>
            </a:r>
            <a:r>
              <a:rPr lang="zh-CN" altLang="en-US" sz="2800" dirty="0"/>
              <a:t>绕组的始端</a:t>
            </a:r>
            <a:r>
              <a:rPr lang="en-US" altLang="zh-CN" sz="2800"/>
              <a:t>A</a:t>
            </a:r>
            <a:r>
              <a:rPr lang="zh-CN" altLang="en-US" sz="2800" dirty="0"/>
              <a:t>、</a:t>
            </a:r>
            <a:r>
              <a:rPr lang="en-US" altLang="zh-CN" sz="2800"/>
              <a:t>B</a:t>
            </a:r>
            <a:r>
              <a:rPr lang="zh-CN" altLang="en-US" sz="2800" dirty="0"/>
              <a:t>、</a:t>
            </a:r>
            <a:r>
              <a:rPr lang="en-US" altLang="zh-CN" sz="2800"/>
              <a:t>C</a:t>
            </a:r>
            <a:r>
              <a:rPr lang="zh-CN" altLang="en-US" sz="2800" dirty="0"/>
              <a:t>分别引出的</a:t>
            </a:r>
            <a:r>
              <a:rPr lang="en-US" altLang="zh-CN" sz="2800"/>
              <a:t>3</a:t>
            </a:r>
            <a:r>
              <a:rPr lang="zh-CN" altLang="en-US" sz="2800" dirty="0"/>
              <a:t>根导线称为相线，俗称火线。所以，这种接法又称三相四线制接法。</a:t>
            </a:r>
            <a:endParaRPr lang="zh-CN" altLang="en-US" sz="2800"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7093" name="文本占位符 217092" descr="1j36"/>
          <p:cNvPicPr>
            <a:picLocks noChangeAspect="1"/>
          </p:cNvPicPr>
          <p:nvPr>
            <p:ph type="body" idx="1"/>
          </p:nvPr>
        </p:nvPicPr>
        <p:blipFill>
          <a:blip r:embed="rId1"/>
          <a:stretch>
            <a:fillRect/>
          </a:stretch>
        </p:blipFill>
        <p:spPr>
          <a:xfrm>
            <a:off x="304800" y="908050"/>
            <a:ext cx="8534400" cy="4879975"/>
          </a:xfrm>
          <a:ln/>
        </p:spPr>
      </p:pic>
      <p:sp>
        <p:nvSpPr>
          <p:cNvPr id="217094" name="矩形 217093"/>
          <p:cNvSpPr/>
          <p:nvPr/>
        </p:nvSpPr>
        <p:spPr>
          <a:xfrm>
            <a:off x="2438400" y="5867400"/>
            <a:ext cx="4133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1-36</a:t>
            </a:r>
            <a:r>
              <a:rPr lang="zh-CN" altLang="en-US">
                <a:latin typeface="Arial" panose="020B0604020202020204" pitchFamily="34" charset="0"/>
              </a:rPr>
              <a:t>〓</a:t>
            </a:r>
            <a:r>
              <a:rPr lang="zh-CN" altLang="en-US" dirty="0">
                <a:latin typeface="Arial" panose="020B0604020202020204" pitchFamily="34" charset="0"/>
              </a:rPr>
              <a:t>三相电源的星形接法的示意图 </a:t>
            </a:r>
            <a:endParaRPr lang="zh-CN" altLang="en-US" dirty="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9" name="文本占位符 29698"/>
          <p:cNvSpPr>
            <a:spLocks noGrp="1" noRot="1"/>
          </p:cNvSpPr>
          <p:nvPr>
            <p:ph type="body" idx="1"/>
          </p:nvPr>
        </p:nvSpPr>
        <p:spPr>
          <a:xfrm>
            <a:off x="301625" y="685800"/>
            <a:ext cx="8540750" cy="5413375"/>
          </a:xfrm>
          <a:ln/>
        </p:spPr>
        <p:txBody>
          <a:bodyPr/>
          <a:p>
            <a:pPr>
              <a:lnSpc>
                <a:spcPct val="120000"/>
              </a:lnSpc>
            </a:pPr>
            <a:r>
              <a:rPr lang="zh-CN" altLang="en-US" sz="2800" dirty="0"/>
              <a:t>电动势是衡量电源做功能力的一个物理量，这和前面所述的电压是衡量电场力做功的能力是相似的。它们的区别在于电场力能够在外电路中把正电荷从高电势端</a:t>
            </a:r>
            <a:r>
              <a:rPr lang="en-US" altLang="zh-CN" sz="2800"/>
              <a:t>(</a:t>
            </a:r>
            <a:r>
              <a:rPr lang="zh-CN" altLang="en-US" sz="2800" dirty="0"/>
              <a:t>正极</a:t>
            </a:r>
            <a:r>
              <a:rPr lang="en-US" altLang="zh-CN" sz="2800"/>
              <a:t>)</a:t>
            </a:r>
            <a:r>
              <a:rPr lang="zh-CN" altLang="en-US" sz="2800" dirty="0"/>
              <a:t>移向低电势端</a:t>
            </a:r>
            <a:r>
              <a:rPr lang="en-US" altLang="zh-CN" sz="2800"/>
              <a:t>(</a:t>
            </a:r>
            <a:r>
              <a:rPr lang="zh-CN" altLang="en-US" sz="2800" dirty="0"/>
              <a:t>负极</a:t>
            </a:r>
            <a:r>
              <a:rPr lang="en-US" altLang="zh-CN" sz="2800"/>
              <a:t>)</a:t>
            </a:r>
            <a:r>
              <a:rPr lang="zh-CN" altLang="en-US" sz="2800" dirty="0"/>
              <a:t>，电压正方向规定为自高电势端指向低电势端，是电势降低的方向；电动势能把电源内部的正电荷从低电势端</a:t>
            </a:r>
            <a:r>
              <a:rPr lang="en-US" altLang="zh-CN" sz="2800"/>
              <a:t>(</a:t>
            </a:r>
            <a:r>
              <a:rPr lang="zh-CN" altLang="en-US" sz="2800" dirty="0"/>
              <a:t>负极</a:t>
            </a:r>
            <a:r>
              <a:rPr lang="en-US" altLang="zh-CN" sz="2800"/>
              <a:t>)</a:t>
            </a:r>
            <a:r>
              <a:rPr lang="zh-CN" altLang="en-US" sz="2800" dirty="0"/>
              <a:t>移向高电势端，电动势的正方向规定为在电源内部自低电势端指向高电势端，也就是电势升高的方向。</a:t>
            </a:r>
            <a:endParaRPr lang="zh-CN" altLang="en-US" sz="2800"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8115" name="文本占位符 218114"/>
          <p:cNvSpPr>
            <a:spLocks noGrp="1" noRot="1"/>
          </p:cNvSpPr>
          <p:nvPr>
            <p:ph type="body" idx="1"/>
          </p:nvPr>
        </p:nvSpPr>
        <p:spPr>
          <a:xfrm>
            <a:off x="301625" y="762000"/>
            <a:ext cx="8540750" cy="5337175"/>
          </a:xfrm>
          <a:ln/>
        </p:spPr>
        <p:txBody>
          <a:bodyPr/>
          <a:p>
            <a:pPr>
              <a:lnSpc>
                <a:spcPct val="120000"/>
              </a:lnSpc>
            </a:pPr>
            <a:r>
              <a:rPr lang="zh-CN" altLang="en-US" sz="2800" dirty="0"/>
              <a:t>在图</a:t>
            </a:r>
            <a:r>
              <a:rPr lang="en-US" altLang="zh-CN" sz="2800"/>
              <a:t>1-36</a:t>
            </a:r>
            <a:r>
              <a:rPr lang="zh-CN" altLang="en-US" sz="2800" dirty="0"/>
              <a:t>中，火线与中线之间的电压称为相电压，其瞬时值分别用</a:t>
            </a:r>
            <a:r>
              <a:rPr lang="en-US" altLang="zh-CN" sz="2800" err="1"/>
              <a:t>u</a:t>
            </a:r>
            <a:r>
              <a:rPr lang="en-US" altLang="zh-CN" sz="2800" baseline="-25000" err="1"/>
              <a:t>A</a:t>
            </a:r>
            <a:r>
              <a:rPr lang="zh-CN" altLang="en-US" sz="2800" dirty="0"/>
              <a:t>、</a:t>
            </a:r>
            <a:r>
              <a:rPr lang="en-US" altLang="zh-CN" sz="2800" err="1"/>
              <a:t>u</a:t>
            </a:r>
            <a:r>
              <a:rPr lang="en-US" altLang="zh-CN" sz="2800" baseline="-25000" err="1"/>
              <a:t>B</a:t>
            </a:r>
            <a:r>
              <a:rPr lang="zh-CN" altLang="en-US" sz="2800" dirty="0"/>
              <a:t>、</a:t>
            </a:r>
            <a:r>
              <a:rPr lang="en-US" altLang="zh-CN" sz="2800" err="1"/>
              <a:t>u</a:t>
            </a:r>
            <a:r>
              <a:rPr lang="en-US" altLang="zh-CN" sz="2800" baseline="-25000" err="1"/>
              <a:t>C</a:t>
            </a:r>
            <a:r>
              <a:rPr lang="zh-CN" altLang="en-US" sz="2800" dirty="0"/>
              <a:t>表示，其有效值分别用</a:t>
            </a:r>
            <a:r>
              <a:rPr lang="en-US" altLang="zh-CN" sz="2800"/>
              <a:t>U</a:t>
            </a:r>
            <a:r>
              <a:rPr lang="en-US" altLang="zh-CN" sz="2800" baseline="-25000"/>
              <a:t>A</a:t>
            </a:r>
            <a:r>
              <a:rPr lang="zh-CN" altLang="en-US" sz="2800" dirty="0"/>
              <a:t>、</a:t>
            </a:r>
            <a:r>
              <a:rPr lang="en-US" altLang="zh-CN" sz="2800"/>
              <a:t>U</a:t>
            </a:r>
            <a:r>
              <a:rPr lang="en-US" altLang="zh-CN" sz="2800" baseline="-25000"/>
              <a:t>B</a:t>
            </a:r>
            <a:r>
              <a:rPr lang="zh-CN" altLang="en-US" sz="2800" dirty="0"/>
              <a:t>、</a:t>
            </a:r>
            <a:r>
              <a:rPr lang="en-US" altLang="zh-CN" sz="2800"/>
              <a:t>U</a:t>
            </a:r>
            <a:r>
              <a:rPr lang="en-US" altLang="zh-CN" sz="2800" baseline="-25000"/>
              <a:t>C</a:t>
            </a:r>
            <a:r>
              <a:rPr lang="zh-CN" altLang="en-US" sz="2800" dirty="0"/>
              <a:t>表示，一般用</a:t>
            </a:r>
            <a:r>
              <a:rPr lang="en-US" altLang="zh-CN" sz="2800"/>
              <a:t>U</a:t>
            </a:r>
            <a:r>
              <a:rPr lang="en-US" altLang="zh-CN" sz="2800" baseline="-25000"/>
              <a:t>P</a:t>
            </a:r>
            <a:r>
              <a:rPr lang="zh-CN" altLang="en-US" sz="2800" dirty="0"/>
              <a:t>表示。任意两火线之间的电压称为线电压，其有效值用</a:t>
            </a:r>
            <a:r>
              <a:rPr lang="en-US" altLang="zh-CN" sz="2800"/>
              <a:t>U</a:t>
            </a:r>
            <a:r>
              <a:rPr lang="en-US" altLang="zh-CN" sz="2800" baseline="-25000"/>
              <a:t>AB</a:t>
            </a:r>
            <a:r>
              <a:rPr lang="zh-CN" altLang="en-US" sz="2800" dirty="0"/>
              <a:t>、</a:t>
            </a:r>
            <a:r>
              <a:rPr lang="en-US" altLang="zh-CN" sz="2800"/>
              <a:t>U</a:t>
            </a:r>
            <a:r>
              <a:rPr lang="en-US" altLang="zh-CN" sz="2800" baseline="-25000"/>
              <a:t>BC</a:t>
            </a:r>
            <a:r>
              <a:rPr lang="zh-CN" altLang="en-US" sz="2800" dirty="0"/>
              <a:t>、</a:t>
            </a:r>
            <a:r>
              <a:rPr lang="en-US" altLang="zh-CN" sz="2800"/>
              <a:t>U</a:t>
            </a:r>
            <a:r>
              <a:rPr lang="en-US" altLang="zh-CN" sz="2800" baseline="-25000"/>
              <a:t>CA</a:t>
            </a:r>
            <a:r>
              <a:rPr lang="zh-CN" altLang="en-US" sz="2800" dirty="0"/>
              <a:t>表示，一般用</a:t>
            </a:r>
            <a:r>
              <a:rPr lang="en-US" altLang="zh-CN" sz="2800"/>
              <a:t>U</a:t>
            </a:r>
            <a:r>
              <a:rPr lang="en-US" altLang="zh-CN" sz="2800" baseline="-25000"/>
              <a:t>L</a:t>
            </a:r>
            <a:r>
              <a:rPr lang="zh-CN" altLang="en-US" sz="2800" dirty="0"/>
              <a:t>表示。</a:t>
            </a:r>
            <a:endParaRPr lang="zh-CN" altLang="en-US" sz="2800" dirty="0"/>
          </a:p>
          <a:p>
            <a:pPr>
              <a:lnSpc>
                <a:spcPct val="120000"/>
              </a:lnSpc>
            </a:pPr>
            <a:r>
              <a:rPr lang="zh-CN" altLang="en-US" sz="2800" dirty="0"/>
              <a:t>各相电动势的正方向，选定为自绕组的末端指向始端，相电压的正方向选定为自火线指向中线。线电压的正方向，对</a:t>
            </a:r>
            <a:r>
              <a:rPr lang="en-US" altLang="zh-CN" sz="2800"/>
              <a:t>U</a:t>
            </a:r>
            <a:r>
              <a:rPr lang="en-US" altLang="zh-CN" sz="2800" baseline="-25000"/>
              <a:t>AB</a:t>
            </a:r>
            <a:r>
              <a:rPr lang="zh-CN" altLang="en-US" sz="2800" dirty="0"/>
              <a:t>来说，是自</a:t>
            </a:r>
            <a:r>
              <a:rPr lang="en-US" altLang="zh-CN" sz="2800"/>
              <a:t>A</a:t>
            </a:r>
            <a:r>
              <a:rPr lang="zh-CN" altLang="en-US" sz="2800" dirty="0"/>
              <a:t>线指向</a:t>
            </a:r>
            <a:r>
              <a:rPr lang="en-US" altLang="zh-CN" sz="2800"/>
              <a:t>B</a:t>
            </a:r>
            <a:r>
              <a:rPr lang="zh-CN" altLang="en-US" sz="2800" dirty="0"/>
              <a:t>线。</a:t>
            </a:r>
            <a:endParaRPr lang="zh-CN" altLang="en-US" sz="2800"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9139" name="文本占位符 219138"/>
          <p:cNvSpPr>
            <a:spLocks noGrp="1" noRot="1"/>
          </p:cNvSpPr>
          <p:nvPr>
            <p:ph type="body" idx="1"/>
          </p:nvPr>
        </p:nvSpPr>
        <p:spPr>
          <a:xfrm>
            <a:off x="301625" y="685800"/>
            <a:ext cx="8540750" cy="5413375"/>
          </a:xfrm>
          <a:ln/>
        </p:spPr>
        <p:txBody>
          <a:bodyPr/>
          <a:p>
            <a:pPr>
              <a:lnSpc>
                <a:spcPct val="120000"/>
              </a:lnSpc>
            </a:pPr>
            <a:r>
              <a:rPr lang="zh-CN" altLang="en-US" sz="2800" dirty="0"/>
              <a:t>发电机绕组连成星形时，相电压不等于线电压。在图</a:t>
            </a:r>
            <a:r>
              <a:rPr lang="en-US" altLang="zh-CN" sz="2800"/>
              <a:t>1-36</a:t>
            </a:r>
            <a:r>
              <a:rPr lang="zh-CN" altLang="en-US" sz="2800" dirty="0"/>
              <a:t>中，</a:t>
            </a:r>
            <a:r>
              <a:rPr lang="en-US" altLang="zh-CN" sz="2800"/>
              <a:t>A</a:t>
            </a:r>
            <a:r>
              <a:rPr lang="zh-CN" altLang="en-US" sz="2800" dirty="0"/>
              <a:t>、</a:t>
            </a:r>
            <a:r>
              <a:rPr lang="en-US" altLang="zh-CN" sz="2800"/>
              <a:t>B</a:t>
            </a:r>
            <a:r>
              <a:rPr lang="zh-CN" altLang="en-US" sz="2800" dirty="0"/>
              <a:t>两点间电压的瞬时值等于</a:t>
            </a:r>
            <a:r>
              <a:rPr lang="en-US" altLang="zh-CN" sz="2800"/>
              <a:t>A</a:t>
            </a:r>
            <a:r>
              <a:rPr lang="zh-CN" altLang="en-US" sz="2800" dirty="0"/>
              <a:t>相电压和</a:t>
            </a:r>
            <a:r>
              <a:rPr lang="en-US" altLang="zh-CN" sz="2800"/>
              <a:t>B</a:t>
            </a:r>
            <a:r>
              <a:rPr lang="zh-CN" altLang="en-US" sz="2800" dirty="0"/>
              <a:t>相电压之差，即</a:t>
            </a:r>
            <a:r>
              <a:rPr lang="en-US" altLang="zh-CN" sz="2800" err="1"/>
              <a:t>u</a:t>
            </a:r>
            <a:r>
              <a:rPr lang="en-US" altLang="zh-CN" sz="2800" baseline="-25000" err="1"/>
              <a:t>AB</a:t>
            </a:r>
            <a:r>
              <a:rPr lang="en-US" altLang="zh-CN" sz="2800"/>
              <a:t>=</a:t>
            </a:r>
            <a:r>
              <a:rPr lang="en-US" altLang="zh-CN" sz="2800" err="1"/>
              <a:t>u</a:t>
            </a:r>
            <a:r>
              <a:rPr lang="en-US" altLang="zh-CN" sz="2800" baseline="-25000" err="1"/>
              <a:t>A</a:t>
            </a:r>
            <a:r>
              <a:rPr lang="zh-CN" altLang="en-US" sz="2800" dirty="0"/>
              <a:t>－</a:t>
            </a:r>
            <a:r>
              <a:rPr lang="en-US" altLang="zh-CN" sz="2800" err="1"/>
              <a:t>u</a:t>
            </a:r>
            <a:r>
              <a:rPr lang="en-US" altLang="zh-CN" sz="2800" baseline="-25000" err="1"/>
              <a:t>B</a:t>
            </a:r>
            <a:r>
              <a:rPr lang="zh-CN" altLang="en-US" sz="2800"/>
              <a:t></a:t>
            </a:r>
            <a:endParaRPr lang="zh-CN" altLang="en-US" sz="2800"/>
          </a:p>
          <a:p>
            <a:pPr>
              <a:lnSpc>
                <a:spcPct val="120000"/>
              </a:lnSpc>
            </a:pPr>
            <a:r>
              <a:rPr lang="zh-CN" altLang="en-US" sz="2800" dirty="0"/>
              <a:t>同理       </a:t>
            </a:r>
            <a:r>
              <a:rPr lang="en-US" altLang="zh-CN" sz="2800" err="1"/>
              <a:t>u</a:t>
            </a:r>
            <a:r>
              <a:rPr lang="en-US" altLang="zh-CN" sz="2800" baseline="-25000" err="1"/>
              <a:t>BC</a:t>
            </a:r>
            <a:r>
              <a:rPr lang="en-US" altLang="zh-CN" sz="2800"/>
              <a:t>=</a:t>
            </a:r>
            <a:r>
              <a:rPr lang="en-US" altLang="zh-CN" sz="2800" err="1"/>
              <a:t>u</a:t>
            </a:r>
            <a:r>
              <a:rPr lang="en-US" altLang="zh-CN" sz="2800" baseline="-25000" err="1"/>
              <a:t>B</a:t>
            </a:r>
            <a:r>
              <a:rPr lang="zh-CN" altLang="en-US" sz="2800" dirty="0"/>
              <a:t>－</a:t>
            </a:r>
            <a:r>
              <a:rPr lang="en-US" altLang="zh-CN" sz="2800" err="1"/>
              <a:t>u</a:t>
            </a:r>
            <a:r>
              <a:rPr lang="en-US" altLang="zh-CN" sz="2800" baseline="-25000" err="1"/>
              <a:t>C</a:t>
            </a:r>
            <a:r>
              <a:rPr lang="zh-CN" altLang="en-US" sz="2800"/>
              <a:t></a:t>
            </a:r>
            <a:endParaRPr lang="zh-CN" altLang="en-US" sz="2800"/>
          </a:p>
          <a:p>
            <a:pPr>
              <a:lnSpc>
                <a:spcPct val="120000"/>
              </a:lnSpc>
            </a:pPr>
            <a:r>
              <a:rPr lang="zh-CN" altLang="en-US" sz="2800"/>
              <a:t>              </a:t>
            </a:r>
            <a:r>
              <a:rPr lang="en-US" altLang="zh-CN" sz="2800" err="1"/>
              <a:t>u</a:t>
            </a:r>
            <a:r>
              <a:rPr lang="en-US" altLang="zh-CN" sz="2800" baseline="-25000" err="1"/>
              <a:t>CA</a:t>
            </a:r>
            <a:r>
              <a:rPr lang="en-US" altLang="zh-CN" sz="2800"/>
              <a:t>=</a:t>
            </a:r>
            <a:r>
              <a:rPr lang="en-US" altLang="zh-CN" sz="2800" err="1"/>
              <a:t>u</a:t>
            </a:r>
            <a:r>
              <a:rPr lang="en-US" altLang="zh-CN" sz="2800" baseline="-25000" err="1"/>
              <a:t>C</a:t>
            </a:r>
            <a:r>
              <a:rPr lang="zh-CN" altLang="en-US" sz="2800" dirty="0"/>
              <a:t>－</a:t>
            </a:r>
            <a:r>
              <a:rPr lang="en-US" altLang="zh-CN" sz="2800"/>
              <a:t>u</a:t>
            </a:r>
            <a:r>
              <a:rPr lang="en-US" altLang="zh-CN" sz="2800" baseline="-25000"/>
              <a:t>A</a:t>
            </a:r>
            <a:r>
              <a:rPr lang="zh-CN" altLang="en-US" sz="2800"/>
              <a:t></a:t>
            </a:r>
            <a:r>
              <a:rPr lang="en-US" altLang="zh-CN" sz="2800"/>
              <a:t>(1-77)</a:t>
            </a:r>
            <a:r>
              <a:rPr lang="zh-CN" altLang="en-US" sz="2800"/>
              <a:t></a:t>
            </a:r>
            <a:endParaRPr lang="zh-CN" altLang="en-US" sz="2800"/>
          </a:p>
          <a:p>
            <a:pPr>
              <a:lnSpc>
                <a:spcPct val="120000"/>
              </a:lnSpc>
            </a:pPr>
            <a:r>
              <a:rPr lang="zh-CN" altLang="en-US" sz="2800" dirty="0"/>
              <a:t>因为它们都是正弦量，其相量表达式为</a:t>
            </a:r>
            <a:endParaRPr lang="zh-CN" altLang="en-US" sz="2800" dirty="0"/>
          </a:p>
          <a:p>
            <a:pPr>
              <a:lnSpc>
                <a:spcPct val="120000"/>
              </a:lnSpc>
            </a:pPr>
            <a:r>
              <a:rPr lang="zh-CN" altLang="en-US" sz="2800" dirty="0"/>
              <a:t>   </a:t>
            </a:r>
            <a:r>
              <a:rPr lang="en-US" altLang="zh-CN" sz="2800"/>
              <a:t>U</a:t>
            </a:r>
            <a:r>
              <a:rPr lang="en-US" altLang="zh-CN" sz="2800">
                <a:latin typeface="Arial" panose="020B0604020202020204" pitchFamily="34" charset="0"/>
              </a:rPr>
              <a:t>·</a:t>
            </a:r>
            <a:r>
              <a:rPr lang="en-US" altLang="zh-CN" sz="2800" baseline="-25000"/>
              <a:t>AB</a:t>
            </a:r>
            <a:r>
              <a:rPr lang="en-US" altLang="zh-CN" sz="2800"/>
              <a:t>=U</a:t>
            </a:r>
            <a:r>
              <a:rPr lang="en-US" altLang="zh-CN" sz="2800">
                <a:latin typeface="Arial" panose="020B0604020202020204" pitchFamily="34" charset="0"/>
              </a:rPr>
              <a:t>·</a:t>
            </a:r>
            <a:r>
              <a:rPr lang="en-US" altLang="zh-CN" sz="2800" baseline="-25000"/>
              <a:t>A</a:t>
            </a:r>
            <a:r>
              <a:rPr lang="en-US" altLang="zh-CN" sz="2800"/>
              <a:t>-U</a:t>
            </a:r>
            <a:r>
              <a:rPr lang="en-US" altLang="zh-CN" sz="2800">
                <a:latin typeface="Arial" panose="020B0604020202020204" pitchFamily="34" charset="0"/>
              </a:rPr>
              <a:t>·</a:t>
            </a:r>
            <a:r>
              <a:rPr lang="en-US" altLang="zh-CN" sz="2800" baseline="-25000"/>
              <a:t>B</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BC</a:t>
            </a:r>
            <a:r>
              <a:rPr lang="en-US" altLang="zh-CN" sz="2800"/>
              <a:t>=U</a:t>
            </a:r>
            <a:r>
              <a:rPr lang="en-US" altLang="zh-CN" sz="2800">
                <a:latin typeface="Arial" panose="020B0604020202020204" pitchFamily="34" charset="0"/>
              </a:rPr>
              <a:t>·</a:t>
            </a:r>
            <a:r>
              <a:rPr lang="en-US" altLang="zh-CN" sz="2800" baseline="-25000"/>
              <a:t>B</a:t>
            </a:r>
            <a:r>
              <a:rPr lang="en-US" altLang="zh-CN" sz="2800"/>
              <a:t>-U</a:t>
            </a:r>
            <a:r>
              <a:rPr lang="en-US" altLang="zh-CN" sz="2800">
                <a:latin typeface="Arial" panose="020B0604020202020204" pitchFamily="34" charset="0"/>
              </a:rPr>
              <a:t>·</a:t>
            </a:r>
            <a:r>
              <a:rPr lang="en-US" altLang="zh-CN" sz="2800" baseline="-25000"/>
              <a:t>C</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CA</a:t>
            </a:r>
            <a:r>
              <a:rPr lang="en-US" altLang="zh-CN" sz="2800"/>
              <a:t>=U</a:t>
            </a:r>
            <a:r>
              <a:rPr lang="en-US" altLang="zh-CN" sz="2800">
                <a:latin typeface="Arial" panose="020B0604020202020204" pitchFamily="34" charset="0"/>
              </a:rPr>
              <a:t>·</a:t>
            </a:r>
            <a:r>
              <a:rPr lang="en-US" altLang="zh-CN" sz="2800" baseline="-25000"/>
              <a:t>C</a:t>
            </a:r>
            <a:r>
              <a:rPr lang="en-US" altLang="zh-CN" sz="2800"/>
              <a:t>-U</a:t>
            </a:r>
            <a:r>
              <a:rPr lang="en-US" altLang="zh-CN" sz="2800">
                <a:latin typeface="Arial" panose="020B0604020202020204" pitchFamily="34" charset="0"/>
              </a:rPr>
              <a:t>·</a:t>
            </a:r>
            <a:r>
              <a:rPr lang="en-US" altLang="zh-CN" sz="2800" baseline="-25000"/>
              <a:t>A</a:t>
            </a:r>
            <a:r>
              <a:rPr lang="zh-CN" altLang="en-US" sz="2800"/>
              <a:t></a:t>
            </a:r>
            <a:r>
              <a:rPr lang="en-US" altLang="zh-CN" sz="2800"/>
              <a:t>(1-78)</a:t>
            </a:r>
            <a:r>
              <a:rPr lang="zh-CN" altLang="en-US" sz="2800"/>
              <a:t> </a:t>
            </a:r>
            <a:endParaRPr lang="zh-CN" altLang="en-US" sz="280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0165" name="文本占位符 220164" descr="1j37"/>
          <p:cNvPicPr>
            <a:picLocks noChangeAspect="1"/>
          </p:cNvPicPr>
          <p:nvPr>
            <p:ph type="body" idx="1"/>
          </p:nvPr>
        </p:nvPicPr>
        <p:blipFill>
          <a:blip r:embed="rId1"/>
          <a:stretch>
            <a:fillRect/>
          </a:stretch>
        </p:blipFill>
        <p:spPr>
          <a:xfrm>
            <a:off x="1981200" y="715963"/>
            <a:ext cx="5486400" cy="5070475"/>
          </a:xfrm>
          <a:ln/>
        </p:spPr>
      </p:pic>
      <p:sp>
        <p:nvSpPr>
          <p:cNvPr id="220166" name="矩形 220165"/>
          <p:cNvSpPr/>
          <p:nvPr/>
        </p:nvSpPr>
        <p:spPr>
          <a:xfrm>
            <a:off x="2057400" y="5867400"/>
            <a:ext cx="50482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1-37</a:t>
            </a:r>
            <a:r>
              <a:rPr lang="zh-CN" altLang="en-US">
                <a:latin typeface="Arial" panose="020B0604020202020204" pitchFamily="34" charset="0"/>
              </a:rPr>
              <a:t>〓</a:t>
            </a:r>
            <a:r>
              <a:rPr lang="zh-CN" altLang="en-US" dirty="0">
                <a:latin typeface="Arial" panose="020B0604020202020204" pitchFamily="34" charset="0"/>
              </a:rPr>
              <a:t>星形电源的线电压与相电压的相量关系 </a:t>
            </a:r>
            <a:endParaRPr lang="zh-CN" altLang="en-US" dirty="0">
              <a:latin typeface="Arial" panose="020B0604020202020204" pitchFamily="34" charset="0"/>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1187" name="文本占位符 221186"/>
          <p:cNvSpPr>
            <a:spLocks noGrp="1" noRot="1"/>
          </p:cNvSpPr>
          <p:nvPr>
            <p:ph type="body" idx="1"/>
          </p:nvPr>
        </p:nvSpPr>
        <p:spPr>
          <a:xfrm>
            <a:off x="301625" y="685800"/>
            <a:ext cx="8540750" cy="5413375"/>
          </a:xfrm>
          <a:ln/>
        </p:spPr>
        <p:txBody>
          <a:bodyPr/>
          <a:p>
            <a:pPr>
              <a:lnSpc>
                <a:spcPct val="120000"/>
              </a:lnSpc>
            </a:pPr>
            <a:r>
              <a:rPr lang="zh-CN" altLang="en-US" sz="2800" dirty="0"/>
              <a:t>由图</a:t>
            </a:r>
            <a:r>
              <a:rPr lang="en-US" altLang="zh-CN" sz="2800"/>
              <a:t>1-37</a:t>
            </a:r>
            <a:r>
              <a:rPr lang="zh-CN" altLang="en-US" sz="2800" dirty="0"/>
              <a:t>可以求出线电压分别为</a:t>
            </a:r>
            <a:endParaRPr lang="zh-CN" altLang="en-US" sz="2800" dirty="0"/>
          </a:p>
          <a:p>
            <a:pPr>
              <a:lnSpc>
                <a:spcPct val="120000"/>
              </a:lnSpc>
            </a:pPr>
            <a:r>
              <a:rPr lang="zh-CN" altLang="en-US" sz="2800" dirty="0"/>
              <a:t></a:t>
            </a:r>
            <a:r>
              <a:rPr lang="en-US" altLang="zh-CN" sz="2800"/>
              <a:t>U</a:t>
            </a:r>
            <a:r>
              <a:rPr lang="en-US" altLang="zh-CN" sz="2800">
                <a:latin typeface="Arial" panose="020B0604020202020204" pitchFamily="34" charset="0"/>
              </a:rPr>
              <a:t>·</a:t>
            </a:r>
            <a:r>
              <a:rPr lang="en-US" altLang="zh-CN" sz="2800" baseline="-25000"/>
              <a:t>AB</a:t>
            </a:r>
            <a:r>
              <a:rPr lang="en-US" altLang="zh-CN" sz="2800"/>
              <a:t>=U</a:t>
            </a:r>
            <a:r>
              <a:rPr lang="en-US" altLang="zh-CN" sz="2800">
                <a:latin typeface="Arial" panose="020B0604020202020204" pitchFamily="34" charset="0"/>
              </a:rPr>
              <a:t>·</a:t>
            </a:r>
            <a:r>
              <a:rPr lang="en-US" altLang="zh-CN" sz="2800" baseline="-25000"/>
              <a:t>A</a:t>
            </a:r>
            <a:r>
              <a:rPr lang="en-US" altLang="zh-CN" sz="2800"/>
              <a:t>-U</a:t>
            </a:r>
            <a:r>
              <a:rPr lang="en-US" altLang="zh-CN" sz="2800">
                <a:latin typeface="Arial" panose="020B0604020202020204" pitchFamily="34" charset="0"/>
              </a:rPr>
              <a:t>·</a:t>
            </a:r>
            <a:r>
              <a:rPr lang="en-US" altLang="zh-CN" sz="2800" baseline="-25000"/>
              <a:t>B</a:t>
            </a:r>
            <a:r>
              <a:rPr lang="en-US" altLang="zh-CN" sz="2800"/>
              <a:t>=2U</a:t>
            </a:r>
            <a:r>
              <a:rPr lang="en-US" altLang="zh-CN" sz="2800">
                <a:latin typeface="Arial" panose="020B0604020202020204" pitchFamily="34" charset="0"/>
              </a:rPr>
              <a:t>·</a:t>
            </a:r>
            <a:r>
              <a:rPr lang="en-US" altLang="zh-CN" sz="2800" baseline="-25000"/>
              <a:t>A</a:t>
            </a:r>
            <a:r>
              <a:rPr lang="en-US" altLang="zh-CN" sz="2800"/>
              <a:t> cos30°∠30°</a:t>
            </a:r>
            <a:r>
              <a:rPr lang="zh-CN" altLang="en-US" sz="2800"/>
              <a:t></a:t>
            </a:r>
            <a:endParaRPr lang="zh-CN" altLang="en-US" sz="2800"/>
          </a:p>
          <a:p>
            <a:pPr>
              <a:lnSpc>
                <a:spcPct val="120000"/>
              </a:lnSpc>
              <a:buNone/>
            </a:pPr>
            <a:r>
              <a:rPr lang="zh-CN" altLang="en-US" sz="2800"/>
              <a:t>                  </a:t>
            </a:r>
            <a:r>
              <a:rPr lang="en-US" altLang="zh-CN" sz="2800"/>
              <a:t>=3</a:t>
            </a:r>
            <a:r>
              <a:rPr lang="en-US" altLang="zh-CN" sz="2800" baseline="30000"/>
              <a:t>1/2</a:t>
            </a:r>
            <a:r>
              <a:rPr lang="en-US" altLang="zh-CN" sz="2800"/>
              <a:t>U</a:t>
            </a:r>
            <a:r>
              <a:rPr lang="en-US" altLang="zh-CN" sz="2800">
                <a:latin typeface="Arial" panose="020B0604020202020204" pitchFamily="34" charset="0"/>
              </a:rPr>
              <a:t>·</a:t>
            </a:r>
            <a:r>
              <a:rPr lang="en-US" altLang="zh-CN" sz="2800" baseline="-25000"/>
              <a:t>A</a:t>
            </a:r>
            <a:r>
              <a:rPr lang="en-US" altLang="zh-CN" sz="2800"/>
              <a:t>∠30°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BC</a:t>
            </a:r>
            <a:r>
              <a:rPr lang="en-US" altLang="zh-CN" sz="2800"/>
              <a:t>=3</a:t>
            </a:r>
            <a:r>
              <a:rPr lang="en-US" altLang="zh-CN" sz="2800" baseline="30000"/>
              <a:t>1/2</a:t>
            </a:r>
            <a:r>
              <a:rPr lang="en-US" altLang="zh-CN" sz="2800"/>
              <a:t>U</a:t>
            </a:r>
            <a:r>
              <a:rPr lang="en-US" altLang="zh-CN" sz="2800">
                <a:latin typeface="Arial" panose="020B0604020202020204" pitchFamily="34" charset="0"/>
              </a:rPr>
              <a:t>·</a:t>
            </a:r>
            <a:r>
              <a:rPr lang="en-US" altLang="zh-CN" sz="2800" baseline="-25000"/>
              <a:t>B</a:t>
            </a:r>
            <a:r>
              <a:rPr lang="en-US" altLang="zh-CN" sz="2800"/>
              <a:t>∠30°</a:t>
            </a:r>
            <a:r>
              <a:rPr lang="zh-CN" altLang="en-US" sz="2800"/>
              <a:t></a:t>
            </a:r>
            <a:endParaRPr lang="zh-CN" altLang="en-US" sz="2800"/>
          </a:p>
          <a:p>
            <a:pPr>
              <a:lnSpc>
                <a:spcPct val="120000"/>
              </a:lnSpc>
            </a:pPr>
            <a:r>
              <a:rPr lang="zh-CN" altLang="en-US" sz="2800"/>
              <a:t>       </a:t>
            </a:r>
            <a:r>
              <a:rPr lang="en-US" altLang="zh-CN" sz="2800"/>
              <a:t>U</a:t>
            </a:r>
            <a:r>
              <a:rPr lang="en-US" altLang="zh-CN" sz="2800">
                <a:latin typeface="Arial" panose="020B0604020202020204" pitchFamily="34" charset="0"/>
              </a:rPr>
              <a:t>·</a:t>
            </a:r>
            <a:r>
              <a:rPr lang="en-US" altLang="zh-CN" sz="2800" baseline="-25000"/>
              <a:t>CA</a:t>
            </a:r>
            <a:r>
              <a:rPr lang="en-US" altLang="zh-CN" sz="2800"/>
              <a:t>=3</a:t>
            </a:r>
            <a:r>
              <a:rPr lang="en-US" altLang="zh-CN" sz="2800" baseline="30000"/>
              <a:t>1/2</a:t>
            </a:r>
            <a:r>
              <a:rPr lang="en-US" altLang="zh-CN" sz="2800"/>
              <a:t>U</a:t>
            </a:r>
            <a:r>
              <a:rPr lang="en-US" altLang="zh-CN" sz="2800">
                <a:latin typeface="Arial" panose="020B0604020202020204" pitchFamily="34" charset="0"/>
              </a:rPr>
              <a:t>·</a:t>
            </a:r>
            <a:r>
              <a:rPr lang="en-US" altLang="zh-CN" sz="2800" baseline="-25000"/>
              <a:t>C</a:t>
            </a:r>
            <a:r>
              <a:rPr lang="en-US" altLang="zh-CN" sz="2800"/>
              <a:t>∠30°              (1-79)</a:t>
            </a:r>
            <a:r>
              <a:rPr lang="zh-CN" altLang="en-US" sz="2800"/>
              <a:t> </a:t>
            </a:r>
            <a:endParaRPr lang="zh-CN" altLang="en-US" sz="280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2211" name="文本占位符 222210"/>
          <p:cNvSpPr>
            <a:spLocks noGrp="1" noRot="1"/>
          </p:cNvSpPr>
          <p:nvPr>
            <p:ph type="body" idx="1"/>
          </p:nvPr>
        </p:nvSpPr>
        <p:spPr>
          <a:xfrm>
            <a:off x="301625" y="609600"/>
            <a:ext cx="8540750" cy="5489575"/>
          </a:xfrm>
          <a:ln/>
        </p:spPr>
        <p:txBody>
          <a:bodyPr/>
          <a:p>
            <a:pPr>
              <a:lnSpc>
                <a:spcPct val="120000"/>
              </a:lnSpc>
            </a:pPr>
            <a:r>
              <a:rPr lang="zh-CN" altLang="en-US" sz="2800" dirty="0"/>
              <a:t>可见，就有效值大小而言，线电压是相电压的</a:t>
            </a:r>
            <a:r>
              <a:rPr lang="en-US" altLang="zh-CN" sz="2800"/>
              <a:t>3</a:t>
            </a:r>
            <a:r>
              <a:rPr lang="en-US" altLang="zh-CN" sz="2800" baseline="30000"/>
              <a:t>1/2</a:t>
            </a:r>
            <a:r>
              <a:rPr lang="zh-CN" altLang="en-US" sz="2800" dirty="0"/>
              <a:t>倍；就相位而言，每个线电压超前于组成它的两个相电压中始端相电压</a:t>
            </a:r>
            <a:r>
              <a:rPr lang="en-US" altLang="zh-CN" sz="2800"/>
              <a:t>30°</a:t>
            </a:r>
            <a:r>
              <a:rPr lang="zh-CN" altLang="en-US" sz="2800" dirty="0"/>
              <a:t>。又由于</a:t>
            </a:r>
            <a:r>
              <a:rPr lang="en-US" altLang="zh-CN" sz="2800"/>
              <a:t>3</a:t>
            </a:r>
            <a:r>
              <a:rPr lang="zh-CN" altLang="en-US" sz="2800" dirty="0"/>
              <a:t>个相电压是对称的，因此，个线电压也是一组对称的电压，即它们的幅值大小相等、频率相同但相位互差</a:t>
            </a:r>
            <a:r>
              <a:rPr lang="en-US" altLang="zh-CN" sz="2800"/>
              <a:t>120°</a:t>
            </a:r>
            <a:r>
              <a:rPr lang="zh-CN" altLang="en-US" sz="2800" dirty="0"/>
              <a:t>。</a:t>
            </a:r>
            <a:endParaRPr lang="zh-CN" altLang="en-US" sz="2800" dirty="0"/>
          </a:p>
          <a:p>
            <a:pPr>
              <a:lnSpc>
                <a:spcPct val="120000"/>
              </a:lnSpc>
            </a:pPr>
            <a:r>
              <a:rPr lang="zh-CN" altLang="en-US" sz="2800" dirty="0"/>
              <a:t>若用有效值表示相电压和线：</a:t>
            </a:r>
            <a:endParaRPr lang="zh-CN" altLang="en-US" sz="2800" dirty="0"/>
          </a:p>
          <a:p>
            <a:pPr>
              <a:lnSpc>
                <a:spcPct val="120000"/>
              </a:lnSpc>
            </a:pPr>
            <a:r>
              <a:rPr lang="zh-CN" altLang="en-US" sz="2800" dirty="0"/>
              <a:t></a:t>
            </a:r>
            <a:r>
              <a:rPr lang="en-US" altLang="zh-CN" sz="2800"/>
              <a:t>U</a:t>
            </a:r>
            <a:r>
              <a:rPr lang="en-US" altLang="zh-CN" sz="2800" baseline="-25000"/>
              <a:t>L</a:t>
            </a:r>
            <a:r>
              <a:rPr lang="en-US" altLang="zh-CN" sz="2800"/>
              <a:t>=3</a:t>
            </a:r>
            <a:r>
              <a:rPr lang="en-US" altLang="zh-CN" sz="2800" baseline="30000"/>
              <a:t>1/2</a:t>
            </a:r>
            <a:r>
              <a:rPr lang="en-US" altLang="zh-CN" sz="2800"/>
              <a:t>U</a:t>
            </a:r>
            <a:r>
              <a:rPr lang="en-US" altLang="zh-CN" sz="2800" baseline="-25000"/>
              <a:t>P</a:t>
            </a:r>
            <a:r>
              <a:rPr lang="zh-CN" altLang="en-US" sz="2800"/>
              <a:t>   </a:t>
            </a:r>
            <a:r>
              <a:rPr lang="en-US" altLang="zh-CN" sz="2800"/>
              <a:t>(1-79)</a:t>
            </a:r>
            <a:r>
              <a:rPr lang="zh-CN" altLang="en-US" sz="2800"/>
              <a:t></a:t>
            </a:r>
            <a:endParaRPr lang="zh-CN" altLang="en-US" sz="2800"/>
          </a:p>
          <a:p>
            <a:pPr>
              <a:lnSpc>
                <a:spcPct val="120000"/>
              </a:lnSpc>
            </a:pPr>
            <a:r>
              <a:rPr lang="zh-CN" altLang="en-US" sz="2800" dirty="0"/>
              <a:t>我国工厂企业配电线路中普遍使用的相电压为</a:t>
            </a:r>
            <a:r>
              <a:rPr lang="en-US" altLang="zh-CN" sz="2800"/>
              <a:t>220V</a:t>
            </a:r>
            <a:r>
              <a:rPr lang="zh-CN" altLang="en-US" sz="2800" dirty="0"/>
              <a:t>，线电压为</a:t>
            </a:r>
            <a:r>
              <a:rPr lang="en-US" altLang="zh-CN" sz="2800"/>
              <a:t>380V</a:t>
            </a:r>
            <a:r>
              <a:rPr lang="zh-CN" altLang="en-US" sz="2800" dirty="0"/>
              <a:t>接法的三相电源供电方式提供的。</a:t>
            </a:r>
            <a:endParaRPr lang="zh-CN" altLang="en-US" sz="2800"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3235" name="文本占位符 223234"/>
          <p:cNvSpPr>
            <a:spLocks noGrp="1" noRot="1"/>
          </p:cNvSpPr>
          <p:nvPr>
            <p:ph type="body" idx="1"/>
          </p:nvPr>
        </p:nvSpPr>
        <p:spPr>
          <a:xfrm>
            <a:off x="301625" y="685800"/>
            <a:ext cx="8540750" cy="5562600"/>
          </a:xfrm>
          <a:ln/>
        </p:spPr>
        <p:txBody>
          <a:bodyPr/>
          <a:p>
            <a:pPr>
              <a:lnSpc>
                <a:spcPct val="120000"/>
              </a:lnSpc>
            </a:pPr>
            <a:r>
              <a:rPr lang="en-US" altLang="zh-CN" sz="2800"/>
              <a:t>2</a:t>
            </a:r>
            <a:r>
              <a:rPr lang="zh-CN" altLang="en-US" sz="2800"/>
              <a:t> </a:t>
            </a:r>
            <a:r>
              <a:rPr lang="zh-CN" altLang="en-US" sz="2800" dirty="0"/>
              <a:t>三相电源的三角形连接</a:t>
            </a:r>
            <a:endParaRPr lang="zh-CN" altLang="en-US" sz="2800" dirty="0"/>
          </a:p>
          <a:p>
            <a:pPr>
              <a:lnSpc>
                <a:spcPct val="120000"/>
              </a:lnSpc>
            </a:pPr>
            <a:r>
              <a:rPr lang="zh-CN" altLang="en-US" sz="2800" dirty="0"/>
              <a:t>图</a:t>
            </a:r>
            <a:r>
              <a:rPr lang="en-US" altLang="zh-CN" sz="2800"/>
              <a:t>1-38</a:t>
            </a:r>
            <a:r>
              <a:rPr lang="zh-CN" altLang="en-US" sz="2800" dirty="0"/>
              <a:t>为三相电源的三角形接法示意图。即将三相绕组的首尾依次相接，形成一个闭合回路，然后从</a:t>
            </a:r>
            <a:r>
              <a:rPr lang="en-US" altLang="zh-CN" sz="2800"/>
              <a:t>3</a:t>
            </a:r>
            <a:r>
              <a:rPr lang="zh-CN" altLang="en-US" sz="2800" dirty="0"/>
              <a:t>个连接点引出</a:t>
            </a:r>
            <a:r>
              <a:rPr lang="en-US" altLang="zh-CN" sz="2800"/>
              <a:t>3</a:t>
            </a:r>
            <a:r>
              <a:rPr lang="zh-CN" altLang="en-US" sz="2800" dirty="0"/>
              <a:t>根火线送至负载，线电压就是相电压。三相绕组组成的闭合回路的总电压为</a:t>
            </a:r>
            <a:endParaRPr lang="zh-CN" altLang="en-US" sz="2800" dirty="0"/>
          </a:p>
          <a:p>
            <a:pPr>
              <a:lnSpc>
                <a:spcPct val="120000"/>
              </a:lnSpc>
            </a:pPr>
            <a:r>
              <a:rPr lang="en-US" altLang="zh-CN" sz="2800"/>
              <a:t>U</a:t>
            </a:r>
            <a:r>
              <a:rPr lang="en-US" altLang="zh-CN" sz="2800">
                <a:latin typeface="Arial" panose="020B0604020202020204" pitchFamily="34" charset="0"/>
              </a:rPr>
              <a:t>·</a:t>
            </a:r>
            <a:r>
              <a:rPr lang="en-US" altLang="zh-CN" sz="2800" baseline="-25000"/>
              <a:t>A</a:t>
            </a:r>
            <a:r>
              <a:rPr lang="en-US" altLang="zh-CN" sz="2800"/>
              <a:t>+U</a:t>
            </a:r>
            <a:r>
              <a:rPr lang="en-US" altLang="zh-CN" sz="2800">
                <a:latin typeface="Arial" panose="020B0604020202020204" pitchFamily="34" charset="0"/>
              </a:rPr>
              <a:t>·</a:t>
            </a:r>
            <a:r>
              <a:rPr lang="en-US" altLang="zh-CN" sz="2800" baseline="-25000"/>
              <a:t>B</a:t>
            </a:r>
            <a:r>
              <a:rPr lang="en-US" altLang="zh-CN" sz="2800"/>
              <a:t>+U</a:t>
            </a:r>
            <a:r>
              <a:rPr lang="en-US" altLang="zh-CN" sz="2800">
                <a:latin typeface="Arial" panose="020B0604020202020204" pitchFamily="34" charset="0"/>
              </a:rPr>
              <a:t>·</a:t>
            </a:r>
            <a:r>
              <a:rPr lang="en-US" altLang="zh-CN" sz="2800" baseline="-25000"/>
              <a:t>C</a:t>
            </a:r>
            <a:r>
              <a:rPr lang="en-US" altLang="zh-CN" sz="2800"/>
              <a:t>=U</a:t>
            </a:r>
            <a:r>
              <a:rPr lang="en-US" altLang="zh-CN" sz="2800">
                <a:latin typeface="Arial" panose="020B0604020202020204" pitchFamily="34" charset="0"/>
              </a:rPr>
              <a:t>·</a:t>
            </a:r>
            <a:r>
              <a:rPr lang="en-US" altLang="zh-CN" sz="2800" baseline="-25000"/>
              <a:t>P</a:t>
            </a:r>
            <a:r>
              <a:rPr lang="en-US" altLang="zh-CN" sz="2800"/>
              <a:t>(∠0°+∠</a:t>
            </a:r>
            <a:r>
              <a:rPr lang="zh-CN" altLang="en-US" sz="2800" dirty="0"/>
              <a:t>－</a:t>
            </a:r>
            <a:r>
              <a:rPr lang="en-US" altLang="zh-CN" sz="2800"/>
              <a:t>120°+∠120°)=0</a:t>
            </a:r>
            <a:r>
              <a:rPr lang="zh-CN" altLang="en-US" sz="2800"/>
              <a:t></a:t>
            </a:r>
            <a:endParaRPr lang="zh-CN" altLang="en-US" sz="2800"/>
          </a:p>
          <a:p>
            <a:pPr>
              <a:lnSpc>
                <a:spcPct val="120000"/>
              </a:lnSpc>
            </a:pPr>
            <a:r>
              <a:rPr lang="zh-CN" altLang="en-US" sz="2800" dirty="0"/>
              <a:t>即闭合回路内总的电压为零，故在该回路中无环流，其相量图如图</a:t>
            </a:r>
            <a:r>
              <a:rPr lang="en-US" altLang="zh-CN" sz="2800"/>
              <a:t>1-39</a:t>
            </a:r>
            <a:r>
              <a:rPr lang="zh-CN" altLang="en-US" sz="2800" dirty="0"/>
              <a:t>所示。</a:t>
            </a:r>
            <a:endParaRPr lang="zh-CN" altLang="en-US" sz="2800" dirty="0"/>
          </a:p>
          <a:p>
            <a:pPr>
              <a:lnSpc>
                <a:spcPct val="120000"/>
              </a:lnSpc>
            </a:pPr>
            <a:r>
              <a:rPr lang="zh-CN" altLang="en-US" sz="2800" dirty="0"/>
              <a:t>每相的正负不能接错，如果接错，引起环流把电源烧坏。</a:t>
            </a:r>
            <a:endParaRPr lang="zh-CN" altLang="en-US" sz="2800"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4261" name="文本占位符 224260" descr="1j38"/>
          <p:cNvPicPr>
            <a:picLocks noChangeAspect="1"/>
          </p:cNvPicPr>
          <p:nvPr>
            <p:ph type="body" idx="1"/>
          </p:nvPr>
        </p:nvPicPr>
        <p:blipFill>
          <a:blip r:embed="rId1"/>
          <a:stretch>
            <a:fillRect/>
          </a:stretch>
        </p:blipFill>
        <p:spPr>
          <a:xfrm>
            <a:off x="1219200" y="714375"/>
            <a:ext cx="7010400" cy="5132388"/>
          </a:xfrm>
          <a:ln/>
        </p:spPr>
      </p:pic>
      <p:sp>
        <p:nvSpPr>
          <p:cNvPr id="224262" name="矩形 224261"/>
          <p:cNvSpPr/>
          <p:nvPr/>
        </p:nvSpPr>
        <p:spPr>
          <a:xfrm>
            <a:off x="2438400" y="5943600"/>
            <a:ext cx="4133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1-38</a:t>
            </a:r>
            <a:r>
              <a:rPr lang="zh-CN" altLang="en-US">
                <a:latin typeface="Arial" panose="020B0604020202020204" pitchFamily="34" charset="0"/>
              </a:rPr>
              <a:t>〓</a:t>
            </a:r>
            <a:r>
              <a:rPr lang="zh-CN" altLang="en-US" dirty="0">
                <a:latin typeface="Arial" panose="020B0604020202020204" pitchFamily="34" charset="0"/>
              </a:rPr>
              <a:t>三相电源的三角形接法示意图 </a:t>
            </a:r>
            <a:endParaRPr lang="zh-CN" altLang="en-US" dirty="0">
              <a:latin typeface="Arial" panose="020B0604020202020204" pitchFamily="34" charset="0"/>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5285" name="文本占位符 225284" descr="1j39"/>
          <p:cNvPicPr>
            <a:picLocks noChangeAspect="1"/>
          </p:cNvPicPr>
          <p:nvPr>
            <p:ph type="body" idx="1"/>
          </p:nvPr>
        </p:nvPicPr>
        <p:blipFill>
          <a:blip r:embed="rId1"/>
          <a:stretch>
            <a:fillRect/>
          </a:stretch>
        </p:blipFill>
        <p:spPr>
          <a:xfrm>
            <a:off x="609600" y="674688"/>
            <a:ext cx="7924800" cy="5233987"/>
          </a:xfrm>
          <a:ln/>
        </p:spPr>
      </p:pic>
      <p:sp>
        <p:nvSpPr>
          <p:cNvPr id="225286" name="矩形 225285"/>
          <p:cNvSpPr/>
          <p:nvPr/>
        </p:nvSpPr>
        <p:spPr>
          <a:xfrm>
            <a:off x="2362200" y="6019800"/>
            <a:ext cx="43624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1-39</a:t>
            </a:r>
            <a:r>
              <a:rPr lang="zh-CN" altLang="en-US">
                <a:latin typeface="Arial" panose="020B0604020202020204" pitchFamily="34" charset="0"/>
              </a:rPr>
              <a:t>〓</a:t>
            </a:r>
            <a:r>
              <a:rPr lang="zh-CN" altLang="en-US" dirty="0">
                <a:latin typeface="Arial" panose="020B0604020202020204" pitchFamily="34" charset="0"/>
              </a:rPr>
              <a:t>三相电源三角形连接时的相量图</a:t>
            </a:r>
            <a:r>
              <a:rPr lang="zh-CN" altLang="en-US">
                <a:latin typeface="Arial" panose="020B0604020202020204" pitchFamily="34" charset="0"/>
              </a:rPr>
              <a:t> </a:t>
            </a:r>
            <a:endParaRPr lang="zh-CN" altLang="en-US">
              <a:latin typeface="Arial" panose="020B0604020202020204" pitchFamily="34" charset="0"/>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6307" name="文本占位符 226306"/>
          <p:cNvSpPr>
            <a:spLocks noGrp="1" noRot="1"/>
          </p:cNvSpPr>
          <p:nvPr>
            <p:ph type="body" idx="1"/>
          </p:nvPr>
        </p:nvSpPr>
        <p:spPr>
          <a:xfrm>
            <a:off x="301625" y="685800"/>
            <a:ext cx="8540750" cy="5413375"/>
          </a:xfrm>
          <a:ln/>
        </p:spPr>
        <p:txBody>
          <a:bodyPr/>
          <a:p>
            <a:pPr>
              <a:lnSpc>
                <a:spcPct val="120000"/>
              </a:lnSpc>
            </a:pPr>
            <a:r>
              <a:rPr lang="en-US" altLang="zh-CN" sz="2800"/>
              <a:t>3</a:t>
            </a:r>
            <a:r>
              <a:rPr lang="zh-CN" altLang="en-US" sz="2800"/>
              <a:t> </a:t>
            </a:r>
            <a:r>
              <a:rPr lang="zh-CN" altLang="en-US" sz="2800" dirty="0"/>
              <a:t>三相负载的连接方式</a:t>
            </a:r>
            <a:endParaRPr lang="zh-CN" altLang="en-US" sz="2800" dirty="0"/>
          </a:p>
          <a:p>
            <a:pPr>
              <a:lnSpc>
                <a:spcPct val="120000"/>
              </a:lnSpc>
            </a:pPr>
            <a:r>
              <a:rPr lang="zh-CN" altLang="en-US" sz="2800" dirty="0"/>
              <a:t>三相四线制电源提供两种电压：线电压和相电压。因此，单相负载接入电源时，应根据负载的额定电压及电源的线电压、相电压的大小来确定负载应接入线电压还是相电压。</a:t>
            </a:r>
            <a:endParaRPr lang="zh-CN" altLang="en-US" sz="2800"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0579" name="文本占位符 280578"/>
          <p:cNvSpPr>
            <a:spLocks noGrp="1" noRot="1"/>
          </p:cNvSpPr>
          <p:nvPr>
            <p:ph type="body" idx="1"/>
          </p:nvPr>
        </p:nvSpPr>
        <p:spPr>
          <a:xfrm>
            <a:off x="301625" y="762000"/>
            <a:ext cx="8540750" cy="5337175"/>
          </a:xfrm>
          <a:ln/>
        </p:spPr>
        <p:txBody>
          <a:bodyPr/>
          <a:p>
            <a:pPr>
              <a:lnSpc>
                <a:spcPct val="120000"/>
              </a:lnSpc>
            </a:pPr>
            <a:r>
              <a:rPr lang="zh-CN" altLang="en-US" sz="2800" dirty="0"/>
              <a:t>工业中除使用单相负载外，还广泛应用着三相对称负载。所谓三相对称负载，是指由</a:t>
            </a:r>
            <a:r>
              <a:rPr lang="en-US" altLang="zh-CN" sz="2800"/>
              <a:t>3</a:t>
            </a:r>
            <a:r>
              <a:rPr lang="zh-CN" altLang="en-US" sz="2800" dirty="0"/>
              <a:t>组阻抗相同的电路组成的负载</a:t>
            </a:r>
            <a:r>
              <a:rPr lang="en-US" altLang="zh-CN" sz="2800"/>
              <a:t>(</a:t>
            </a:r>
            <a:r>
              <a:rPr lang="zh-CN" altLang="en-US" sz="2800" dirty="0"/>
              <a:t>如三相电动机</a:t>
            </a:r>
            <a:r>
              <a:rPr lang="en-US" altLang="zh-CN" sz="2800"/>
              <a:t>)</a:t>
            </a:r>
            <a:r>
              <a:rPr lang="zh-CN" altLang="en-US" sz="2800" dirty="0"/>
              <a:t>，工作时</a:t>
            </a:r>
            <a:r>
              <a:rPr lang="en-US" altLang="zh-CN" sz="2800"/>
              <a:t>3</a:t>
            </a:r>
            <a:r>
              <a:rPr lang="zh-CN" altLang="en-US" sz="2800" dirty="0"/>
              <a:t>组阻抗同时接入三相电源。由对称三相电源和对称三相负载组成的三相电路称为对称三相电路。否则就是不对称三相电路。三相负载也有星形接法和三角形接法两种连接方式。</a:t>
            </a:r>
            <a:endParaRPr lang="zh-CN"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3" name="文本占位符 30722"/>
          <p:cNvSpPr>
            <a:spLocks noGrp="1" noRot="1"/>
          </p:cNvSpPr>
          <p:nvPr>
            <p:ph type="body" idx="1"/>
          </p:nvPr>
        </p:nvSpPr>
        <p:spPr>
          <a:xfrm>
            <a:off x="301625" y="685800"/>
            <a:ext cx="8540750" cy="5413375"/>
          </a:xfrm>
          <a:ln/>
        </p:spPr>
        <p:txBody>
          <a:bodyPr/>
          <a:p>
            <a:pPr>
              <a:lnSpc>
                <a:spcPct val="120000"/>
              </a:lnSpc>
            </a:pPr>
            <a:r>
              <a:rPr lang="en-US" altLang="zh-CN" sz="2800"/>
              <a:t>(4) </a:t>
            </a:r>
            <a:r>
              <a:rPr lang="zh-CN" altLang="en-US" sz="2800" dirty="0"/>
              <a:t>电阻与电阻率</a:t>
            </a:r>
            <a:endParaRPr lang="zh-CN" altLang="en-US" sz="2800" dirty="0"/>
          </a:p>
          <a:p>
            <a:pPr>
              <a:lnSpc>
                <a:spcPct val="120000"/>
              </a:lnSpc>
            </a:pPr>
            <a:r>
              <a:rPr lang="zh-CN" altLang="en-US" sz="2800" dirty="0"/>
              <a:t>电阻表示物体阻碍电流通过的能力。电阻的符号为</a:t>
            </a:r>
            <a:r>
              <a:rPr lang="en-US" altLang="zh-CN" sz="2800"/>
              <a:t>R</a:t>
            </a:r>
            <a:r>
              <a:rPr lang="zh-CN" altLang="en-US" sz="2800" dirty="0"/>
              <a:t>或</a:t>
            </a:r>
            <a:r>
              <a:rPr lang="en-US" altLang="zh-CN" sz="2800"/>
              <a:t>r</a:t>
            </a:r>
            <a:r>
              <a:rPr lang="zh-CN" altLang="en-US" sz="2800" dirty="0"/>
              <a:t>，电阻的单位是</a:t>
            </a:r>
            <a:r>
              <a:rPr lang="en-US" altLang="zh-CN" sz="2800"/>
              <a:t>Ω(</a:t>
            </a:r>
            <a:r>
              <a:rPr lang="zh-CN" altLang="en-US" sz="2800" dirty="0"/>
              <a:t>欧［姆］</a:t>
            </a:r>
            <a:r>
              <a:rPr lang="en-US" altLang="zh-CN" sz="2800"/>
              <a:t>)</a:t>
            </a:r>
            <a:r>
              <a:rPr lang="zh-CN" altLang="en-US" sz="2800" dirty="0"/>
              <a:t>，简称欧。较大的单位是</a:t>
            </a:r>
            <a:r>
              <a:rPr lang="en-US" altLang="zh-CN" sz="2800" err="1"/>
              <a:t>kΩ</a:t>
            </a:r>
            <a:r>
              <a:rPr lang="en-US" altLang="zh-CN" sz="2800"/>
              <a:t>(</a:t>
            </a:r>
            <a:r>
              <a:rPr lang="zh-CN" altLang="en-US" sz="2800" dirty="0"/>
              <a:t>千欧</a:t>
            </a:r>
            <a:r>
              <a:rPr lang="en-US" altLang="zh-CN" sz="2800"/>
              <a:t>)</a:t>
            </a:r>
            <a:r>
              <a:rPr lang="zh-CN" altLang="en-US" sz="2800" dirty="0"/>
              <a:t>和</a:t>
            </a:r>
            <a:r>
              <a:rPr lang="en-US" altLang="zh-CN" sz="2800"/>
              <a:t>MΩ(</a:t>
            </a:r>
            <a:r>
              <a:rPr lang="zh-CN" altLang="en-US" sz="2800" dirty="0"/>
              <a:t>兆欧</a:t>
            </a:r>
            <a:r>
              <a:rPr lang="en-US" altLang="zh-CN" sz="2800"/>
              <a:t>)</a:t>
            </a:r>
            <a:r>
              <a:rPr lang="zh-CN" altLang="en-US" sz="2800" dirty="0"/>
              <a:t>。它们的关系为</a:t>
            </a:r>
            <a:endParaRPr lang="zh-CN" altLang="en-US" sz="2800" dirty="0"/>
          </a:p>
          <a:p>
            <a:pPr>
              <a:lnSpc>
                <a:spcPct val="120000"/>
              </a:lnSpc>
              <a:buNone/>
            </a:pPr>
            <a:r>
              <a:rPr lang="zh-CN" altLang="en-US" sz="2800"/>
              <a:t>                           </a:t>
            </a:r>
            <a:r>
              <a:rPr lang="en-US" altLang="zh-CN" sz="2800"/>
              <a:t>1 </a:t>
            </a:r>
            <a:r>
              <a:rPr lang="en-US" altLang="zh-CN" sz="2800" err="1"/>
              <a:t>kΩ</a:t>
            </a:r>
            <a:r>
              <a:rPr lang="en-US" altLang="zh-CN" sz="2800"/>
              <a:t>=10</a:t>
            </a:r>
            <a:r>
              <a:rPr lang="en-US" altLang="zh-CN" sz="2800" baseline="30000"/>
              <a:t>3</a:t>
            </a:r>
            <a:r>
              <a:rPr lang="en-US" altLang="zh-CN" sz="2800"/>
              <a:t>Ω</a:t>
            </a:r>
            <a:r>
              <a:rPr lang="zh-CN" altLang="en-US" sz="2800"/>
              <a:t></a:t>
            </a:r>
            <a:endParaRPr lang="zh-CN" altLang="en-US" sz="2800"/>
          </a:p>
          <a:p>
            <a:pPr algn="ctr">
              <a:lnSpc>
                <a:spcPct val="120000"/>
              </a:lnSpc>
              <a:buNone/>
            </a:pPr>
            <a:r>
              <a:rPr lang="en-US" altLang="zh-CN" sz="2800"/>
              <a:t>1MΩ=10</a:t>
            </a:r>
            <a:r>
              <a:rPr lang="en-US" altLang="zh-CN" sz="2800" baseline="30000"/>
              <a:t>6</a:t>
            </a:r>
            <a:r>
              <a:rPr lang="en-US" altLang="zh-CN" sz="2800"/>
              <a:t>Ω </a:t>
            </a:r>
            <a:endParaRPr lang="en-US" altLang="zh-CN" sz="280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7331" name="文本占位符 227330"/>
          <p:cNvSpPr>
            <a:spLocks noGrp="1" noRot="1"/>
          </p:cNvSpPr>
          <p:nvPr>
            <p:ph type="body" idx="1"/>
          </p:nvPr>
        </p:nvSpPr>
        <p:spPr>
          <a:xfrm>
            <a:off x="301625" y="685800"/>
            <a:ext cx="8540750" cy="5413375"/>
          </a:xfrm>
          <a:ln/>
        </p:spPr>
        <p:txBody>
          <a:bodyPr/>
          <a:p>
            <a:pPr>
              <a:lnSpc>
                <a:spcPct val="120000"/>
              </a:lnSpc>
            </a:pPr>
            <a:r>
              <a:rPr lang="en-US" altLang="zh-CN" sz="2800"/>
              <a:t>(1) </a:t>
            </a:r>
            <a:r>
              <a:rPr lang="zh-CN" altLang="en-US" sz="2800" dirty="0"/>
              <a:t>三相负载的星形连接</a:t>
            </a:r>
            <a:endParaRPr lang="zh-CN" altLang="en-US" sz="2800" dirty="0"/>
          </a:p>
          <a:p>
            <a:pPr>
              <a:lnSpc>
                <a:spcPct val="120000"/>
              </a:lnSpc>
            </a:pPr>
            <a:r>
              <a:rPr lang="zh-CN" altLang="en-US" sz="2800" dirty="0"/>
              <a:t>负载做星形</a:t>
            </a:r>
            <a:r>
              <a:rPr lang="en-US" altLang="zh-CN" sz="2800"/>
              <a:t>(Y</a:t>
            </a:r>
            <a:r>
              <a:rPr lang="zh-CN" altLang="en-US" sz="2800" dirty="0"/>
              <a:t>形</a:t>
            </a:r>
            <a:r>
              <a:rPr lang="en-US" altLang="zh-CN" sz="2800"/>
              <a:t>)</a:t>
            </a:r>
            <a:r>
              <a:rPr lang="zh-CN" altLang="en-US" sz="2800" dirty="0"/>
              <a:t>连接时，电路如图</a:t>
            </a:r>
            <a:r>
              <a:rPr lang="en-US" altLang="zh-CN" sz="2800"/>
              <a:t>1-40</a:t>
            </a:r>
            <a:r>
              <a:rPr lang="zh-CN" altLang="en-US" sz="2800" dirty="0"/>
              <a:t>所示。图中，将三相负载的</a:t>
            </a:r>
            <a:r>
              <a:rPr lang="en-US" altLang="zh-CN" sz="2800"/>
              <a:t>3</a:t>
            </a:r>
            <a:r>
              <a:rPr lang="zh-CN" altLang="en-US" sz="2800" dirty="0"/>
              <a:t>个末端接成一个公共端，与电源的中线相连，</a:t>
            </a:r>
            <a:r>
              <a:rPr lang="en-US" altLang="zh-CN" sz="2800"/>
              <a:t>3</a:t>
            </a:r>
            <a:r>
              <a:rPr lang="zh-CN" altLang="en-US" sz="2800" dirty="0"/>
              <a:t>个始端分别接到电源的</a:t>
            </a:r>
            <a:r>
              <a:rPr lang="en-US" altLang="zh-CN" sz="2800"/>
              <a:t>3</a:t>
            </a:r>
            <a:r>
              <a:rPr lang="zh-CN" altLang="en-US" sz="2800" dirty="0"/>
              <a:t>条端线上去。这种接法就是三相负载的星形接法。每相负载的阻抗为</a:t>
            </a:r>
            <a:r>
              <a:rPr lang="en-US" altLang="zh-CN" sz="2800"/>
              <a:t>Z</a:t>
            </a:r>
            <a:r>
              <a:rPr lang="en-US" altLang="zh-CN" sz="2800" baseline="-25000"/>
              <a:t>A</a:t>
            </a:r>
            <a:r>
              <a:rPr lang="zh-CN" altLang="en-US" sz="2800" dirty="0"/>
              <a:t>、</a:t>
            </a:r>
            <a:r>
              <a:rPr lang="en-US" altLang="zh-CN" sz="2800"/>
              <a:t>Z</a:t>
            </a:r>
            <a:r>
              <a:rPr lang="en-US" altLang="zh-CN" sz="2800" baseline="-25000"/>
              <a:t>B</a:t>
            </a:r>
            <a:r>
              <a:rPr lang="zh-CN" altLang="en-US" sz="2800" dirty="0"/>
              <a:t>、</a:t>
            </a:r>
            <a:r>
              <a:rPr lang="en-US" altLang="zh-CN" sz="2800"/>
              <a:t>Z</a:t>
            </a:r>
            <a:r>
              <a:rPr lang="en-US" altLang="zh-CN" sz="2800" baseline="-25000"/>
              <a:t>C</a:t>
            </a:r>
            <a:r>
              <a:rPr lang="zh-CN" altLang="en-US" sz="2800" dirty="0"/>
              <a:t>，电压和电流的正方向如图中所示 。</a:t>
            </a:r>
            <a:endParaRPr lang="zh-CN" altLang="en-US" sz="2800"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8357" name="文本占位符 228356" descr="1J40"/>
          <p:cNvPicPr>
            <a:picLocks noChangeAspect="1"/>
          </p:cNvPicPr>
          <p:nvPr>
            <p:ph type="body" idx="1"/>
          </p:nvPr>
        </p:nvPicPr>
        <p:blipFill>
          <a:blip r:embed="rId1"/>
          <a:stretch>
            <a:fillRect/>
          </a:stretch>
        </p:blipFill>
        <p:spPr>
          <a:xfrm>
            <a:off x="304800" y="796925"/>
            <a:ext cx="8610600" cy="4608513"/>
          </a:xfrm>
          <a:ln/>
        </p:spPr>
      </p:pic>
      <p:sp>
        <p:nvSpPr>
          <p:cNvPr id="228358" name="矩形 228357"/>
          <p:cNvSpPr/>
          <p:nvPr/>
        </p:nvSpPr>
        <p:spPr>
          <a:xfrm>
            <a:off x="3048000" y="5715000"/>
            <a:ext cx="32194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1-40</a:t>
            </a:r>
            <a:r>
              <a:rPr lang="zh-CN" altLang="en-US">
                <a:latin typeface="Arial" panose="020B0604020202020204" pitchFamily="34" charset="0"/>
              </a:rPr>
              <a:t>〓</a:t>
            </a:r>
            <a:r>
              <a:rPr lang="zh-CN" altLang="en-US" dirty="0">
                <a:latin typeface="Arial" panose="020B0604020202020204" pitchFamily="34" charset="0"/>
              </a:rPr>
              <a:t>三相负载的星形连接 </a:t>
            </a:r>
            <a:endParaRPr lang="zh-CN" altLang="en-US" dirty="0">
              <a:latin typeface="Arial" panose="020B0604020202020204" pitchFamily="34" charset="0"/>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4499" name="文本占位符 234498"/>
          <p:cNvSpPr>
            <a:spLocks noGrp="1" noRot="1"/>
          </p:cNvSpPr>
          <p:nvPr>
            <p:ph type="body" idx="1"/>
          </p:nvPr>
        </p:nvSpPr>
        <p:spPr>
          <a:xfrm>
            <a:off x="301625" y="762000"/>
            <a:ext cx="8540750" cy="5337175"/>
          </a:xfrm>
          <a:ln/>
        </p:spPr>
        <p:txBody>
          <a:bodyPr/>
          <a:p>
            <a:pPr>
              <a:lnSpc>
                <a:spcPct val="120000"/>
              </a:lnSpc>
            </a:pPr>
            <a:r>
              <a:rPr lang="zh-CN" altLang="en-US" sz="2800" dirty="0"/>
              <a:t>在三相四线制电源电路中，通过每相负载的电流称为相电流，通过每根火线的电流称为线电流。当负载采用星形连接时，各个负载的相电流就是对应的线电流。</a:t>
            </a:r>
            <a:endParaRPr lang="zh-CN" altLang="en-US" sz="2800" dirty="0"/>
          </a:p>
          <a:p>
            <a:pPr>
              <a:lnSpc>
                <a:spcPct val="120000"/>
              </a:lnSpc>
            </a:pPr>
            <a:r>
              <a:rPr lang="zh-CN" altLang="en-US" sz="2800" dirty="0"/>
              <a:t>各相电流为</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baseline="-25000"/>
              <a:t>A</a:t>
            </a:r>
            <a:r>
              <a:rPr lang="en-US" altLang="zh-CN" sz="2800"/>
              <a:t>=U</a:t>
            </a:r>
            <a:r>
              <a:rPr lang="en-US" altLang="zh-CN" sz="2800">
                <a:latin typeface="Arial" panose="020B0604020202020204" pitchFamily="34" charset="0"/>
              </a:rPr>
              <a:t>·</a:t>
            </a:r>
            <a:r>
              <a:rPr lang="en-US" altLang="zh-CN" sz="2800" baseline="-25000"/>
              <a:t>A</a:t>
            </a:r>
            <a:r>
              <a:rPr lang="en-US" altLang="zh-CN" sz="2800"/>
              <a:t>/Z</a:t>
            </a:r>
            <a:r>
              <a:rPr lang="en-US" altLang="zh-CN" sz="2800" baseline="-25000"/>
              <a:t>A</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B</a:t>
            </a:r>
            <a:r>
              <a:rPr lang="en-US" altLang="zh-CN" sz="2800"/>
              <a:t>=U</a:t>
            </a:r>
            <a:r>
              <a:rPr lang="en-US" altLang="zh-CN" sz="2800">
                <a:latin typeface="Arial" panose="020B0604020202020204" pitchFamily="34" charset="0"/>
              </a:rPr>
              <a:t>·</a:t>
            </a:r>
            <a:r>
              <a:rPr lang="en-US" altLang="zh-CN" sz="2800" baseline="-25000"/>
              <a:t>B</a:t>
            </a:r>
            <a:r>
              <a:rPr lang="en-US" altLang="zh-CN" sz="2800"/>
              <a:t>/Z</a:t>
            </a:r>
            <a:r>
              <a:rPr lang="en-US" altLang="zh-CN" sz="2800" baseline="-25000"/>
              <a:t>B</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C</a:t>
            </a:r>
            <a:r>
              <a:rPr lang="en-US" altLang="zh-CN" sz="2800"/>
              <a:t>=U</a:t>
            </a:r>
            <a:r>
              <a:rPr lang="en-US" altLang="zh-CN" sz="2800">
                <a:latin typeface="Arial" panose="020B0604020202020204" pitchFamily="34" charset="0"/>
              </a:rPr>
              <a:t>·</a:t>
            </a:r>
            <a:r>
              <a:rPr lang="en-US" altLang="zh-CN" sz="2800" baseline="-25000"/>
              <a:t>C</a:t>
            </a:r>
            <a:r>
              <a:rPr lang="en-US" altLang="zh-CN" sz="2800"/>
              <a:t>/Z</a:t>
            </a:r>
            <a:r>
              <a:rPr lang="en-US" altLang="zh-CN" sz="2800" baseline="-25000"/>
              <a:t>C</a:t>
            </a:r>
            <a:r>
              <a:rPr lang="zh-CN" altLang="en-US" sz="2800"/>
              <a:t></a:t>
            </a:r>
            <a:r>
              <a:rPr lang="en-US" altLang="zh-CN" sz="2800"/>
              <a:t>(1-80) </a:t>
            </a:r>
            <a:endParaRPr lang="en-US" altLang="zh-CN" sz="280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23" name="文本占位符 235522"/>
          <p:cNvSpPr>
            <a:spLocks noGrp="1" noRot="1"/>
          </p:cNvSpPr>
          <p:nvPr>
            <p:ph type="body" idx="1"/>
          </p:nvPr>
        </p:nvSpPr>
        <p:spPr>
          <a:xfrm>
            <a:off x="301625" y="762000"/>
            <a:ext cx="8540750" cy="5337175"/>
          </a:xfrm>
          <a:ln/>
        </p:spPr>
        <p:txBody>
          <a:bodyPr/>
          <a:p>
            <a:pPr>
              <a:lnSpc>
                <a:spcPct val="120000"/>
              </a:lnSpc>
            </a:pPr>
            <a:r>
              <a:rPr lang="zh-CN" altLang="en-US" sz="2800" dirty="0"/>
              <a:t>可见，在三相负载对称的情况下，各相电流也是对称的，此时中线电流为零，即</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baseline="-25000"/>
              <a:t>N</a:t>
            </a:r>
            <a:r>
              <a:rPr lang="en-US" altLang="zh-CN" sz="2800"/>
              <a:t>=I</a:t>
            </a:r>
            <a:r>
              <a:rPr lang="en-US" altLang="zh-CN" sz="2800">
                <a:latin typeface="Arial" panose="020B0604020202020204" pitchFamily="34" charset="0"/>
              </a:rPr>
              <a:t>·</a:t>
            </a:r>
            <a:r>
              <a:rPr lang="en-US" altLang="zh-CN" sz="2800" baseline="-25000"/>
              <a:t>A</a:t>
            </a:r>
            <a:r>
              <a:rPr lang="en-US" altLang="zh-CN" sz="2800"/>
              <a:t>+I</a:t>
            </a:r>
            <a:r>
              <a:rPr lang="en-US" altLang="zh-CN" sz="2800">
                <a:latin typeface="Arial" panose="020B0604020202020204" pitchFamily="34" charset="0"/>
              </a:rPr>
              <a:t>·</a:t>
            </a:r>
            <a:r>
              <a:rPr lang="en-US" altLang="zh-CN" sz="2800" baseline="-25000"/>
              <a:t>B</a:t>
            </a:r>
            <a:r>
              <a:rPr lang="en-US" altLang="zh-CN" sz="2800"/>
              <a:t>+I</a:t>
            </a:r>
            <a:r>
              <a:rPr lang="en-US" altLang="zh-CN" sz="2800">
                <a:latin typeface="Arial" panose="020B0604020202020204" pitchFamily="34" charset="0"/>
              </a:rPr>
              <a:t>·</a:t>
            </a:r>
            <a:r>
              <a:rPr lang="en-US" altLang="zh-CN" sz="2800" baseline="-25000"/>
              <a:t>C</a:t>
            </a:r>
            <a:r>
              <a:rPr lang="en-US" altLang="zh-CN" sz="2800"/>
              <a:t>=0    (1-81)</a:t>
            </a:r>
            <a:r>
              <a:rPr lang="zh-CN" altLang="en-US" sz="2800"/>
              <a:t></a:t>
            </a:r>
            <a:endParaRPr lang="zh-CN" altLang="en-US" sz="2800"/>
          </a:p>
          <a:p>
            <a:pPr>
              <a:lnSpc>
                <a:spcPct val="120000"/>
              </a:lnSpc>
            </a:pPr>
            <a:r>
              <a:rPr lang="zh-CN" altLang="en-US" sz="2800" dirty="0"/>
              <a:t>如图</a:t>
            </a:r>
            <a:r>
              <a:rPr lang="en-US" altLang="zh-CN" sz="2800"/>
              <a:t>1-41</a:t>
            </a:r>
            <a:r>
              <a:rPr lang="zh-CN" altLang="en-US" sz="2800" dirty="0"/>
              <a:t>所示，从理论上讲，负载对称时中线不起作用，可以省去，接成三相三线。但在实际中，严格对称的负载是很少的。 </a:t>
            </a:r>
            <a:endParaRPr lang="zh-CN" altLang="en-US" sz="2800"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6549" name="文本占位符 236548" descr="1J41"/>
          <p:cNvPicPr>
            <a:picLocks noChangeAspect="1"/>
          </p:cNvPicPr>
          <p:nvPr>
            <p:ph type="body" idx="1"/>
          </p:nvPr>
        </p:nvPicPr>
        <p:blipFill>
          <a:blip r:embed="rId1"/>
          <a:stretch>
            <a:fillRect/>
          </a:stretch>
        </p:blipFill>
        <p:spPr>
          <a:xfrm>
            <a:off x="685800" y="614363"/>
            <a:ext cx="7848600" cy="5273675"/>
          </a:xfrm>
          <a:ln/>
        </p:spPr>
      </p:pic>
      <p:sp>
        <p:nvSpPr>
          <p:cNvPr id="236550" name="矩形 236549"/>
          <p:cNvSpPr/>
          <p:nvPr/>
        </p:nvSpPr>
        <p:spPr>
          <a:xfrm>
            <a:off x="2743200" y="5943600"/>
            <a:ext cx="3905250" cy="366713"/>
          </a:xfrm>
          <a:prstGeom prst="rect">
            <a:avLst/>
          </a:prstGeom>
          <a:noFill/>
          <a:ln w="9525">
            <a:noFill/>
          </a:ln>
        </p:spPr>
        <p:txBody>
          <a:bodyPr anchor="ctr" anchorCtr="0">
            <a:spAutoFit/>
          </a:bodyPr>
          <a:p>
            <a:r>
              <a:rPr lang="zh-CN" altLang="en-US" dirty="0">
                <a:latin typeface="Arial" panose="020B0604020202020204" pitchFamily="34" charset="0"/>
              </a:rPr>
              <a:t>图</a:t>
            </a:r>
            <a:r>
              <a:rPr lang="en-US" altLang="zh-CN">
                <a:latin typeface="Arial" panose="020B0604020202020204" pitchFamily="34" charset="0"/>
              </a:rPr>
              <a:t>1-41</a:t>
            </a:r>
            <a:r>
              <a:rPr lang="zh-CN" altLang="en-US">
                <a:latin typeface="Arial" panose="020B0604020202020204" pitchFamily="34" charset="0"/>
              </a:rPr>
              <a:t>〓</a:t>
            </a:r>
            <a:r>
              <a:rPr lang="zh-CN" altLang="en-US" dirty="0">
                <a:latin typeface="Arial" panose="020B0604020202020204" pitchFamily="34" charset="0"/>
              </a:rPr>
              <a:t>对称负载星形连接的相量图 </a:t>
            </a:r>
            <a:endParaRPr lang="zh-CN" altLang="en-US" dirty="0">
              <a:latin typeface="Arial" panose="020B0604020202020204" pitchFamily="34" charset="0"/>
            </a:endParaRP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7571" name="文本占位符 237570"/>
          <p:cNvSpPr>
            <a:spLocks noGrp="1" noRot="1"/>
          </p:cNvSpPr>
          <p:nvPr>
            <p:ph type="body" idx="1"/>
          </p:nvPr>
        </p:nvSpPr>
        <p:spPr>
          <a:xfrm>
            <a:off x="301625" y="685800"/>
            <a:ext cx="8540750" cy="5413375"/>
          </a:xfrm>
          <a:ln/>
        </p:spPr>
        <p:txBody>
          <a:bodyPr/>
          <a:p>
            <a:pPr>
              <a:lnSpc>
                <a:spcPct val="120000"/>
              </a:lnSpc>
            </a:pPr>
            <a:r>
              <a:rPr lang="zh-CN" altLang="en-US" sz="2800" dirty="0"/>
              <a:t>在有中线时，即使负载稍有不对称，各相负载所承受的仍是对称的电源相电压，各相负载能正常工作；若没有中线，负载稍不对称就会使各相负载上所承受的电压不对称，造成有的负载承受的电压低于其额定值，有的则超过其额定值，从而使负载不能正常工作，甚至引发事故。为此，仍连一中线，但采用钢芯铝线，以节约材料、经费。</a:t>
            </a:r>
            <a:endParaRPr lang="zh-CN" altLang="en-US" sz="2800"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8595" name="文本占位符 238594"/>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1-16</a:t>
            </a:r>
            <a:r>
              <a:rPr lang="zh-CN" altLang="en-US" sz="2800"/>
              <a:t>】〓</a:t>
            </a:r>
            <a:r>
              <a:rPr lang="zh-CN" altLang="en-US" sz="2800" dirty="0"/>
              <a:t>有一星形接法的对称三相负载，每相的电阻</a:t>
            </a:r>
            <a:r>
              <a:rPr lang="en-US" altLang="zh-CN" sz="2800"/>
              <a:t>R=6Ω</a:t>
            </a:r>
            <a:r>
              <a:rPr lang="zh-CN" altLang="en-US" sz="2800" dirty="0"/>
              <a:t>，感抗</a:t>
            </a:r>
            <a:r>
              <a:rPr lang="en-US" altLang="zh-CN" sz="2800"/>
              <a:t>X</a:t>
            </a:r>
            <a:r>
              <a:rPr lang="en-US" altLang="zh-CN" sz="2800" baseline="-25000"/>
              <a:t>L</a:t>
            </a:r>
            <a:r>
              <a:rPr lang="en-US" altLang="zh-CN" sz="2800"/>
              <a:t>=8Ω</a:t>
            </a:r>
            <a:r>
              <a:rPr lang="zh-CN" altLang="en-US" sz="2800" dirty="0"/>
              <a:t>，接在线电压为</a:t>
            </a:r>
            <a:r>
              <a:rPr lang="en-US" altLang="zh-CN" sz="2800"/>
              <a:t>380V</a:t>
            </a:r>
            <a:r>
              <a:rPr lang="zh-CN" altLang="en-US" sz="2800" dirty="0"/>
              <a:t>的三相电源上，试求每相的相电流、线电流及相电流与相电压之间的相位差，并做出相电压及相电流的相量图。</a:t>
            </a:r>
            <a:endParaRPr lang="zh-CN" altLang="en-US" sz="2800" dirty="0"/>
          </a:p>
          <a:p>
            <a:pPr>
              <a:lnSpc>
                <a:spcPct val="120000"/>
              </a:lnSpc>
            </a:pPr>
            <a:r>
              <a:rPr lang="zh-CN" altLang="en-US" sz="2800" dirty="0"/>
              <a:t>解：因负载对称，只要计算一相负载即可：</a:t>
            </a:r>
            <a:endParaRPr lang="zh-CN" altLang="en-US" sz="2800" dirty="0"/>
          </a:p>
          <a:p>
            <a:pPr>
              <a:lnSpc>
                <a:spcPct val="120000"/>
              </a:lnSpc>
            </a:pPr>
            <a:r>
              <a:rPr lang="zh-CN" altLang="en-US" sz="2800" dirty="0"/>
              <a:t></a:t>
            </a:r>
            <a:r>
              <a:rPr lang="en-US" altLang="zh-CN" sz="2800"/>
              <a:t>U</a:t>
            </a:r>
            <a:r>
              <a:rPr lang="en-US" altLang="zh-CN" sz="2800" baseline="-25000"/>
              <a:t>P</a:t>
            </a:r>
            <a:r>
              <a:rPr lang="en-US" altLang="zh-CN" sz="2800"/>
              <a:t>=U</a:t>
            </a:r>
            <a:r>
              <a:rPr lang="en-US" altLang="zh-CN" sz="2800" baseline="-25000"/>
              <a:t>L</a:t>
            </a:r>
            <a:r>
              <a:rPr lang="en-US" altLang="zh-CN" sz="2800"/>
              <a:t>/3</a:t>
            </a:r>
            <a:r>
              <a:rPr lang="en-US" altLang="zh-CN" sz="2800" baseline="30000"/>
              <a:t>1/2</a:t>
            </a:r>
            <a:r>
              <a:rPr lang="en-US" altLang="zh-CN" sz="2800"/>
              <a:t>=380/3</a:t>
            </a:r>
            <a:r>
              <a:rPr lang="en-US" altLang="zh-CN" sz="2800" baseline="30000"/>
              <a:t>1/2</a:t>
            </a:r>
            <a:r>
              <a:rPr lang="en-US" altLang="zh-CN" sz="2800"/>
              <a:t>=220(V)</a:t>
            </a:r>
            <a:r>
              <a:rPr lang="zh-CN" altLang="en-US" sz="2800"/>
              <a:t></a:t>
            </a:r>
            <a:endParaRPr lang="zh-CN" altLang="en-US" sz="280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9619" name="文本占位符 239618"/>
          <p:cNvSpPr>
            <a:spLocks noGrp="1" noRot="1"/>
          </p:cNvSpPr>
          <p:nvPr>
            <p:ph type="body" idx="1"/>
          </p:nvPr>
        </p:nvSpPr>
        <p:spPr>
          <a:xfrm>
            <a:off x="301625" y="685800"/>
            <a:ext cx="8540750" cy="5413375"/>
          </a:xfrm>
          <a:ln/>
        </p:spPr>
        <p:txBody>
          <a:bodyPr/>
          <a:p>
            <a:pPr>
              <a:lnSpc>
                <a:spcPct val="120000"/>
              </a:lnSpc>
            </a:pPr>
            <a:r>
              <a:rPr lang="zh-CN" altLang="en-US" sz="2800" dirty="0"/>
              <a:t>线电流等于相电流，且每相阻抗为</a:t>
            </a:r>
            <a:endParaRPr lang="zh-CN" altLang="en-US" sz="2800" dirty="0"/>
          </a:p>
          <a:p>
            <a:pPr>
              <a:lnSpc>
                <a:spcPct val="120000"/>
              </a:lnSpc>
            </a:pPr>
            <a:r>
              <a:rPr lang="zh-CN" altLang="en-US" sz="2800" dirty="0"/>
              <a:t>｜</a:t>
            </a:r>
            <a:r>
              <a:rPr lang="en-US" altLang="zh-CN" sz="2800"/>
              <a:t>Z</a:t>
            </a:r>
            <a:r>
              <a:rPr lang="zh-CN" altLang="en-US" sz="2800" dirty="0"/>
              <a:t>｜</a:t>
            </a:r>
            <a:r>
              <a:rPr lang="en-US" altLang="zh-CN" sz="2800"/>
              <a:t>=</a:t>
            </a:r>
            <a:r>
              <a:rPr lang="zh-CN" altLang="en-US" sz="2800" dirty="0"/>
              <a:t>（</a:t>
            </a:r>
            <a:r>
              <a:rPr lang="en-US" altLang="zh-CN" sz="2800"/>
              <a:t>R</a:t>
            </a:r>
            <a:r>
              <a:rPr lang="en-US" altLang="zh-CN" sz="2800" baseline="30000"/>
              <a:t>2</a:t>
            </a:r>
            <a:r>
              <a:rPr lang="en-US" altLang="zh-CN" sz="2800"/>
              <a:t>+X</a:t>
            </a:r>
            <a:r>
              <a:rPr lang="en-US" altLang="zh-CN" sz="2800" baseline="-25000"/>
              <a:t>L</a:t>
            </a:r>
            <a:r>
              <a:rPr lang="en-US" altLang="zh-CN" sz="2800" baseline="30000"/>
              <a:t>2</a:t>
            </a:r>
            <a:r>
              <a:rPr lang="zh-CN" altLang="en-US" sz="2800" dirty="0"/>
              <a:t>）</a:t>
            </a:r>
            <a:r>
              <a:rPr lang="en-US" altLang="zh-CN" sz="2800" baseline="30000"/>
              <a:t>1/2</a:t>
            </a:r>
            <a:r>
              <a:rPr lang="en-US" altLang="zh-CN" sz="2800"/>
              <a:t>=6</a:t>
            </a:r>
            <a:r>
              <a:rPr lang="en-US" altLang="zh-CN" sz="2800" baseline="30000"/>
              <a:t>2</a:t>
            </a:r>
            <a:r>
              <a:rPr lang="en-US" altLang="zh-CN" sz="2800"/>
              <a:t>+8</a:t>
            </a:r>
            <a:r>
              <a:rPr lang="en-US" altLang="zh-CN" sz="2800" baseline="30000"/>
              <a:t>2</a:t>
            </a:r>
            <a:r>
              <a:rPr lang="en-US" altLang="zh-CN" sz="2800"/>
              <a:t>=10(Ω)</a:t>
            </a:r>
            <a:r>
              <a:rPr lang="zh-CN" altLang="en-US" sz="2800"/>
              <a:t></a:t>
            </a:r>
            <a:endParaRPr lang="zh-CN" altLang="en-US" sz="2800"/>
          </a:p>
          <a:p>
            <a:pPr>
              <a:lnSpc>
                <a:spcPct val="120000"/>
              </a:lnSpc>
            </a:pPr>
            <a:r>
              <a:rPr lang="zh-CN" altLang="en-US" sz="2800" dirty="0"/>
              <a:t>则</a:t>
            </a:r>
            <a:endParaRPr lang="zh-CN" altLang="en-US" sz="2800" dirty="0"/>
          </a:p>
          <a:p>
            <a:pPr>
              <a:lnSpc>
                <a:spcPct val="120000"/>
              </a:lnSpc>
            </a:pPr>
            <a:r>
              <a:rPr lang="zh-CN" altLang="en-US" sz="2800" dirty="0"/>
              <a:t></a:t>
            </a:r>
            <a:r>
              <a:rPr lang="en-US" altLang="zh-CN" sz="2800"/>
              <a:t>I</a:t>
            </a:r>
            <a:r>
              <a:rPr lang="en-US" altLang="zh-CN" sz="2800" baseline="-25000"/>
              <a:t>L</a:t>
            </a:r>
            <a:r>
              <a:rPr lang="en-US" altLang="zh-CN" sz="2800"/>
              <a:t>=I</a:t>
            </a:r>
            <a:r>
              <a:rPr lang="en-US" altLang="zh-CN" sz="2800" baseline="-25000"/>
              <a:t>P</a:t>
            </a:r>
            <a:r>
              <a:rPr lang="en-US" altLang="zh-CN" sz="2800"/>
              <a:t>=U</a:t>
            </a:r>
            <a:r>
              <a:rPr lang="en-US" altLang="zh-CN" sz="2800" baseline="-25000"/>
              <a:t>P</a:t>
            </a:r>
            <a:r>
              <a:rPr lang="en-US" altLang="zh-CN" sz="2800"/>
              <a:t>/</a:t>
            </a:r>
            <a:r>
              <a:rPr lang="zh-CN" altLang="en-US" sz="2800" dirty="0"/>
              <a:t>｜</a:t>
            </a:r>
            <a:r>
              <a:rPr lang="en-US" altLang="zh-CN" sz="2800"/>
              <a:t>Z</a:t>
            </a:r>
            <a:r>
              <a:rPr lang="zh-CN" altLang="en-US" sz="2800" dirty="0"/>
              <a:t>｜</a:t>
            </a:r>
            <a:r>
              <a:rPr lang="en-US" altLang="zh-CN" sz="2800"/>
              <a:t>=220/10=22(A)</a:t>
            </a:r>
            <a:r>
              <a:rPr lang="zh-CN" altLang="en-US" sz="2800"/>
              <a:t></a:t>
            </a:r>
            <a:endParaRPr lang="zh-CN" altLang="en-US" sz="2800"/>
          </a:p>
          <a:p>
            <a:pPr>
              <a:lnSpc>
                <a:spcPct val="120000"/>
              </a:lnSpc>
            </a:pPr>
            <a:r>
              <a:rPr lang="zh-CN" altLang="en-US" sz="2800"/>
              <a:t>  </a:t>
            </a:r>
            <a:r>
              <a:rPr lang="en-US" altLang="zh-CN" sz="2800"/>
              <a:t>φ=tan</a:t>
            </a:r>
            <a:r>
              <a:rPr lang="en-US" altLang="zh-CN" sz="2800" baseline="30000"/>
              <a:t>-1</a:t>
            </a:r>
            <a:r>
              <a:rPr lang="en-US" altLang="zh-CN" sz="2800"/>
              <a:t>X</a:t>
            </a:r>
            <a:r>
              <a:rPr lang="en-US" altLang="zh-CN" sz="2800" baseline="-25000"/>
              <a:t>L</a:t>
            </a:r>
            <a:r>
              <a:rPr lang="en-US" altLang="zh-CN" sz="2800"/>
              <a:t>/R=tan</a:t>
            </a:r>
            <a:r>
              <a:rPr lang="en-US" altLang="zh-CN" sz="2800" baseline="30000"/>
              <a:t>-1</a:t>
            </a:r>
            <a:r>
              <a:rPr lang="en-US" altLang="zh-CN" sz="2800"/>
              <a:t>8/6=53.1°</a:t>
            </a:r>
            <a:r>
              <a:rPr lang="zh-CN" altLang="en-US" sz="2800"/>
              <a:t></a:t>
            </a:r>
            <a:endParaRPr lang="zh-CN" altLang="en-US" sz="2800"/>
          </a:p>
          <a:p>
            <a:pPr>
              <a:lnSpc>
                <a:spcPct val="120000"/>
              </a:lnSpc>
            </a:pPr>
            <a:r>
              <a:rPr lang="zh-CN" altLang="en-US" sz="2800" dirty="0"/>
              <a:t>其相电压、相电流的相量图如图</a:t>
            </a:r>
            <a:r>
              <a:rPr lang="en-US" altLang="zh-CN" sz="2800"/>
              <a:t>1-42</a:t>
            </a:r>
            <a:r>
              <a:rPr lang="zh-CN" altLang="en-US" sz="2800" dirty="0"/>
              <a:t>所示。 </a:t>
            </a:r>
            <a:endParaRPr lang="zh-CN" altLang="en-US" sz="2800"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0645" name="文本占位符 240644" descr="1J42"/>
          <p:cNvPicPr>
            <a:picLocks noChangeAspect="1"/>
          </p:cNvPicPr>
          <p:nvPr>
            <p:ph type="body" idx="1"/>
          </p:nvPr>
        </p:nvPicPr>
        <p:blipFill>
          <a:blip r:embed="rId1"/>
          <a:stretch>
            <a:fillRect/>
          </a:stretch>
        </p:blipFill>
        <p:spPr>
          <a:xfrm>
            <a:off x="838200" y="585788"/>
            <a:ext cx="7543800" cy="5413375"/>
          </a:xfrm>
          <a:ln/>
        </p:spPr>
      </p:pic>
      <p:sp>
        <p:nvSpPr>
          <p:cNvPr id="240646" name="矩形 240645"/>
          <p:cNvSpPr/>
          <p:nvPr/>
        </p:nvSpPr>
        <p:spPr>
          <a:xfrm>
            <a:off x="3276600" y="6019800"/>
            <a:ext cx="2305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1-42</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1-16</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1667" name="文本占位符 24166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三相负载的三角形连接</a:t>
            </a:r>
            <a:endParaRPr lang="zh-CN" altLang="en-US" sz="2800" dirty="0"/>
          </a:p>
          <a:p>
            <a:pPr>
              <a:lnSpc>
                <a:spcPct val="120000"/>
              </a:lnSpc>
            </a:pPr>
            <a:r>
              <a:rPr lang="zh-CN" altLang="en-US" sz="2800" dirty="0"/>
              <a:t>三相负载的连接方式除了星形接法外，还有一种三角形连接法，如图</a:t>
            </a:r>
            <a:r>
              <a:rPr lang="en-US" altLang="zh-CN" sz="2800"/>
              <a:t>1-43</a:t>
            </a:r>
            <a:r>
              <a:rPr lang="zh-CN" altLang="en-US" sz="2800" dirty="0"/>
              <a:t>所示。各相负载的阻抗分别为</a:t>
            </a:r>
            <a:r>
              <a:rPr lang="en-US" altLang="zh-CN" sz="2800" err="1"/>
              <a:t>Z</a:t>
            </a:r>
            <a:r>
              <a:rPr lang="en-US" altLang="zh-CN" sz="2800" baseline="-25000" err="1"/>
              <a:t>ab</a:t>
            </a:r>
            <a:r>
              <a:rPr lang="zh-CN" altLang="en-US" sz="2800" dirty="0"/>
              <a:t>、</a:t>
            </a:r>
            <a:r>
              <a:rPr lang="en-US" altLang="zh-CN" sz="2800" err="1"/>
              <a:t>Z</a:t>
            </a:r>
            <a:r>
              <a:rPr lang="en-US" altLang="zh-CN" sz="2800" baseline="-25000" err="1"/>
              <a:t>bc</a:t>
            </a:r>
            <a:r>
              <a:rPr lang="zh-CN" altLang="en-US" sz="2800" dirty="0"/>
              <a:t>、</a:t>
            </a:r>
            <a:r>
              <a:rPr lang="en-US" altLang="zh-CN" sz="2800" err="1"/>
              <a:t>Z</a:t>
            </a:r>
            <a:r>
              <a:rPr lang="en-US" altLang="zh-CN" sz="2800" baseline="-25000" err="1"/>
              <a:t>ca</a:t>
            </a:r>
            <a:r>
              <a:rPr lang="zh-CN" altLang="en-US" sz="2800" dirty="0"/>
              <a:t>，电压和电流的正方向如图所示。由图</a:t>
            </a:r>
            <a:r>
              <a:rPr lang="en-US" altLang="zh-CN" sz="2800"/>
              <a:t>1</a:t>
            </a:r>
            <a:r>
              <a:rPr lang="zh-CN" altLang="en-US" sz="2800"/>
              <a:t></a:t>
            </a:r>
            <a:r>
              <a:rPr lang="en-US" altLang="zh-CN" sz="2800"/>
              <a:t>43</a:t>
            </a:r>
            <a:r>
              <a:rPr lang="zh-CN" altLang="en-US" sz="2800" dirty="0"/>
              <a:t>可见，负载为三角形连接时，不论负载对称与否，各相负载所承受的电压均为对称的电源线电压。也就是说，负载的相电压等于电源的线电压，即</a:t>
            </a:r>
            <a:r>
              <a:rPr lang="en-US" altLang="zh-CN" sz="2800" err="1"/>
              <a:t>U</a:t>
            </a:r>
            <a:r>
              <a:rPr lang="en-US" altLang="zh-CN" sz="2800" baseline="-25000" err="1"/>
              <a:t>ab</a:t>
            </a:r>
            <a:r>
              <a:rPr lang="en-US" altLang="zh-CN" sz="2800"/>
              <a:t>=</a:t>
            </a:r>
            <a:r>
              <a:rPr lang="en-US" altLang="zh-CN" sz="2800" err="1"/>
              <a:t>U</a:t>
            </a:r>
            <a:r>
              <a:rPr lang="en-US" altLang="zh-CN" sz="2800" baseline="-25000" err="1"/>
              <a:t>bc</a:t>
            </a:r>
            <a:r>
              <a:rPr lang="en-US" altLang="zh-CN" sz="2800"/>
              <a:t>=</a:t>
            </a:r>
            <a:r>
              <a:rPr lang="en-US" altLang="zh-CN" sz="2800" err="1"/>
              <a:t>U</a:t>
            </a:r>
            <a:r>
              <a:rPr lang="en-US" altLang="zh-CN" sz="2800" baseline="-25000" err="1"/>
              <a:t>ca</a:t>
            </a:r>
            <a:r>
              <a:rPr lang="en-US" altLang="zh-CN" sz="2800"/>
              <a:t>=U</a:t>
            </a:r>
            <a:r>
              <a:rPr lang="en-US" altLang="zh-CN" sz="2800" baseline="-25000"/>
              <a:t>L</a:t>
            </a:r>
            <a:r>
              <a:rPr lang="zh-CN" altLang="en-US" sz="2800"/>
              <a:t> </a:t>
            </a:r>
            <a:r>
              <a:rPr lang="en-US" altLang="zh-CN" sz="2800"/>
              <a:t>(1-82)</a:t>
            </a:r>
            <a:endParaRPr lang="en-US" altLang="zh-CN"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7" name="文本占位符 31746"/>
          <p:cNvSpPr>
            <a:spLocks noGrp="1" noRot="1"/>
          </p:cNvSpPr>
          <p:nvPr>
            <p:ph type="body" idx="1"/>
          </p:nvPr>
        </p:nvSpPr>
        <p:spPr>
          <a:xfrm>
            <a:off x="301625" y="609600"/>
            <a:ext cx="8540750" cy="5489575"/>
          </a:xfrm>
          <a:ln/>
        </p:spPr>
        <p:txBody>
          <a:bodyPr/>
          <a:p>
            <a:pPr>
              <a:lnSpc>
                <a:spcPct val="120000"/>
              </a:lnSpc>
            </a:pPr>
            <a:r>
              <a:rPr lang="zh-CN" altLang="en-US" sz="2800" dirty="0"/>
              <a:t>导体的电阻不仅和导体的材料种类有关，而且还和导体的尺寸有关。实验证明，同一材料的导体电阻和导体长度</a:t>
            </a:r>
            <a:r>
              <a:rPr lang="en-US" altLang="zh-CN" sz="2800"/>
              <a:t>L</a:t>
            </a:r>
            <a:r>
              <a:rPr lang="zh-CN" altLang="en-US" sz="2800" dirty="0"/>
              <a:t>成正比，和导体的截面积</a:t>
            </a:r>
            <a:r>
              <a:rPr lang="en-US" altLang="zh-CN" sz="2800"/>
              <a:t>S</a:t>
            </a:r>
            <a:r>
              <a:rPr lang="zh-CN" altLang="en-US" sz="2800" dirty="0"/>
              <a:t>成反比，即</a:t>
            </a:r>
            <a:endParaRPr lang="zh-CN" altLang="en-US" sz="2800" dirty="0"/>
          </a:p>
          <a:p>
            <a:pPr>
              <a:lnSpc>
                <a:spcPct val="120000"/>
              </a:lnSpc>
            </a:pPr>
            <a:r>
              <a:rPr lang="zh-CN" altLang="en-US" sz="2800" dirty="0"/>
              <a:t></a:t>
            </a:r>
            <a:r>
              <a:rPr lang="en-US" altLang="zh-CN" sz="2800"/>
              <a:t>R=</a:t>
            </a:r>
            <a:r>
              <a:rPr lang="en-US" altLang="zh-CN" sz="2800" err="1"/>
              <a:t>ρL</a:t>
            </a:r>
            <a:r>
              <a:rPr lang="en-US" altLang="zh-CN" sz="2800"/>
              <a:t>/S  (1-6)</a:t>
            </a:r>
            <a:r>
              <a:rPr lang="zh-CN" altLang="en-US" sz="2800"/>
              <a:t></a:t>
            </a:r>
            <a:endParaRPr lang="zh-CN" altLang="en-US" sz="2800"/>
          </a:p>
          <a:p>
            <a:pPr>
              <a:lnSpc>
                <a:spcPct val="120000"/>
              </a:lnSpc>
            </a:pPr>
            <a:r>
              <a:rPr lang="zh-CN" altLang="en-US" sz="2800" dirty="0"/>
              <a:t>式中：</a:t>
            </a:r>
            <a:r>
              <a:rPr lang="en-US" altLang="zh-CN" sz="2800"/>
              <a:t>L</a:t>
            </a:r>
            <a:r>
              <a:rPr lang="zh-CN" altLang="en-US" sz="2800" dirty="0"/>
              <a:t>的单位为</a:t>
            </a:r>
            <a:r>
              <a:rPr lang="en-US" altLang="zh-CN" sz="2800"/>
              <a:t>m</a:t>
            </a:r>
            <a:r>
              <a:rPr lang="zh-CN" altLang="en-US" sz="2800" dirty="0"/>
              <a:t>；</a:t>
            </a:r>
            <a:r>
              <a:rPr lang="en-US" altLang="zh-CN" sz="2800"/>
              <a:t>S</a:t>
            </a:r>
            <a:r>
              <a:rPr lang="zh-CN" altLang="en-US" sz="2800" dirty="0"/>
              <a:t>的单位为</a:t>
            </a:r>
            <a:r>
              <a:rPr lang="en-US" altLang="zh-CN" sz="2800"/>
              <a:t>mm</a:t>
            </a:r>
            <a:r>
              <a:rPr lang="en-US" altLang="zh-CN" sz="2800" baseline="30000"/>
              <a:t>2</a:t>
            </a:r>
            <a:r>
              <a:rPr lang="zh-CN" altLang="en-US" sz="2800" dirty="0"/>
              <a:t>；</a:t>
            </a:r>
            <a:r>
              <a:rPr lang="en-US" altLang="zh-CN" sz="2800"/>
              <a:t>R</a:t>
            </a:r>
            <a:r>
              <a:rPr lang="zh-CN" altLang="en-US" sz="2800" dirty="0"/>
              <a:t>的单位为</a:t>
            </a:r>
            <a:r>
              <a:rPr lang="en-US" altLang="zh-CN" sz="2800"/>
              <a:t>Ω</a:t>
            </a:r>
            <a:r>
              <a:rPr lang="zh-CN" altLang="en-US" sz="2800" dirty="0"/>
              <a:t>；</a:t>
            </a:r>
            <a:r>
              <a:rPr lang="en-US" altLang="zh-CN" sz="2800"/>
              <a:t>ρ</a:t>
            </a:r>
            <a:r>
              <a:rPr lang="zh-CN" altLang="en-US" sz="2800" dirty="0"/>
              <a:t>叫做导体的电阻率，单位是</a:t>
            </a:r>
            <a:r>
              <a:rPr lang="en-US" altLang="zh-CN" sz="2800"/>
              <a:t>Ω</a:t>
            </a:r>
            <a:r>
              <a:rPr lang="en-US" altLang="zh-CN" sz="2800">
                <a:latin typeface="Arial" panose="020B0604020202020204" pitchFamily="34" charset="0"/>
              </a:rPr>
              <a:t>·</a:t>
            </a:r>
            <a:r>
              <a:rPr lang="en-US" altLang="zh-CN" sz="2800"/>
              <a:t> mm</a:t>
            </a:r>
            <a:r>
              <a:rPr lang="en-US" altLang="zh-CN" sz="2800" baseline="30000"/>
              <a:t>2</a:t>
            </a:r>
            <a:r>
              <a:rPr lang="zh-CN" altLang="en-US" sz="2800" dirty="0"/>
              <a:t>／</a:t>
            </a:r>
            <a:r>
              <a:rPr lang="en-US" altLang="zh-CN" sz="2800"/>
              <a:t>m</a:t>
            </a:r>
            <a:r>
              <a:rPr lang="zh-CN" altLang="en-US" sz="2800" dirty="0"/>
              <a:t>。例如，铜的电阻率</a:t>
            </a:r>
            <a:r>
              <a:rPr lang="en-US" altLang="zh-CN" sz="2800"/>
              <a:t>ρ=0.0175Ω</a:t>
            </a:r>
            <a:r>
              <a:rPr lang="en-US" altLang="zh-CN" sz="2800">
                <a:latin typeface="Arial" panose="020B0604020202020204" pitchFamily="34" charset="0"/>
              </a:rPr>
              <a:t>·</a:t>
            </a:r>
            <a:r>
              <a:rPr lang="en-US" altLang="zh-CN" sz="2800"/>
              <a:t>mm</a:t>
            </a:r>
            <a:r>
              <a:rPr lang="en-US" altLang="zh-CN" sz="2800" baseline="30000"/>
              <a:t>2</a:t>
            </a:r>
            <a:r>
              <a:rPr lang="zh-CN" altLang="en-US" sz="2800" dirty="0"/>
              <a:t>／</a:t>
            </a:r>
            <a:r>
              <a:rPr lang="en-US" altLang="zh-CN" sz="2800"/>
              <a:t>m</a:t>
            </a:r>
            <a:r>
              <a:rPr lang="zh-CN" altLang="en-US" sz="2800" dirty="0"/>
              <a:t>，铝的电阻率</a:t>
            </a:r>
            <a:r>
              <a:rPr lang="en-US" altLang="zh-CN" sz="2800"/>
              <a:t>ρ=0.029Ω</a:t>
            </a:r>
            <a:r>
              <a:rPr lang="en-US" altLang="zh-CN" sz="2800">
                <a:latin typeface="Arial" panose="020B0604020202020204" pitchFamily="34" charset="0"/>
              </a:rPr>
              <a:t>·</a:t>
            </a:r>
            <a:r>
              <a:rPr lang="en-US" altLang="zh-CN" sz="2800"/>
              <a:t>mm</a:t>
            </a:r>
            <a:r>
              <a:rPr lang="en-US" altLang="zh-CN" sz="2800" baseline="30000"/>
              <a:t>2</a:t>
            </a:r>
            <a:r>
              <a:rPr lang="zh-CN" altLang="en-US" sz="2800" dirty="0"/>
              <a:t>／</a:t>
            </a:r>
            <a:r>
              <a:rPr lang="en-US" altLang="zh-CN" sz="2800"/>
              <a:t>m</a:t>
            </a:r>
            <a:r>
              <a:rPr lang="zh-CN" altLang="en-US" sz="2800" dirty="0"/>
              <a:t>，电阻的倒数</a:t>
            </a:r>
            <a:r>
              <a:rPr lang="en-US" altLang="zh-CN" sz="2800"/>
              <a:t>G=1/R</a:t>
            </a:r>
            <a:r>
              <a:rPr lang="zh-CN" altLang="en-US" sz="2800" dirty="0"/>
              <a:t>称为电导，是表示物体导电能力的一个物理量，电导的单位是</a:t>
            </a:r>
            <a:r>
              <a:rPr lang="en-US" altLang="zh-CN" sz="2800"/>
              <a:t>1</a:t>
            </a:r>
            <a:r>
              <a:rPr lang="zh-CN" altLang="en-US" sz="2800" dirty="0"/>
              <a:t>／</a:t>
            </a:r>
            <a:r>
              <a:rPr lang="en-US" altLang="zh-CN" sz="2800"/>
              <a:t>Ω</a:t>
            </a:r>
            <a:r>
              <a:rPr lang="zh-CN" altLang="en-US" sz="2800" dirty="0"/>
              <a:t>，或称为西门子</a:t>
            </a:r>
            <a:r>
              <a:rPr lang="en-US" altLang="zh-CN" sz="2800"/>
              <a:t>(S)</a:t>
            </a:r>
            <a:r>
              <a:rPr lang="zh-CN" altLang="en-US" sz="2800" dirty="0"/>
              <a:t>，简称西。</a:t>
            </a:r>
            <a:endParaRPr lang="zh-CN" altLang="en-US" sz="2800"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2693" name="文本占位符 242692" descr="1J43"/>
          <p:cNvPicPr>
            <a:picLocks noChangeAspect="1"/>
          </p:cNvPicPr>
          <p:nvPr>
            <p:ph type="body" idx="1"/>
          </p:nvPr>
        </p:nvPicPr>
        <p:blipFill>
          <a:blip r:embed="rId1"/>
          <a:stretch>
            <a:fillRect/>
          </a:stretch>
        </p:blipFill>
        <p:spPr>
          <a:xfrm>
            <a:off x="533400" y="844550"/>
            <a:ext cx="8153400" cy="4781550"/>
          </a:xfrm>
          <a:ln/>
        </p:spPr>
      </p:pic>
      <p:sp>
        <p:nvSpPr>
          <p:cNvPr id="242694" name="矩形 242693"/>
          <p:cNvSpPr/>
          <p:nvPr/>
        </p:nvSpPr>
        <p:spPr>
          <a:xfrm>
            <a:off x="3048000" y="5791200"/>
            <a:ext cx="2990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1-43</a:t>
            </a:r>
            <a:r>
              <a:rPr lang="zh-CN" altLang="en-US">
                <a:latin typeface="Arial" panose="020B0604020202020204" pitchFamily="34" charset="0"/>
              </a:rPr>
              <a:t>〓</a:t>
            </a:r>
            <a:r>
              <a:rPr lang="zh-CN" altLang="en-US" dirty="0">
                <a:latin typeface="Arial" panose="020B0604020202020204" pitchFamily="34" charset="0"/>
              </a:rPr>
              <a:t>负载的三角形连接 </a:t>
            </a:r>
            <a:endParaRPr lang="zh-CN" altLang="en-US" dirty="0">
              <a:latin typeface="Arial" panose="020B0604020202020204" pitchFamily="34" charset="0"/>
            </a:endParaRP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3715" name="文本占位符 243714"/>
          <p:cNvSpPr>
            <a:spLocks noGrp="1" noRot="1"/>
          </p:cNvSpPr>
          <p:nvPr>
            <p:ph type="body" idx="1"/>
          </p:nvPr>
        </p:nvSpPr>
        <p:spPr>
          <a:xfrm>
            <a:off x="301625" y="762000"/>
            <a:ext cx="8540750" cy="5337175"/>
          </a:xfrm>
          <a:ln/>
        </p:spPr>
        <p:txBody>
          <a:bodyPr/>
          <a:p>
            <a:pPr>
              <a:lnSpc>
                <a:spcPct val="120000"/>
              </a:lnSpc>
            </a:pPr>
            <a:r>
              <a:rPr lang="zh-CN" altLang="en-US" sz="2800" dirty="0"/>
              <a:t>线电流与相电流不相等，各相负载电流的有效值分别为</a:t>
            </a:r>
            <a:endParaRPr lang="zh-CN" altLang="en-US" sz="2800" dirty="0"/>
          </a:p>
          <a:p>
            <a:pPr>
              <a:lnSpc>
                <a:spcPct val="120000"/>
              </a:lnSpc>
            </a:pPr>
            <a:r>
              <a:rPr lang="zh-CN" altLang="en-US" sz="2800" dirty="0"/>
              <a:t></a:t>
            </a:r>
            <a:r>
              <a:rPr lang="en-US" altLang="zh-CN" sz="2800" err="1"/>
              <a:t>I</a:t>
            </a:r>
            <a:r>
              <a:rPr lang="en-US" altLang="zh-CN" sz="2800" baseline="-25000" err="1"/>
              <a:t>ab</a:t>
            </a:r>
            <a:r>
              <a:rPr lang="en-US" altLang="zh-CN" sz="2800"/>
              <a:t>=</a:t>
            </a:r>
            <a:r>
              <a:rPr lang="en-US" altLang="zh-CN" sz="2800" err="1"/>
              <a:t>U</a:t>
            </a:r>
            <a:r>
              <a:rPr lang="en-US" altLang="zh-CN" sz="2800" baseline="-25000" err="1"/>
              <a:t>ab</a:t>
            </a:r>
            <a:r>
              <a:rPr lang="en-US" altLang="zh-CN" sz="2800"/>
              <a:t>/</a:t>
            </a:r>
            <a:r>
              <a:rPr lang="zh-CN" altLang="en-US" sz="2800" dirty="0"/>
              <a:t>｜</a:t>
            </a:r>
            <a:r>
              <a:rPr lang="en-US" altLang="zh-CN" sz="2800" err="1"/>
              <a:t>z</a:t>
            </a:r>
            <a:r>
              <a:rPr lang="en-US" altLang="zh-CN" sz="2800" baseline="-25000" err="1"/>
              <a:t>ab</a:t>
            </a:r>
            <a:r>
              <a:rPr lang="zh-CN" altLang="en-US" sz="2800" dirty="0"/>
              <a:t>｜</a:t>
            </a:r>
            <a:r>
              <a:rPr lang="zh-CN" altLang="en-US" sz="2800"/>
              <a:t></a:t>
            </a:r>
            <a:endParaRPr lang="zh-CN" altLang="en-US" sz="2800"/>
          </a:p>
          <a:p>
            <a:pPr>
              <a:lnSpc>
                <a:spcPct val="120000"/>
              </a:lnSpc>
            </a:pPr>
            <a:r>
              <a:rPr lang="zh-CN" altLang="en-US" sz="2800"/>
              <a:t>       </a:t>
            </a:r>
            <a:r>
              <a:rPr lang="en-US" altLang="zh-CN" sz="2800" err="1"/>
              <a:t>I</a:t>
            </a:r>
            <a:r>
              <a:rPr lang="en-US" altLang="zh-CN" sz="2800" baseline="-25000" err="1"/>
              <a:t>bc</a:t>
            </a:r>
            <a:r>
              <a:rPr lang="en-US" altLang="zh-CN" sz="2800"/>
              <a:t>=</a:t>
            </a:r>
            <a:r>
              <a:rPr lang="en-US" altLang="zh-CN" sz="2800" err="1"/>
              <a:t>U</a:t>
            </a:r>
            <a:r>
              <a:rPr lang="en-US" altLang="zh-CN" sz="2800" baseline="-25000" err="1"/>
              <a:t>bc</a:t>
            </a:r>
            <a:r>
              <a:rPr lang="en-US" altLang="zh-CN" sz="2800"/>
              <a:t>/</a:t>
            </a:r>
            <a:r>
              <a:rPr lang="zh-CN" altLang="en-US" sz="2800" dirty="0"/>
              <a:t>｜</a:t>
            </a:r>
            <a:r>
              <a:rPr lang="en-US" altLang="zh-CN" sz="2800" err="1"/>
              <a:t>z</a:t>
            </a:r>
            <a:r>
              <a:rPr lang="en-US" altLang="zh-CN" sz="2800" baseline="-25000" err="1"/>
              <a:t>bc</a:t>
            </a:r>
            <a:r>
              <a:rPr lang="zh-CN" altLang="en-US" sz="2800" dirty="0"/>
              <a:t>｜</a:t>
            </a:r>
            <a:r>
              <a:rPr lang="zh-CN" altLang="en-US" sz="2800"/>
              <a:t></a:t>
            </a:r>
            <a:endParaRPr lang="zh-CN" altLang="en-US" sz="2800"/>
          </a:p>
          <a:p>
            <a:pPr>
              <a:lnSpc>
                <a:spcPct val="120000"/>
              </a:lnSpc>
            </a:pPr>
            <a:r>
              <a:rPr lang="zh-CN" altLang="en-US" sz="2800"/>
              <a:t>       </a:t>
            </a:r>
            <a:r>
              <a:rPr lang="en-US" altLang="zh-CN" sz="2800" err="1"/>
              <a:t>I</a:t>
            </a:r>
            <a:r>
              <a:rPr lang="en-US" altLang="zh-CN" sz="2800" baseline="-25000" err="1"/>
              <a:t>ca</a:t>
            </a:r>
            <a:r>
              <a:rPr lang="en-US" altLang="zh-CN" sz="2800"/>
              <a:t>=</a:t>
            </a:r>
            <a:r>
              <a:rPr lang="en-US" altLang="zh-CN" sz="2800" err="1"/>
              <a:t>U</a:t>
            </a:r>
            <a:r>
              <a:rPr lang="en-US" altLang="zh-CN" sz="2800" baseline="-25000" err="1"/>
              <a:t>ca</a:t>
            </a:r>
            <a:r>
              <a:rPr lang="en-US" altLang="zh-CN" sz="2800"/>
              <a:t>/</a:t>
            </a:r>
            <a:r>
              <a:rPr lang="zh-CN" altLang="en-US" sz="2800" dirty="0"/>
              <a:t>｜</a:t>
            </a:r>
            <a:r>
              <a:rPr lang="en-US" altLang="zh-CN" sz="2800" err="1"/>
              <a:t>z</a:t>
            </a:r>
            <a:r>
              <a:rPr lang="en-US" altLang="zh-CN" sz="2800" baseline="-25000" err="1"/>
              <a:t>ca</a:t>
            </a:r>
            <a:r>
              <a:rPr lang="zh-CN" altLang="en-US" sz="2800" dirty="0"/>
              <a:t>｜             </a:t>
            </a:r>
            <a:r>
              <a:rPr lang="en-US" altLang="zh-CN" sz="2800"/>
              <a:t>(1-83)</a:t>
            </a:r>
            <a:r>
              <a:rPr lang="zh-CN" altLang="en-US" sz="2800"/>
              <a:t></a:t>
            </a:r>
            <a:endParaRPr lang="zh-CN" altLang="en-US" sz="2800"/>
          </a:p>
          <a:p>
            <a:pPr>
              <a:lnSpc>
                <a:spcPct val="120000"/>
              </a:lnSpc>
            </a:pPr>
            <a:r>
              <a:rPr lang="zh-CN" altLang="en-US" sz="2800" dirty="0"/>
              <a:t>相电压与相电流之间的相位差分别为</a:t>
            </a:r>
            <a:endParaRPr lang="zh-CN" altLang="en-US" sz="2800" dirty="0"/>
          </a:p>
          <a:p>
            <a:pPr>
              <a:lnSpc>
                <a:spcPct val="120000"/>
              </a:lnSpc>
            </a:pPr>
            <a:r>
              <a:rPr lang="zh-CN" altLang="en-US" sz="2800" dirty="0"/>
              <a:t></a:t>
            </a:r>
            <a:r>
              <a:rPr lang="zh-CN" altLang="en-US" sz="2800"/>
              <a:t></a:t>
            </a:r>
            <a:r>
              <a:rPr lang="en-US" altLang="zh-CN" sz="2800" err="1"/>
              <a:t>φ</a:t>
            </a:r>
            <a:r>
              <a:rPr lang="en-US" altLang="zh-CN" sz="2800" baseline="-25000" err="1"/>
              <a:t>ab</a:t>
            </a:r>
            <a:r>
              <a:rPr lang="en-US" altLang="zh-CN" sz="2800"/>
              <a:t>=tan</a:t>
            </a:r>
            <a:r>
              <a:rPr lang="zh-CN" altLang="en-US" sz="2800" baseline="30000" dirty="0"/>
              <a:t>－</a:t>
            </a:r>
            <a:r>
              <a:rPr lang="en-US" altLang="zh-CN" sz="2800" baseline="30000"/>
              <a:t>1</a:t>
            </a:r>
            <a:r>
              <a:rPr lang="en-US" altLang="zh-CN" sz="2800"/>
              <a:t>X</a:t>
            </a:r>
            <a:r>
              <a:rPr lang="en-US" altLang="zh-CN" sz="2800" baseline="-25000"/>
              <a:t>ab</a:t>
            </a:r>
            <a:r>
              <a:rPr lang="en-US" altLang="zh-CN" sz="2800"/>
              <a:t>/R</a:t>
            </a:r>
            <a:r>
              <a:rPr lang="en-US" altLang="zh-CN" sz="2800" baseline="-25000"/>
              <a:t>ab</a:t>
            </a:r>
            <a:r>
              <a:rPr lang="zh-CN" altLang="en-US" sz="2800"/>
              <a:t></a:t>
            </a:r>
            <a:endParaRPr lang="zh-CN" altLang="en-US" sz="2800"/>
          </a:p>
          <a:p>
            <a:pPr>
              <a:lnSpc>
                <a:spcPct val="120000"/>
              </a:lnSpc>
            </a:pPr>
            <a:r>
              <a:rPr lang="zh-CN" altLang="en-US" sz="2800"/>
              <a:t>       </a:t>
            </a:r>
            <a:r>
              <a:rPr lang="en-US" altLang="zh-CN" sz="2800" err="1"/>
              <a:t>φ</a:t>
            </a:r>
            <a:r>
              <a:rPr lang="en-US" altLang="zh-CN" sz="2800" baseline="-25000" err="1"/>
              <a:t>bc</a:t>
            </a:r>
            <a:r>
              <a:rPr lang="en-US" altLang="zh-CN" sz="2800"/>
              <a:t>=tan</a:t>
            </a:r>
            <a:r>
              <a:rPr lang="zh-CN" altLang="en-US" sz="2800" baseline="30000" dirty="0"/>
              <a:t>－</a:t>
            </a:r>
            <a:r>
              <a:rPr lang="en-US" altLang="zh-CN" sz="2800" baseline="30000"/>
              <a:t>1</a:t>
            </a:r>
            <a:r>
              <a:rPr lang="en-US" altLang="zh-CN" sz="2800"/>
              <a:t>X</a:t>
            </a:r>
            <a:r>
              <a:rPr lang="en-US" altLang="zh-CN" sz="2800" baseline="-25000"/>
              <a:t>bc</a:t>
            </a:r>
            <a:r>
              <a:rPr lang="en-US" altLang="zh-CN" sz="2800"/>
              <a:t>/R</a:t>
            </a:r>
            <a:r>
              <a:rPr lang="en-US" altLang="zh-CN" sz="2800" baseline="-25000"/>
              <a:t>bc</a:t>
            </a:r>
            <a:r>
              <a:rPr lang="zh-CN" altLang="en-US" sz="2800"/>
              <a:t></a:t>
            </a:r>
            <a:endParaRPr lang="zh-CN" altLang="en-US" sz="2800"/>
          </a:p>
          <a:p>
            <a:pPr>
              <a:lnSpc>
                <a:spcPct val="120000"/>
              </a:lnSpc>
            </a:pPr>
            <a:r>
              <a:rPr lang="zh-CN" altLang="en-US" sz="2800"/>
              <a:t>       </a:t>
            </a:r>
            <a:r>
              <a:rPr lang="en-US" altLang="zh-CN" sz="2800" err="1"/>
              <a:t>φ</a:t>
            </a:r>
            <a:r>
              <a:rPr lang="en-US" altLang="zh-CN" sz="2800" baseline="-25000" err="1"/>
              <a:t>ca</a:t>
            </a:r>
            <a:r>
              <a:rPr lang="en-US" altLang="zh-CN" sz="2800"/>
              <a:t>=tan</a:t>
            </a:r>
            <a:r>
              <a:rPr lang="zh-CN" altLang="en-US" sz="2800" baseline="30000" dirty="0"/>
              <a:t>－</a:t>
            </a:r>
            <a:r>
              <a:rPr lang="en-US" altLang="zh-CN" sz="2800" baseline="30000"/>
              <a:t>1</a:t>
            </a:r>
            <a:r>
              <a:rPr lang="en-US" altLang="zh-CN" sz="2800"/>
              <a:t>X</a:t>
            </a:r>
            <a:r>
              <a:rPr lang="en-US" altLang="zh-CN" sz="2800" baseline="-25000"/>
              <a:t>ca</a:t>
            </a:r>
            <a:r>
              <a:rPr lang="en-US" altLang="zh-CN" sz="2800"/>
              <a:t>/R</a:t>
            </a:r>
            <a:r>
              <a:rPr lang="en-US" altLang="zh-CN" sz="2800" baseline="-25000"/>
              <a:t>ca</a:t>
            </a:r>
            <a:r>
              <a:rPr lang="zh-CN" altLang="en-US" sz="2800"/>
              <a:t> </a:t>
            </a:r>
            <a:r>
              <a:rPr lang="en-US" altLang="zh-CN" sz="2800"/>
              <a:t>(1-84)</a:t>
            </a:r>
            <a:r>
              <a:rPr lang="zh-CN" altLang="en-US" sz="2800"/>
              <a:t></a:t>
            </a:r>
            <a:endParaRPr lang="zh-CN" altLang="en-US" sz="280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4739" name="文本占位符 244738"/>
          <p:cNvSpPr>
            <a:spLocks noGrp="1" noRot="1"/>
          </p:cNvSpPr>
          <p:nvPr>
            <p:ph type="body" idx="1"/>
          </p:nvPr>
        </p:nvSpPr>
        <p:spPr>
          <a:xfrm>
            <a:off x="301625" y="685800"/>
            <a:ext cx="8540750" cy="5413375"/>
          </a:xfrm>
          <a:ln/>
        </p:spPr>
        <p:txBody>
          <a:bodyPr/>
          <a:p>
            <a:pPr>
              <a:lnSpc>
                <a:spcPct val="120000"/>
              </a:lnSpc>
            </a:pPr>
            <a:r>
              <a:rPr lang="zh-CN" altLang="en-US" sz="2800" dirty="0"/>
              <a:t>由图</a:t>
            </a:r>
            <a:r>
              <a:rPr lang="en-US" altLang="zh-CN" sz="2800"/>
              <a:t>1-44</a:t>
            </a:r>
            <a:r>
              <a:rPr lang="zh-CN" altLang="en-US" sz="2800" dirty="0"/>
              <a:t>根据</a:t>
            </a:r>
            <a:r>
              <a:rPr lang="en-US" altLang="zh-CN" sz="2800"/>
              <a:t>KCL</a:t>
            </a:r>
            <a:r>
              <a:rPr lang="zh-CN" altLang="en-US" sz="2800" dirty="0"/>
              <a:t>可得线电流</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baseline="-25000"/>
              <a:t>A</a:t>
            </a:r>
            <a:r>
              <a:rPr lang="en-US" altLang="zh-CN" sz="2800"/>
              <a:t>=</a:t>
            </a:r>
            <a:r>
              <a:rPr lang="en-US" altLang="zh-CN" sz="2800" err="1"/>
              <a:t>I</a:t>
            </a:r>
            <a:r>
              <a:rPr lang="en-US" altLang="zh-CN" sz="2800" err="1">
                <a:latin typeface="Arial" panose="020B0604020202020204" pitchFamily="34" charset="0"/>
              </a:rPr>
              <a:t>·</a:t>
            </a:r>
            <a:r>
              <a:rPr lang="en-US" altLang="zh-CN" sz="2800" baseline="-25000" err="1"/>
              <a:t>ab</a:t>
            </a:r>
            <a:r>
              <a:rPr lang="en-US" altLang="zh-CN" sz="2800" err="1"/>
              <a:t>-I</a:t>
            </a:r>
            <a:r>
              <a:rPr lang="en-US" altLang="zh-CN" sz="2800" err="1">
                <a:latin typeface="Arial" panose="020B0604020202020204" pitchFamily="34" charset="0"/>
              </a:rPr>
              <a:t>·</a:t>
            </a:r>
            <a:r>
              <a:rPr lang="en-US" altLang="zh-CN" sz="2800" baseline="-25000" err="1"/>
              <a:t>ca</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B</a:t>
            </a:r>
            <a:r>
              <a:rPr lang="en-US" altLang="zh-CN" sz="2800"/>
              <a:t>=</a:t>
            </a:r>
            <a:r>
              <a:rPr lang="en-US" altLang="zh-CN" sz="2800" err="1"/>
              <a:t>I</a:t>
            </a:r>
            <a:r>
              <a:rPr lang="en-US" altLang="zh-CN" sz="2800" err="1">
                <a:latin typeface="Arial" panose="020B0604020202020204" pitchFamily="34" charset="0"/>
              </a:rPr>
              <a:t>·</a:t>
            </a:r>
            <a:r>
              <a:rPr lang="en-US" altLang="zh-CN" sz="2800" baseline="-25000" err="1"/>
              <a:t>bc</a:t>
            </a:r>
            <a:r>
              <a:rPr lang="en-US" altLang="zh-CN" sz="2800" err="1"/>
              <a:t>-I</a:t>
            </a:r>
            <a:r>
              <a:rPr lang="en-US" altLang="zh-CN" sz="2800" err="1">
                <a:latin typeface="Arial" panose="020B0604020202020204" pitchFamily="34" charset="0"/>
              </a:rPr>
              <a:t>·</a:t>
            </a:r>
            <a:r>
              <a:rPr lang="en-US" altLang="zh-CN" sz="2800" baseline="-25000" err="1"/>
              <a:t>ab</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C</a:t>
            </a:r>
            <a:r>
              <a:rPr lang="en-US" altLang="zh-CN" sz="2800"/>
              <a:t>=I</a:t>
            </a:r>
            <a:r>
              <a:rPr lang="en-US" altLang="zh-CN" sz="2800">
                <a:latin typeface="Arial" panose="020B0604020202020204" pitchFamily="34" charset="0"/>
              </a:rPr>
              <a:t>·</a:t>
            </a:r>
            <a:r>
              <a:rPr lang="en-US" altLang="zh-CN" sz="2800" baseline="-25000"/>
              <a:t>ca</a:t>
            </a:r>
            <a:r>
              <a:rPr lang="en-US" altLang="zh-CN" sz="2800"/>
              <a:t>-I</a:t>
            </a:r>
            <a:r>
              <a:rPr lang="en-US" altLang="zh-CN" sz="2800">
                <a:latin typeface="Arial" panose="020B0604020202020204" pitchFamily="34" charset="0"/>
              </a:rPr>
              <a:t>·</a:t>
            </a:r>
            <a:r>
              <a:rPr lang="en-US" altLang="zh-CN" sz="2800" baseline="-25000"/>
              <a:t>bc</a:t>
            </a:r>
            <a:r>
              <a:rPr lang="en-US" altLang="zh-CN" sz="2800"/>
              <a:t>(1-85)</a:t>
            </a:r>
            <a:r>
              <a:rPr lang="zh-CN" altLang="en-US" sz="2800"/>
              <a:t></a:t>
            </a:r>
            <a:endParaRPr lang="zh-CN" altLang="en-US" sz="2800"/>
          </a:p>
          <a:p>
            <a:pPr>
              <a:lnSpc>
                <a:spcPct val="120000"/>
              </a:lnSpc>
            </a:pPr>
            <a:r>
              <a:rPr lang="zh-CN" altLang="en-US" sz="2800" dirty="0"/>
              <a:t>当负载对称时，</a:t>
            </a:r>
            <a:r>
              <a:rPr lang="en-US" altLang="zh-CN" sz="2800" err="1"/>
              <a:t>Z</a:t>
            </a:r>
            <a:r>
              <a:rPr lang="en-US" altLang="zh-CN" sz="2800" baseline="-25000" err="1"/>
              <a:t>ab</a:t>
            </a:r>
            <a:r>
              <a:rPr lang="en-US" altLang="zh-CN" sz="2800"/>
              <a:t>=</a:t>
            </a:r>
            <a:r>
              <a:rPr lang="en-US" altLang="zh-CN" sz="2800" err="1"/>
              <a:t>Z</a:t>
            </a:r>
            <a:r>
              <a:rPr lang="en-US" altLang="zh-CN" sz="2800" baseline="-25000" err="1"/>
              <a:t>bc</a:t>
            </a:r>
            <a:r>
              <a:rPr lang="en-US" altLang="zh-CN" sz="2800"/>
              <a:t>=</a:t>
            </a:r>
            <a:r>
              <a:rPr lang="en-US" altLang="zh-CN" sz="2800" err="1"/>
              <a:t>Z</a:t>
            </a:r>
            <a:r>
              <a:rPr lang="en-US" altLang="zh-CN" sz="2800" baseline="-25000" err="1"/>
              <a:t>ca</a:t>
            </a:r>
            <a:r>
              <a:rPr lang="en-US" altLang="zh-CN" sz="2800"/>
              <a:t>=Z</a:t>
            </a:r>
            <a:r>
              <a:rPr lang="zh-CN" altLang="en-US" sz="2800" dirty="0"/>
              <a:t>，</a:t>
            </a:r>
            <a:endParaRPr lang="zh-CN" altLang="en-US" sz="2800" dirty="0"/>
          </a:p>
          <a:p>
            <a:pPr>
              <a:lnSpc>
                <a:spcPct val="120000"/>
              </a:lnSpc>
            </a:pPr>
            <a:r>
              <a:rPr lang="zh-CN" altLang="en-US" sz="2800"/>
              <a:t>             </a:t>
            </a:r>
            <a:r>
              <a:rPr lang="en-US" altLang="zh-CN" sz="2800" err="1"/>
              <a:t>φ</a:t>
            </a:r>
            <a:r>
              <a:rPr lang="en-US" altLang="zh-CN" sz="2800" baseline="-25000" err="1"/>
              <a:t>ab</a:t>
            </a:r>
            <a:r>
              <a:rPr lang="en-US" altLang="zh-CN" sz="2800"/>
              <a:t>=</a:t>
            </a:r>
            <a:r>
              <a:rPr lang="en-US" altLang="zh-CN" sz="2800" err="1"/>
              <a:t>φ</a:t>
            </a:r>
            <a:r>
              <a:rPr lang="en-US" altLang="zh-CN" sz="2800" baseline="-25000" err="1"/>
              <a:t>bc</a:t>
            </a:r>
            <a:r>
              <a:rPr lang="en-US" altLang="zh-CN" sz="2800"/>
              <a:t>=</a:t>
            </a:r>
            <a:r>
              <a:rPr lang="en-US" altLang="zh-CN" sz="2800" err="1"/>
              <a:t>φ</a:t>
            </a:r>
            <a:r>
              <a:rPr lang="en-US" altLang="zh-CN" sz="2800" baseline="-25000" err="1"/>
              <a:t>ca</a:t>
            </a:r>
            <a:r>
              <a:rPr lang="en-US" altLang="zh-CN" sz="2800"/>
              <a:t>=φ</a:t>
            </a:r>
            <a:r>
              <a:rPr lang="zh-CN" altLang="en-US" sz="2800" dirty="0"/>
              <a:t>，</a:t>
            </a:r>
            <a:endParaRPr lang="zh-CN" altLang="en-US" sz="2800" dirty="0"/>
          </a:p>
          <a:p>
            <a:pPr>
              <a:lnSpc>
                <a:spcPct val="120000"/>
              </a:lnSpc>
            </a:pPr>
            <a:r>
              <a:rPr lang="zh-CN" altLang="en-US" sz="2800" dirty="0"/>
              <a:t>则相电流也是对称的，即</a:t>
            </a:r>
            <a:endParaRPr lang="zh-CN" altLang="en-US" sz="2800" dirty="0"/>
          </a:p>
          <a:p>
            <a:pPr>
              <a:lnSpc>
                <a:spcPct val="120000"/>
              </a:lnSpc>
            </a:pPr>
            <a:r>
              <a:rPr lang="zh-CN" altLang="en-US" sz="2800" dirty="0"/>
              <a:t></a:t>
            </a:r>
            <a:r>
              <a:rPr lang="en-US" altLang="zh-CN" sz="2800" err="1"/>
              <a:t>I</a:t>
            </a:r>
            <a:r>
              <a:rPr lang="en-US" altLang="zh-CN" sz="2800" baseline="-25000" err="1"/>
              <a:t>ab</a:t>
            </a:r>
            <a:r>
              <a:rPr lang="en-US" altLang="zh-CN" sz="2800"/>
              <a:t>=</a:t>
            </a:r>
            <a:r>
              <a:rPr lang="en-US" altLang="zh-CN" sz="2800" err="1"/>
              <a:t>I</a:t>
            </a:r>
            <a:r>
              <a:rPr lang="en-US" altLang="zh-CN" sz="2800" baseline="-25000" err="1"/>
              <a:t>bc</a:t>
            </a:r>
            <a:r>
              <a:rPr lang="en-US" altLang="zh-CN" sz="2800"/>
              <a:t>=</a:t>
            </a:r>
            <a:r>
              <a:rPr lang="en-US" altLang="zh-CN" sz="2800" err="1"/>
              <a:t>I</a:t>
            </a:r>
            <a:r>
              <a:rPr lang="en-US" altLang="zh-CN" sz="2800" baseline="-25000" err="1"/>
              <a:t>ca</a:t>
            </a:r>
            <a:r>
              <a:rPr lang="en-US" altLang="zh-CN" sz="2800"/>
              <a:t>=U</a:t>
            </a:r>
            <a:r>
              <a:rPr lang="en-US" altLang="zh-CN" sz="2800" baseline="-25000"/>
              <a:t>L</a:t>
            </a:r>
            <a:r>
              <a:rPr lang="en-US" altLang="zh-CN" sz="2800"/>
              <a:t>/</a:t>
            </a:r>
            <a:r>
              <a:rPr lang="zh-CN" altLang="en-US" sz="2800" dirty="0"/>
              <a:t>｜</a:t>
            </a:r>
            <a:r>
              <a:rPr lang="en-US" altLang="zh-CN" sz="2800"/>
              <a:t>Z</a:t>
            </a:r>
            <a:r>
              <a:rPr lang="zh-CN" altLang="en-US" sz="2800" dirty="0"/>
              <a:t>｜</a:t>
            </a:r>
            <a:endParaRPr lang="zh-CN" altLang="en-US" sz="2800"/>
          </a:p>
          <a:p>
            <a:pPr>
              <a:lnSpc>
                <a:spcPct val="120000"/>
              </a:lnSpc>
            </a:pPr>
            <a:r>
              <a:rPr lang="zh-CN" altLang="en-US" sz="2800"/>
              <a:t></a:t>
            </a:r>
            <a:r>
              <a:rPr lang="en-US" altLang="zh-CN" sz="2800" err="1"/>
              <a:t>φ</a:t>
            </a:r>
            <a:r>
              <a:rPr lang="en-US" altLang="zh-CN" sz="2800" baseline="-25000" err="1"/>
              <a:t>ab</a:t>
            </a:r>
            <a:r>
              <a:rPr lang="en-US" altLang="zh-CN" sz="2800"/>
              <a:t>=</a:t>
            </a:r>
            <a:r>
              <a:rPr lang="en-US" altLang="zh-CN" sz="2800" err="1"/>
              <a:t>φ</a:t>
            </a:r>
            <a:r>
              <a:rPr lang="en-US" altLang="zh-CN" sz="2800" baseline="-25000" err="1"/>
              <a:t>bc</a:t>
            </a:r>
            <a:r>
              <a:rPr lang="en-US" altLang="zh-CN" sz="2800"/>
              <a:t>=</a:t>
            </a:r>
            <a:r>
              <a:rPr lang="en-US" altLang="zh-CN" sz="2800" err="1"/>
              <a:t>φ</a:t>
            </a:r>
            <a:r>
              <a:rPr lang="en-US" altLang="zh-CN" sz="2800" baseline="-25000" err="1"/>
              <a:t>ca</a:t>
            </a:r>
            <a:r>
              <a:rPr lang="en-US" altLang="zh-CN" sz="2800"/>
              <a:t>=tan</a:t>
            </a:r>
            <a:r>
              <a:rPr lang="zh-CN" altLang="en-US" sz="2800" baseline="30000" dirty="0"/>
              <a:t>－</a:t>
            </a:r>
            <a:r>
              <a:rPr lang="en-US" altLang="zh-CN" sz="2800" baseline="30000"/>
              <a:t>1</a:t>
            </a:r>
            <a:r>
              <a:rPr lang="en-US" altLang="zh-CN" sz="2800"/>
              <a:t>(X/L ) </a:t>
            </a:r>
            <a:r>
              <a:rPr lang="zh-CN" altLang="en-US" sz="2800"/>
              <a:t></a:t>
            </a:r>
            <a:endParaRPr lang="zh-CN" altLang="en-US" sz="280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65" name="文本占位符 245764" descr="1J44"/>
          <p:cNvPicPr>
            <a:picLocks noChangeAspect="1"/>
          </p:cNvPicPr>
          <p:nvPr>
            <p:ph type="body" idx="1"/>
          </p:nvPr>
        </p:nvPicPr>
        <p:blipFill>
          <a:blip r:embed="rId1"/>
          <a:stretch>
            <a:fillRect/>
          </a:stretch>
        </p:blipFill>
        <p:spPr>
          <a:xfrm>
            <a:off x="1066800" y="650875"/>
            <a:ext cx="7162800" cy="5226050"/>
          </a:xfrm>
          <a:ln/>
        </p:spPr>
      </p:pic>
      <p:sp>
        <p:nvSpPr>
          <p:cNvPr id="245766" name="矩形 245765"/>
          <p:cNvSpPr/>
          <p:nvPr/>
        </p:nvSpPr>
        <p:spPr>
          <a:xfrm>
            <a:off x="2057400" y="5943600"/>
            <a:ext cx="50482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1-44</a:t>
            </a:r>
            <a:r>
              <a:rPr lang="zh-CN" altLang="en-US">
                <a:latin typeface="Arial" panose="020B0604020202020204" pitchFamily="34" charset="0"/>
              </a:rPr>
              <a:t>〓</a:t>
            </a:r>
            <a:r>
              <a:rPr lang="zh-CN" altLang="en-US" dirty="0">
                <a:latin typeface="Arial" panose="020B0604020202020204" pitchFamily="34" charset="0"/>
              </a:rPr>
              <a:t>三相对称负载的三角形连接时的相量图 </a:t>
            </a:r>
            <a:endParaRPr lang="zh-CN" altLang="en-US" dirty="0">
              <a:latin typeface="Arial" panose="020B0604020202020204" pitchFamily="34" charset="0"/>
            </a:endParaRP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6787" name="文本占位符 246786"/>
          <p:cNvSpPr>
            <a:spLocks noGrp="1" noRot="1"/>
          </p:cNvSpPr>
          <p:nvPr>
            <p:ph type="body" idx="1"/>
          </p:nvPr>
        </p:nvSpPr>
        <p:spPr>
          <a:xfrm>
            <a:off x="301625" y="685800"/>
            <a:ext cx="8540750" cy="5413375"/>
          </a:xfrm>
          <a:ln/>
        </p:spPr>
        <p:txBody>
          <a:bodyPr/>
          <a:p>
            <a:pPr>
              <a:lnSpc>
                <a:spcPct val="120000"/>
              </a:lnSpc>
            </a:pPr>
            <a:r>
              <a:rPr lang="zh-CN" altLang="en-US" sz="2800" dirty="0"/>
              <a:t>对称负载的线电流与相电流的关系可以由图图</a:t>
            </a:r>
            <a:r>
              <a:rPr lang="en-US" altLang="zh-CN" sz="2800"/>
              <a:t>1-44</a:t>
            </a:r>
            <a:r>
              <a:rPr lang="zh-CN" altLang="en-US" sz="2800" dirty="0"/>
              <a:t>所示的相量图求得。由图可见，线电流也是对称的，在相位上比相应的相电流滞后</a:t>
            </a:r>
            <a:r>
              <a:rPr lang="en-US" altLang="zh-CN" sz="2800"/>
              <a:t>30°</a:t>
            </a:r>
            <a:r>
              <a:rPr lang="zh-CN" altLang="en-US" sz="2800" dirty="0"/>
              <a:t>。线电流与相电流的关系可用式</a:t>
            </a:r>
            <a:r>
              <a:rPr lang="en-US" altLang="zh-CN" sz="2800"/>
              <a:t>(1-86)</a:t>
            </a:r>
            <a:r>
              <a:rPr lang="zh-CN" altLang="en-US" sz="2800" dirty="0"/>
              <a:t>表示</a:t>
            </a:r>
            <a:endParaRPr lang="zh-CN" altLang="en-US" sz="2800" dirty="0"/>
          </a:p>
          <a:p>
            <a:pPr>
              <a:lnSpc>
                <a:spcPct val="120000"/>
              </a:lnSpc>
            </a:pPr>
            <a:r>
              <a:rPr lang="zh-CN" altLang="en-US" sz="2800" dirty="0"/>
              <a:t></a:t>
            </a:r>
            <a:r>
              <a:rPr lang="en-US" altLang="zh-CN" sz="2800"/>
              <a:t>I</a:t>
            </a:r>
            <a:r>
              <a:rPr lang="en-US" altLang="zh-CN" sz="2800">
                <a:latin typeface="Arial" panose="020B0604020202020204" pitchFamily="34" charset="0"/>
              </a:rPr>
              <a:t>·</a:t>
            </a:r>
            <a:r>
              <a:rPr lang="en-US" altLang="zh-CN" sz="2800" baseline="-25000"/>
              <a:t>A</a:t>
            </a:r>
            <a:r>
              <a:rPr lang="en-US" altLang="zh-CN" sz="2800"/>
              <a:t>=3</a:t>
            </a:r>
            <a:r>
              <a:rPr lang="en-US" altLang="zh-CN" sz="2800" baseline="30000"/>
              <a:t>1/2</a:t>
            </a:r>
            <a:r>
              <a:rPr lang="en-US" altLang="zh-CN" sz="2800"/>
              <a:t>I</a:t>
            </a:r>
            <a:r>
              <a:rPr lang="en-US" altLang="zh-CN" sz="2800">
                <a:latin typeface="Arial" panose="020B0604020202020204" pitchFamily="34" charset="0"/>
              </a:rPr>
              <a:t>·</a:t>
            </a:r>
            <a:r>
              <a:rPr lang="en-US" altLang="zh-CN" sz="2800" baseline="-25000"/>
              <a:t>ab</a:t>
            </a:r>
            <a:r>
              <a:rPr lang="en-US" altLang="zh-CN" sz="2800"/>
              <a:t>∠</a:t>
            </a:r>
            <a:r>
              <a:rPr lang="zh-CN" altLang="en-US" sz="2800" dirty="0"/>
              <a:t>－</a:t>
            </a:r>
            <a:r>
              <a:rPr lang="en-US" altLang="zh-CN" sz="2800"/>
              <a:t>30°</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B</a:t>
            </a:r>
            <a:r>
              <a:rPr lang="en-US" altLang="zh-CN" sz="2800"/>
              <a:t>=3</a:t>
            </a:r>
            <a:r>
              <a:rPr lang="en-US" altLang="zh-CN" sz="2800" baseline="30000"/>
              <a:t>1/2</a:t>
            </a:r>
            <a:r>
              <a:rPr lang="en-US" altLang="zh-CN" sz="2800"/>
              <a:t>I</a:t>
            </a:r>
            <a:r>
              <a:rPr lang="en-US" altLang="zh-CN" sz="2800">
                <a:latin typeface="Arial" panose="020B0604020202020204" pitchFamily="34" charset="0"/>
              </a:rPr>
              <a:t>·</a:t>
            </a:r>
            <a:r>
              <a:rPr lang="en-US" altLang="zh-CN" sz="2800" baseline="-25000"/>
              <a:t>bc</a:t>
            </a:r>
            <a:r>
              <a:rPr lang="en-US" altLang="zh-CN" sz="2800"/>
              <a:t>∠</a:t>
            </a:r>
            <a:r>
              <a:rPr lang="zh-CN" altLang="en-US" sz="2800" dirty="0"/>
              <a:t>－</a:t>
            </a:r>
            <a:r>
              <a:rPr lang="en-US" altLang="zh-CN" sz="2800"/>
              <a:t>30°</a:t>
            </a:r>
            <a:r>
              <a:rPr lang="zh-CN" altLang="en-US" sz="2800"/>
              <a:t></a:t>
            </a:r>
            <a:endParaRPr lang="zh-CN" altLang="en-US" sz="2800"/>
          </a:p>
          <a:p>
            <a:pPr>
              <a:lnSpc>
                <a:spcPct val="120000"/>
              </a:lnSpc>
            </a:pPr>
            <a:r>
              <a:rPr lang="zh-CN" altLang="en-US" sz="2800"/>
              <a:t>    </a:t>
            </a:r>
            <a:r>
              <a:rPr lang="en-US" altLang="zh-CN" sz="2800"/>
              <a:t>I</a:t>
            </a:r>
            <a:r>
              <a:rPr lang="en-US" altLang="zh-CN" sz="2800">
                <a:latin typeface="Arial" panose="020B0604020202020204" pitchFamily="34" charset="0"/>
              </a:rPr>
              <a:t>·</a:t>
            </a:r>
            <a:r>
              <a:rPr lang="en-US" altLang="zh-CN" sz="2800" baseline="-25000"/>
              <a:t>C</a:t>
            </a:r>
            <a:r>
              <a:rPr lang="en-US" altLang="zh-CN" sz="2800"/>
              <a:t>=3</a:t>
            </a:r>
            <a:r>
              <a:rPr lang="en-US" altLang="zh-CN" sz="2800" baseline="30000"/>
              <a:t>1/2</a:t>
            </a:r>
            <a:r>
              <a:rPr lang="en-US" altLang="zh-CN" sz="2800"/>
              <a:t>I</a:t>
            </a:r>
            <a:r>
              <a:rPr lang="en-US" altLang="zh-CN" sz="2800">
                <a:latin typeface="Arial" panose="020B0604020202020204" pitchFamily="34" charset="0"/>
              </a:rPr>
              <a:t>·</a:t>
            </a:r>
            <a:r>
              <a:rPr lang="en-US" altLang="zh-CN" sz="2800" baseline="-25000"/>
              <a:t>ca</a:t>
            </a:r>
            <a:r>
              <a:rPr lang="en-US" altLang="zh-CN" sz="2800"/>
              <a:t>∠</a:t>
            </a:r>
            <a:r>
              <a:rPr lang="zh-CN" altLang="en-US" sz="2800" dirty="0"/>
              <a:t>－</a:t>
            </a:r>
            <a:r>
              <a:rPr lang="en-US" altLang="zh-CN" sz="2800"/>
              <a:t>30°     (1-86)</a:t>
            </a:r>
            <a:r>
              <a:rPr lang="zh-CN" altLang="en-US" sz="2800"/>
              <a:t></a:t>
            </a:r>
            <a:r>
              <a:rPr lang="zh-CN" altLang="en-US"/>
              <a:t> </a:t>
            </a:r>
            <a:endParaRPr lang="zh-CN" alt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7811" name="文本占位符 247810"/>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1-17</a:t>
            </a:r>
            <a:r>
              <a:rPr lang="zh-CN" altLang="en-US" sz="2800"/>
              <a:t>】〓</a:t>
            </a:r>
            <a:r>
              <a:rPr lang="zh-CN" altLang="en-US" sz="2800" dirty="0"/>
              <a:t>有一对称三相负载，每相负载的额定电压为</a:t>
            </a:r>
            <a:r>
              <a:rPr lang="en-US" altLang="zh-CN" sz="2800"/>
              <a:t>380V</a:t>
            </a:r>
            <a:r>
              <a:rPr lang="zh-CN" altLang="en-US" sz="2800" dirty="0"/>
              <a:t>，电阻</a:t>
            </a:r>
            <a:r>
              <a:rPr lang="en-US" altLang="zh-CN" sz="2800"/>
              <a:t>R=8Ω</a:t>
            </a:r>
            <a:r>
              <a:rPr lang="zh-CN" altLang="en-US" sz="2800" dirty="0"/>
              <a:t>，感抗</a:t>
            </a:r>
            <a:r>
              <a:rPr lang="en-US" altLang="zh-CN" sz="2800"/>
              <a:t>XL=6Ω</a:t>
            </a:r>
            <a:r>
              <a:rPr lang="zh-CN" altLang="en-US" sz="2800" dirty="0"/>
              <a:t>，电源的线电压为</a:t>
            </a:r>
            <a:r>
              <a:rPr lang="en-US" altLang="zh-CN" sz="2800"/>
              <a:t>380V</a:t>
            </a:r>
            <a:r>
              <a:rPr lang="zh-CN" altLang="en-US" sz="2800" dirty="0"/>
              <a:t>，问负载采用何种接法</a:t>
            </a:r>
            <a:r>
              <a:rPr lang="en-US" altLang="zh-CN" sz="2800"/>
              <a:t>?</a:t>
            </a:r>
            <a:r>
              <a:rPr lang="zh-CN" altLang="en-US" sz="2800" dirty="0"/>
              <a:t>计算相电流、线电流以及相电压与相电流之间的相位差。</a:t>
            </a:r>
            <a:endParaRPr lang="zh-CN" altLang="en-US" sz="2800"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1603" name="文本占位符 281602"/>
          <p:cNvSpPr>
            <a:spLocks noGrp="1" noRot="1"/>
          </p:cNvSpPr>
          <p:nvPr>
            <p:ph type="body" idx="1"/>
          </p:nvPr>
        </p:nvSpPr>
        <p:spPr>
          <a:xfrm>
            <a:off x="301625" y="838200"/>
            <a:ext cx="8540750" cy="5260975"/>
          </a:xfrm>
          <a:ln/>
        </p:spPr>
        <p:txBody>
          <a:bodyPr/>
          <a:p>
            <a:pPr>
              <a:lnSpc>
                <a:spcPct val="120000"/>
              </a:lnSpc>
            </a:pPr>
            <a:r>
              <a:rPr lang="zh-CN" altLang="en-US" sz="2800" dirty="0"/>
              <a:t>解：因为负载额定电压等于电源线电压，故负载采用三角形接法。</a:t>
            </a:r>
            <a:endParaRPr lang="zh-CN" altLang="en-US" sz="2800" dirty="0"/>
          </a:p>
          <a:p>
            <a:pPr>
              <a:lnSpc>
                <a:spcPct val="120000"/>
              </a:lnSpc>
            </a:pPr>
            <a:r>
              <a:rPr lang="zh-CN" altLang="en-US" sz="2800" dirty="0"/>
              <a:t>相电流为</a:t>
            </a:r>
            <a:r>
              <a:rPr lang="en-US" altLang="zh-CN" sz="2800"/>
              <a:t>I</a:t>
            </a:r>
            <a:r>
              <a:rPr lang="en-US" altLang="zh-CN" sz="2800" baseline="-25000"/>
              <a:t>P</a:t>
            </a:r>
            <a:r>
              <a:rPr lang="en-US" altLang="zh-CN" sz="2800"/>
              <a:t>=U</a:t>
            </a:r>
            <a:r>
              <a:rPr lang="en-US" altLang="zh-CN" sz="2800" baseline="-25000"/>
              <a:t>P</a:t>
            </a:r>
            <a:r>
              <a:rPr lang="en-US" altLang="zh-CN" sz="2800"/>
              <a:t>/</a:t>
            </a:r>
            <a:r>
              <a:rPr lang="zh-CN" altLang="en-US" sz="2800" dirty="0"/>
              <a:t>｜</a:t>
            </a:r>
            <a:r>
              <a:rPr lang="en-US" altLang="zh-CN" sz="2800"/>
              <a:t>Z</a:t>
            </a:r>
            <a:r>
              <a:rPr lang="zh-CN" altLang="en-US" sz="2800" dirty="0"/>
              <a:t>｜</a:t>
            </a:r>
            <a:r>
              <a:rPr lang="en-US" altLang="zh-CN" sz="2800"/>
              <a:t>=380(8</a:t>
            </a:r>
            <a:r>
              <a:rPr lang="en-US" altLang="zh-CN" sz="2800" baseline="30000"/>
              <a:t>2</a:t>
            </a:r>
            <a:r>
              <a:rPr lang="en-US" altLang="zh-CN" sz="2800"/>
              <a:t>+6</a:t>
            </a:r>
            <a:r>
              <a:rPr lang="en-US" altLang="zh-CN" sz="2800" baseline="30000"/>
              <a:t>2</a:t>
            </a:r>
            <a:r>
              <a:rPr lang="en-US" altLang="zh-CN" sz="2800"/>
              <a:t>)</a:t>
            </a:r>
            <a:r>
              <a:rPr lang="en-US" altLang="zh-CN" sz="2800" baseline="30000"/>
              <a:t>1/2</a:t>
            </a:r>
            <a:r>
              <a:rPr lang="en-US" altLang="zh-CN" sz="2800"/>
              <a:t>=38 (A)</a:t>
            </a:r>
            <a:endParaRPr lang="en-US" altLang="zh-CN" sz="2800"/>
          </a:p>
          <a:p>
            <a:pPr>
              <a:lnSpc>
                <a:spcPct val="120000"/>
              </a:lnSpc>
            </a:pPr>
            <a:r>
              <a:rPr lang="zh-CN" altLang="en-US" sz="2800"/>
              <a:t></a:t>
            </a:r>
            <a:r>
              <a:rPr lang="zh-CN" altLang="en-US" sz="2800" dirty="0"/>
              <a:t>线电流为</a:t>
            </a:r>
            <a:r>
              <a:rPr lang="en-US" altLang="zh-CN" sz="2800"/>
              <a:t>I</a:t>
            </a:r>
            <a:r>
              <a:rPr lang="en-US" altLang="zh-CN" sz="2800" baseline="-25000"/>
              <a:t>L</a:t>
            </a:r>
            <a:r>
              <a:rPr lang="en-US" altLang="zh-CN" sz="2800"/>
              <a:t>=3</a:t>
            </a:r>
            <a:r>
              <a:rPr lang="en-US" altLang="zh-CN" sz="2800" baseline="30000"/>
              <a:t>1/2</a:t>
            </a:r>
            <a:r>
              <a:rPr lang="en-US" altLang="zh-CN" sz="2800"/>
              <a:t>I</a:t>
            </a:r>
            <a:r>
              <a:rPr lang="en-US" altLang="zh-CN" sz="2800" baseline="-25000"/>
              <a:t>P</a:t>
            </a:r>
            <a:r>
              <a:rPr lang="en-US" altLang="zh-CN" sz="2800"/>
              <a:t>=3</a:t>
            </a:r>
            <a:r>
              <a:rPr lang="en-US" altLang="zh-CN" sz="2800" baseline="30000"/>
              <a:t>1/2</a:t>
            </a:r>
            <a:r>
              <a:rPr lang="en-US" altLang="zh-CN" sz="2800"/>
              <a:t>×38=66(A)</a:t>
            </a:r>
            <a:endParaRPr lang="en-US" altLang="zh-CN" sz="2800"/>
          </a:p>
          <a:p>
            <a:pPr>
              <a:lnSpc>
                <a:spcPct val="120000"/>
              </a:lnSpc>
            </a:pPr>
            <a:r>
              <a:rPr lang="zh-CN" altLang="en-US" sz="2800"/>
              <a:t></a:t>
            </a:r>
            <a:r>
              <a:rPr lang="zh-CN" altLang="en-US" sz="2800" dirty="0"/>
              <a:t>相电压与相电流的相位差为</a:t>
            </a:r>
            <a:endParaRPr lang="zh-CN" altLang="en-US" sz="2800" dirty="0"/>
          </a:p>
          <a:p>
            <a:pPr>
              <a:lnSpc>
                <a:spcPct val="120000"/>
              </a:lnSpc>
            </a:pPr>
            <a:r>
              <a:rPr lang="zh-CN" altLang="en-US" sz="2800"/>
              <a:t>   </a:t>
            </a:r>
            <a:r>
              <a:rPr lang="en-US" altLang="zh-CN" sz="2800"/>
              <a:t>φ=tan</a:t>
            </a:r>
            <a:r>
              <a:rPr lang="zh-CN" altLang="en-US" sz="2800" baseline="30000" dirty="0"/>
              <a:t>－</a:t>
            </a:r>
            <a:r>
              <a:rPr lang="en-US" altLang="zh-CN" sz="2800" baseline="30000"/>
              <a:t>1</a:t>
            </a:r>
            <a:r>
              <a:rPr lang="en-US" altLang="zh-CN" sz="2800"/>
              <a:t>X/R=tan</a:t>
            </a:r>
            <a:r>
              <a:rPr lang="zh-CN" altLang="en-US" sz="2800" baseline="30000" dirty="0"/>
              <a:t>－</a:t>
            </a:r>
            <a:r>
              <a:rPr lang="en-US" altLang="zh-CN" sz="2800" baseline="30000"/>
              <a:t>1</a:t>
            </a:r>
            <a:r>
              <a:rPr lang="en-US" altLang="zh-CN" sz="2800"/>
              <a:t>6/8=36.9°</a:t>
            </a:r>
            <a:r>
              <a:rPr lang="zh-CN" altLang="en-US" sz="2800"/>
              <a:t></a:t>
            </a:r>
            <a:endParaRPr lang="zh-CN" altLang="en-US" sz="2800"/>
          </a:p>
          <a:p>
            <a:pPr>
              <a:lnSpc>
                <a:spcPct val="120000"/>
              </a:lnSpc>
            </a:pPr>
            <a:r>
              <a:rPr lang="zh-CN" altLang="en-US" sz="2800" dirty="0"/>
              <a:t>该电路的负载为电感性负载，电流滞后电压。 </a:t>
            </a:r>
            <a:endParaRPr lang="zh-CN" altLang="en-US" sz="2800"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8835" name="文本占位符 248834"/>
          <p:cNvSpPr>
            <a:spLocks noGrp="1" noRot="1"/>
          </p:cNvSpPr>
          <p:nvPr>
            <p:ph type="body" idx="1"/>
          </p:nvPr>
        </p:nvSpPr>
        <p:spPr>
          <a:xfrm>
            <a:off x="301625" y="685800"/>
            <a:ext cx="8540750" cy="5413375"/>
          </a:xfrm>
          <a:ln/>
        </p:spPr>
        <p:txBody>
          <a:bodyPr/>
          <a:p>
            <a:pPr>
              <a:lnSpc>
                <a:spcPct val="120000"/>
              </a:lnSpc>
            </a:pPr>
            <a:r>
              <a:rPr lang="en-US" altLang="zh-CN" sz="2800"/>
              <a:t>4</a:t>
            </a:r>
            <a:r>
              <a:rPr lang="zh-CN" altLang="en-US" sz="2800"/>
              <a:t> </a:t>
            </a:r>
            <a:r>
              <a:rPr lang="zh-CN" altLang="en-US" sz="2800" dirty="0"/>
              <a:t>对称三相电路的功率</a:t>
            </a:r>
            <a:endParaRPr lang="zh-CN" altLang="en-US" sz="2800" dirty="0"/>
          </a:p>
          <a:p>
            <a:pPr>
              <a:lnSpc>
                <a:spcPct val="120000"/>
              </a:lnSpc>
            </a:pPr>
            <a:r>
              <a:rPr lang="zh-CN" altLang="en-US" sz="2800" dirty="0"/>
              <a:t>三相电路总的有功功率等于各相电路有功功率之和，即</a:t>
            </a:r>
            <a:endParaRPr lang="zh-CN" altLang="en-US" sz="2800" dirty="0"/>
          </a:p>
          <a:p>
            <a:pPr>
              <a:lnSpc>
                <a:spcPct val="120000"/>
              </a:lnSpc>
            </a:pPr>
            <a:r>
              <a:rPr lang="zh-CN" altLang="en-US" sz="2800" dirty="0"/>
              <a:t></a:t>
            </a:r>
            <a:r>
              <a:rPr lang="en-US" altLang="zh-CN" sz="2800"/>
              <a:t>P=P</a:t>
            </a:r>
            <a:r>
              <a:rPr lang="en-US" altLang="zh-CN" sz="2800" baseline="-25000"/>
              <a:t>A</a:t>
            </a:r>
            <a:r>
              <a:rPr lang="en-US" altLang="zh-CN" sz="2800"/>
              <a:t>+P</a:t>
            </a:r>
            <a:r>
              <a:rPr lang="en-US" altLang="zh-CN" sz="2800" baseline="-25000"/>
              <a:t>B</a:t>
            </a:r>
            <a:r>
              <a:rPr lang="en-US" altLang="zh-CN" sz="2800"/>
              <a:t>+P</a:t>
            </a:r>
            <a:r>
              <a:rPr lang="en-US" altLang="zh-CN" sz="2800" baseline="-25000"/>
              <a:t>C</a:t>
            </a:r>
            <a:r>
              <a:rPr lang="zh-CN" altLang="en-US" sz="2800"/>
              <a:t></a:t>
            </a:r>
            <a:endParaRPr lang="zh-CN" altLang="en-US" sz="2800"/>
          </a:p>
          <a:p>
            <a:pPr>
              <a:lnSpc>
                <a:spcPct val="120000"/>
              </a:lnSpc>
            </a:pPr>
            <a:r>
              <a:rPr lang="zh-CN" altLang="en-US" sz="2800" dirty="0"/>
              <a:t>当负载对称时，各相电路的功率相等，则总功率为</a:t>
            </a:r>
            <a:endParaRPr lang="zh-CN" altLang="en-US" sz="2800" dirty="0"/>
          </a:p>
          <a:p>
            <a:pPr>
              <a:lnSpc>
                <a:spcPct val="120000"/>
              </a:lnSpc>
            </a:pPr>
            <a:r>
              <a:rPr lang="zh-CN" altLang="en-US" sz="2800" dirty="0"/>
              <a:t></a:t>
            </a:r>
            <a:r>
              <a:rPr lang="en-US" altLang="zh-CN" sz="2800"/>
              <a:t>P=3P</a:t>
            </a:r>
            <a:r>
              <a:rPr lang="en-US" altLang="zh-CN" sz="2800" baseline="-25000"/>
              <a:t>P</a:t>
            </a:r>
            <a:r>
              <a:rPr lang="en-US" altLang="zh-CN" sz="2800"/>
              <a:t>=3U</a:t>
            </a:r>
            <a:r>
              <a:rPr lang="en-US" altLang="zh-CN" sz="2800" baseline="-25000"/>
              <a:t>P</a:t>
            </a:r>
            <a:r>
              <a:rPr lang="en-US" altLang="zh-CN" sz="2800"/>
              <a:t>I</a:t>
            </a:r>
            <a:r>
              <a:rPr lang="en-US" altLang="zh-CN" sz="2800" baseline="-25000"/>
              <a:t>P</a:t>
            </a:r>
            <a:r>
              <a:rPr lang="en-US" altLang="zh-CN" sz="2800"/>
              <a:t>cosφ      (1-87)</a:t>
            </a:r>
            <a:r>
              <a:rPr lang="zh-CN" altLang="en-US" sz="2800"/>
              <a:t></a:t>
            </a:r>
            <a:endParaRPr lang="zh-CN" altLang="en-US" sz="2800"/>
          </a:p>
          <a:p>
            <a:pPr>
              <a:lnSpc>
                <a:spcPct val="120000"/>
              </a:lnSpc>
            </a:pPr>
            <a:r>
              <a:rPr lang="en-US" altLang="zh-CN" sz="2800"/>
              <a:t>φ</a:t>
            </a:r>
            <a:r>
              <a:rPr lang="zh-CN" altLang="en-US" sz="2800" dirty="0"/>
              <a:t>为相电压与相应的相电流之间的相位差</a:t>
            </a:r>
            <a:r>
              <a:rPr lang="zh-CN" altLang="en-US" dirty="0"/>
              <a:t>。</a:t>
            </a:r>
            <a:endParaRPr lang="zh-CN" alt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2627" name="文本占位符 282626"/>
          <p:cNvSpPr>
            <a:spLocks noGrp="1" noRot="1"/>
          </p:cNvSpPr>
          <p:nvPr>
            <p:ph type="body" idx="1"/>
          </p:nvPr>
        </p:nvSpPr>
        <p:spPr>
          <a:xfrm>
            <a:off x="301625" y="914400"/>
            <a:ext cx="8540750" cy="5184775"/>
          </a:xfrm>
          <a:ln/>
        </p:spPr>
        <p:txBody>
          <a:bodyPr/>
          <a:p>
            <a:pPr>
              <a:lnSpc>
                <a:spcPct val="120000"/>
              </a:lnSpc>
            </a:pPr>
            <a:r>
              <a:rPr lang="zh-CN" altLang="en-US" sz="2800" dirty="0"/>
              <a:t>当对称负载采用星形连接时：</a:t>
            </a:r>
            <a:endParaRPr lang="zh-CN" altLang="en-US" sz="2800" dirty="0"/>
          </a:p>
          <a:p>
            <a:pPr>
              <a:lnSpc>
                <a:spcPct val="120000"/>
              </a:lnSpc>
            </a:pPr>
            <a:r>
              <a:rPr lang="zh-CN" altLang="en-US" sz="2800" dirty="0"/>
              <a:t></a:t>
            </a:r>
            <a:r>
              <a:rPr lang="en-US" altLang="zh-CN" sz="2800"/>
              <a:t>I</a:t>
            </a:r>
            <a:r>
              <a:rPr lang="en-US" altLang="zh-CN" sz="2800" baseline="-25000"/>
              <a:t>L</a:t>
            </a:r>
            <a:r>
              <a:rPr lang="en-US" altLang="zh-CN" sz="2800"/>
              <a:t>=I</a:t>
            </a:r>
            <a:r>
              <a:rPr lang="en-US" altLang="zh-CN" sz="2800" baseline="-25000"/>
              <a:t>P</a:t>
            </a:r>
            <a:r>
              <a:rPr lang="zh-CN" altLang="en-US" sz="2800"/>
              <a:t></a:t>
            </a:r>
            <a:endParaRPr lang="zh-CN" altLang="en-US" sz="2800"/>
          </a:p>
          <a:p>
            <a:pPr>
              <a:lnSpc>
                <a:spcPct val="120000"/>
              </a:lnSpc>
            </a:pPr>
            <a:r>
              <a:rPr lang="zh-CN" altLang="en-US" sz="2800"/>
              <a:t>       </a:t>
            </a:r>
            <a:r>
              <a:rPr lang="en-US" altLang="zh-CN" sz="2800"/>
              <a:t>U</a:t>
            </a:r>
            <a:r>
              <a:rPr lang="en-US" altLang="zh-CN" sz="2800" baseline="-25000"/>
              <a:t>L</a:t>
            </a:r>
            <a:r>
              <a:rPr lang="en-US" altLang="zh-CN" sz="2800"/>
              <a:t>=3</a:t>
            </a:r>
            <a:r>
              <a:rPr lang="en-US" altLang="zh-CN" sz="2800" baseline="30000"/>
              <a:t>1/2</a:t>
            </a:r>
            <a:r>
              <a:rPr lang="en-US" altLang="zh-CN" sz="2800"/>
              <a:t>U</a:t>
            </a:r>
            <a:r>
              <a:rPr lang="en-US" altLang="zh-CN" sz="2800" baseline="-25000"/>
              <a:t>P</a:t>
            </a:r>
            <a:r>
              <a:rPr lang="zh-CN" altLang="en-US" sz="2800"/>
              <a:t>   </a:t>
            </a:r>
            <a:r>
              <a:rPr lang="en-US" altLang="zh-CN" sz="2800"/>
              <a:t>(1-88)</a:t>
            </a:r>
            <a:r>
              <a:rPr lang="zh-CN" altLang="en-US" sz="2800"/>
              <a:t></a:t>
            </a:r>
            <a:endParaRPr lang="zh-CN" altLang="en-US" sz="2800"/>
          </a:p>
          <a:p>
            <a:pPr>
              <a:lnSpc>
                <a:spcPct val="120000"/>
              </a:lnSpc>
            </a:pPr>
            <a:r>
              <a:rPr lang="zh-CN" altLang="en-US" sz="2800" dirty="0"/>
              <a:t>当对称负载采用三角形连接时：</a:t>
            </a:r>
            <a:endParaRPr lang="zh-CN" altLang="en-US" sz="2800" dirty="0"/>
          </a:p>
          <a:p>
            <a:pPr>
              <a:lnSpc>
                <a:spcPct val="120000"/>
              </a:lnSpc>
            </a:pPr>
            <a:r>
              <a:rPr lang="zh-CN" altLang="en-US" sz="2800" dirty="0"/>
              <a:t></a:t>
            </a:r>
            <a:r>
              <a:rPr lang="en-US" altLang="zh-CN" sz="2800"/>
              <a:t>I</a:t>
            </a:r>
            <a:r>
              <a:rPr lang="en-US" altLang="zh-CN" sz="2800" baseline="-25000"/>
              <a:t>L</a:t>
            </a:r>
            <a:r>
              <a:rPr lang="en-US" altLang="zh-CN" sz="2800"/>
              <a:t>=3</a:t>
            </a:r>
            <a:r>
              <a:rPr lang="en-US" altLang="zh-CN" sz="2800" baseline="30000"/>
              <a:t>1/2</a:t>
            </a:r>
            <a:r>
              <a:rPr lang="en-US" altLang="zh-CN" sz="2800"/>
              <a:t>I</a:t>
            </a:r>
            <a:r>
              <a:rPr lang="en-US" altLang="zh-CN" sz="2800" baseline="-25000"/>
              <a:t>P</a:t>
            </a:r>
            <a:r>
              <a:rPr lang="zh-CN" altLang="en-US" sz="2800"/>
              <a:t></a:t>
            </a:r>
            <a:endParaRPr lang="zh-CN" altLang="en-US" sz="2800"/>
          </a:p>
          <a:p>
            <a:pPr>
              <a:lnSpc>
                <a:spcPct val="120000"/>
              </a:lnSpc>
            </a:pPr>
            <a:r>
              <a:rPr lang="zh-CN" altLang="en-US" sz="2800"/>
              <a:t>       </a:t>
            </a:r>
            <a:r>
              <a:rPr lang="en-US" altLang="zh-CN" sz="2800"/>
              <a:t>U</a:t>
            </a:r>
            <a:r>
              <a:rPr lang="en-US" altLang="zh-CN" sz="2800" baseline="-25000"/>
              <a:t>L</a:t>
            </a:r>
            <a:r>
              <a:rPr lang="en-US" altLang="zh-CN" sz="2800"/>
              <a:t>=U</a:t>
            </a:r>
            <a:r>
              <a:rPr lang="en-US" altLang="zh-CN" sz="2800" baseline="-25000"/>
              <a:t>P</a:t>
            </a:r>
            <a:r>
              <a:rPr lang="zh-CN" altLang="en-US" sz="2800"/>
              <a:t>     </a:t>
            </a:r>
            <a:r>
              <a:rPr lang="en-US" altLang="zh-CN" sz="2800"/>
              <a:t>(1-89)</a:t>
            </a:r>
            <a:r>
              <a:rPr lang="zh-CN" altLang="en-US" sz="2800"/>
              <a:t> </a:t>
            </a:r>
            <a:endParaRPr lang="zh-CN" altLang="en-US" sz="2800"/>
          </a:p>
          <a:p>
            <a:endParaRPr lang="zh-CN" altLang="en-US" sz="2800"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9859" name="文本占位符 249858"/>
          <p:cNvSpPr>
            <a:spLocks noGrp="1" noRot="1"/>
          </p:cNvSpPr>
          <p:nvPr>
            <p:ph type="body" idx="1"/>
          </p:nvPr>
        </p:nvSpPr>
        <p:spPr>
          <a:xfrm>
            <a:off x="301625" y="685800"/>
            <a:ext cx="8540750" cy="5413375"/>
          </a:xfrm>
          <a:ln/>
        </p:spPr>
        <p:txBody>
          <a:bodyPr/>
          <a:p>
            <a:pPr>
              <a:lnSpc>
                <a:spcPct val="120000"/>
              </a:lnSpc>
            </a:pPr>
            <a:r>
              <a:rPr lang="zh-CN" altLang="en-US" sz="2800" dirty="0"/>
              <a:t>所以，不论对称负载采用的是星形连接还是三角形连接，将上述关系式代入式</a:t>
            </a:r>
            <a:r>
              <a:rPr lang="en-US" altLang="zh-CN" sz="2800"/>
              <a:t>(1-87)</a:t>
            </a:r>
            <a:r>
              <a:rPr lang="zh-CN" altLang="en-US" sz="2800" dirty="0"/>
              <a:t>，</a:t>
            </a:r>
            <a:endParaRPr lang="zh-CN" altLang="en-US" sz="2800" dirty="0"/>
          </a:p>
          <a:p>
            <a:pPr>
              <a:lnSpc>
                <a:spcPct val="120000"/>
              </a:lnSpc>
            </a:pPr>
            <a:r>
              <a:rPr lang="zh-CN" altLang="en-US" sz="2800" dirty="0"/>
              <a:t>有</a:t>
            </a:r>
            <a:r>
              <a:rPr lang="en-US" altLang="zh-CN" sz="2800"/>
              <a:t>P=3</a:t>
            </a:r>
            <a:r>
              <a:rPr lang="en-US" altLang="zh-CN" sz="2800" baseline="30000"/>
              <a:t>1/2</a:t>
            </a:r>
            <a:r>
              <a:rPr lang="en-US" altLang="zh-CN" sz="2800"/>
              <a:t>U</a:t>
            </a:r>
            <a:r>
              <a:rPr lang="en-US" altLang="zh-CN" sz="2800" baseline="-25000"/>
              <a:t>L</a:t>
            </a:r>
            <a:r>
              <a:rPr lang="en-US" altLang="zh-CN" sz="2800"/>
              <a:t>I</a:t>
            </a:r>
            <a:r>
              <a:rPr lang="en-US" altLang="zh-CN" sz="2800" baseline="-25000"/>
              <a:t>L</a:t>
            </a:r>
            <a:r>
              <a:rPr lang="en-US" altLang="zh-CN" sz="2800"/>
              <a:t> cosφ(1-90)</a:t>
            </a:r>
            <a:r>
              <a:rPr lang="zh-CN" altLang="en-US" sz="2800"/>
              <a:t></a:t>
            </a:r>
            <a:endParaRPr lang="zh-CN" altLang="en-US" sz="2800"/>
          </a:p>
          <a:p>
            <a:pPr>
              <a:lnSpc>
                <a:spcPct val="120000"/>
              </a:lnSpc>
            </a:pPr>
            <a:r>
              <a:rPr lang="zh-CN" altLang="en-US" sz="2800" dirty="0"/>
              <a:t>同理，可分别得三相电路总的无功功率和视在功率为</a:t>
            </a:r>
            <a:endParaRPr lang="zh-CN" altLang="en-US" sz="2800" dirty="0"/>
          </a:p>
          <a:p>
            <a:pPr>
              <a:lnSpc>
                <a:spcPct val="120000"/>
              </a:lnSpc>
            </a:pPr>
            <a:r>
              <a:rPr lang="zh-CN" altLang="en-US" sz="2800" dirty="0"/>
              <a:t></a:t>
            </a:r>
            <a:r>
              <a:rPr lang="en-US" altLang="zh-CN" sz="2800"/>
              <a:t>Q=3U</a:t>
            </a:r>
            <a:r>
              <a:rPr lang="en-US" altLang="zh-CN" sz="2800" baseline="-25000"/>
              <a:t>P</a:t>
            </a:r>
            <a:r>
              <a:rPr lang="en-US" altLang="zh-CN" sz="2800"/>
              <a:t>I</a:t>
            </a:r>
            <a:r>
              <a:rPr lang="en-US" altLang="zh-CN" sz="2800" baseline="-25000"/>
              <a:t>P</a:t>
            </a:r>
            <a:r>
              <a:rPr lang="en-US" altLang="zh-CN" sz="2800"/>
              <a:t>sinφ=3</a:t>
            </a:r>
            <a:r>
              <a:rPr lang="en-US" altLang="zh-CN" sz="2800" baseline="30000"/>
              <a:t>1/2</a:t>
            </a:r>
            <a:r>
              <a:rPr lang="en-US" altLang="zh-CN" sz="2800"/>
              <a:t>U</a:t>
            </a:r>
            <a:r>
              <a:rPr lang="en-US" altLang="zh-CN" sz="2800" baseline="-25000"/>
              <a:t>L</a:t>
            </a:r>
            <a:r>
              <a:rPr lang="en-US" altLang="zh-CN" sz="2800"/>
              <a:t>I</a:t>
            </a:r>
            <a:r>
              <a:rPr lang="en-US" altLang="zh-CN" sz="2800" baseline="-25000"/>
              <a:t>L</a:t>
            </a:r>
            <a:r>
              <a:rPr lang="en-US" altLang="zh-CN" sz="2800"/>
              <a:t>sinφ  (1-91)</a:t>
            </a:r>
            <a:r>
              <a:rPr lang="zh-CN" altLang="en-US" sz="2800"/>
              <a:t></a:t>
            </a:r>
            <a:endParaRPr lang="zh-CN" altLang="en-US" sz="2800"/>
          </a:p>
          <a:p>
            <a:pPr>
              <a:lnSpc>
                <a:spcPct val="120000"/>
              </a:lnSpc>
            </a:pPr>
            <a:r>
              <a:rPr lang="zh-CN" altLang="en-US" sz="2800"/>
              <a:t>    </a:t>
            </a:r>
            <a:r>
              <a:rPr lang="en-US" altLang="zh-CN" sz="2800"/>
              <a:t>S=3U</a:t>
            </a:r>
            <a:r>
              <a:rPr lang="en-US" altLang="zh-CN" sz="2800" baseline="-25000"/>
              <a:t>P</a:t>
            </a:r>
            <a:r>
              <a:rPr lang="en-US" altLang="zh-CN" sz="2800"/>
              <a:t>I</a:t>
            </a:r>
            <a:r>
              <a:rPr lang="en-US" altLang="zh-CN" sz="2800" baseline="-25000"/>
              <a:t>P</a:t>
            </a:r>
            <a:r>
              <a:rPr lang="en-US" altLang="zh-CN" sz="2800"/>
              <a:t>=3</a:t>
            </a:r>
            <a:r>
              <a:rPr lang="en-US" altLang="zh-CN" sz="2800" baseline="30000"/>
              <a:t>1/2</a:t>
            </a:r>
            <a:r>
              <a:rPr lang="en-US" altLang="zh-CN" sz="2800"/>
              <a:t>U</a:t>
            </a:r>
            <a:r>
              <a:rPr lang="en-US" altLang="zh-CN" sz="2800" baseline="-25000"/>
              <a:t>L</a:t>
            </a:r>
            <a:r>
              <a:rPr lang="en-US" altLang="zh-CN" sz="2800"/>
              <a:t>I</a:t>
            </a:r>
            <a:r>
              <a:rPr lang="en-US" altLang="zh-CN" sz="2800" baseline="-25000"/>
              <a:t>L</a:t>
            </a:r>
            <a:r>
              <a:rPr lang="zh-CN" altLang="en-US" sz="2800"/>
              <a:t></a:t>
            </a:r>
            <a:r>
              <a:rPr lang="en-US" altLang="zh-CN" sz="2800"/>
              <a:t>(1-92) </a:t>
            </a:r>
            <a:endParaRPr lang="en-US" altLang="zh-CN"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1" name="文本占位符 32770"/>
          <p:cNvSpPr>
            <a:spLocks noGrp="1" noRot="1"/>
          </p:cNvSpPr>
          <p:nvPr>
            <p:ph type="body" idx="1"/>
          </p:nvPr>
        </p:nvSpPr>
        <p:spPr>
          <a:xfrm>
            <a:off x="301625" y="762000"/>
            <a:ext cx="8540750" cy="5337175"/>
          </a:xfrm>
          <a:ln/>
        </p:spPr>
        <p:txBody>
          <a:bodyPr/>
          <a:p>
            <a:pPr>
              <a:lnSpc>
                <a:spcPct val="120000"/>
              </a:lnSpc>
            </a:pPr>
            <a:r>
              <a:rPr lang="en-US" altLang="zh-CN" sz="2800"/>
              <a:t>(5) </a:t>
            </a:r>
            <a:r>
              <a:rPr lang="zh-CN" altLang="en-US" sz="2800" dirty="0"/>
              <a:t>电功率与电能</a:t>
            </a:r>
            <a:endParaRPr lang="zh-CN" altLang="en-US" sz="2800" dirty="0"/>
          </a:p>
          <a:p>
            <a:pPr>
              <a:lnSpc>
                <a:spcPct val="120000"/>
              </a:lnSpc>
            </a:pPr>
            <a:r>
              <a:rPr lang="zh-CN" altLang="en-US" sz="2800" dirty="0"/>
              <a:t>电路中电流通过用电设备时，电能将转换成其他形式的能量而做功。单位时间内电流所做的功称为电功率，简称功率，用符号</a:t>
            </a:r>
            <a:r>
              <a:rPr lang="en-US" altLang="zh-CN" sz="2800"/>
              <a:t>P</a:t>
            </a:r>
            <a:r>
              <a:rPr lang="zh-CN" altLang="en-US" sz="2800" dirty="0"/>
              <a:t>示。设在</a:t>
            </a:r>
            <a:r>
              <a:rPr lang="en-US" altLang="zh-CN" sz="2800" err="1"/>
              <a:t>dt</a:t>
            </a:r>
            <a:r>
              <a:rPr lang="zh-CN" altLang="en-US" sz="2800" dirty="0"/>
              <a:t>时间内电路转换的电能为</a:t>
            </a:r>
            <a:r>
              <a:rPr lang="en-US" altLang="zh-CN" sz="2800" err="1"/>
              <a:t>dW</a:t>
            </a:r>
            <a:r>
              <a:rPr lang="zh-CN" altLang="en-US" sz="2800" dirty="0"/>
              <a:t>，则有</a:t>
            </a:r>
            <a:endParaRPr lang="zh-CN" altLang="en-US" sz="2800" dirty="0"/>
          </a:p>
          <a:p>
            <a:pPr>
              <a:lnSpc>
                <a:spcPct val="120000"/>
              </a:lnSpc>
            </a:pPr>
            <a:r>
              <a:rPr lang="zh-CN" altLang="en-US" sz="2800" dirty="0"/>
              <a:t></a:t>
            </a:r>
            <a:r>
              <a:rPr lang="en-US" altLang="zh-CN" sz="2800"/>
              <a:t>P=</a:t>
            </a:r>
            <a:r>
              <a:rPr lang="en-US" altLang="zh-CN" sz="2800" err="1"/>
              <a:t>dW/dt</a:t>
            </a:r>
            <a:r>
              <a:rPr lang="en-US" altLang="zh-CN" sz="2800"/>
              <a:t> (1-7)</a:t>
            </a:r>
            <a:r>
              <a:rPr lang="zh-CN" altLang="en-US" sz="2800"/>
              <a:t></a:t>
            </a:r>
            <a:endParaRPr lang="zh-CN" altLang="en-US" sz="2800"/>
          </a:p>
          <a:p>
            <a:pPr>
              <a:lnSpc>
                <a:spcPct val="120000"/>
              </a:lnSpc>
            </a:pPr>
            <a:r>
              <a:rPr lang="zh-CN" altLang="en-US" sz="2800" dirty="0"/>
              <a:t>在</a:t>
            </a:r>
            <a:r>
              <a:rPr lang="en-US" altLang="zh-CN" sz="2800"/>
              <a:t>t1</a:t>
            </a:r>
            <a:r>
              <a:rPr lang="zh-CN" altLang="en-US" sz="2800" dirty="0"/>
              <a:t>－</a:t>
            </a:r>
            <a:r>
              <a:rPr lang="en-US" altLang="zh-CN" sz="2800"/>
              <a:t>t2</a:t>
            </a:r>
            <a:r>
              <a:rPr lang="zh-CN" altLang="en-US" sz="2800" dirty="0"/>
              <a:t>的一段时间内电流做的功</a:t>
            </a:r>
            <a:r>
              <a:rPr lang="en-US" altLang="zh-CN" sz="2800"/>
              <a:t>W</a:t>
            </a:r>
            <a:r>
              <a:rPr lang="zh-CN" altLang="en-US" sz="2800" dirty="0"/>
              <a:t>为</a:t>
            </a:r>
            <a:endParaRPr lang="zh-CN" altLang="en-US" sz="2800" dirty="0"/>
          </a:p>
          <a:p>
            <a:pPr>
              <a:lnSpc>
                <a:spcPct val="120000"/>
              </a:lnSpc>
            </a:pPr>
            <a:r>
              <a:rPr lang="zh-CN" altLang="en-US" sz="2800" dirty="0"/>
              <a:t></a:t>
            </a:r>
            <a:r>
              <a:rPr lang="en-US" altLang="zh-CN" sz="2800"/>
              <a:t>W=∫</a:t>
            </a:r>
            <a:r>
              <a:rPr lang="en-US" altLang="zh-CN" sz="2800" baseline="30000"/>
              <a:t>t2</a:t>
            </a:r>
            <a:r>
              <a:rPr lang="en-US" altLang="zh-CN" sz="2800" baseline="-25000"/>
              <a:t>t1</a:t>
            </a:r>
            <a:r>
              <a:rPr lang="en-US" altLang="zh-CN" sz="2800"/>
              <a:t>pdt (1-8)</a:t>
            </a:r>
            <a:r>
              <a:rPr lang="zh-CN" altLang="en-US" sz="2800"/>
              <a:t></a:t>
            </a:r>
            <a:endParaRPr lang="zh-CN" altLang="en-US" sz="280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0883" name="文本占位符 250882"/>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1-18</a:t>
            </a:r>
            <a:r>
              <a:rPr lang="zh-CN" altLang="en-US" sz="2800"/>
              <a:t>】〓</a:t>
            </a:r>
            <a:r>
              <a:rPr lang="zh-CN" altLang="en-US" sz="2800" dirty="0"/>
              <a:t>有一个三相电动机，每相的电阻</a:t>
            </a:r>
            <a:r>
              <a:rPr lang="en-US" altLang="zh-CN" sz="2800"/>
              <a:t>R=22Ω</a:t>
            </a:r>
            <a:r>
              <a:rPr lang="zh-CN" altLang="en-US" sz="2800" dirty="0"/>
              <a:t>，感抗</a:t>
            </a:r>
            <a:r>
              <a:rPr lang="en-US" altLang="zh-CN" sz="2800"/>
              <a:t>X</a:t>
            </a:r>
            <a:r>
              <a:rPr lang="en-US" altLang="zh-CN" sz="2800" baseline="-25000"/>
              <a:t>L</a:t>
            </a:r>
            <a:r>
              <a:rPr lang="en-US" altLang="zh-CN" sz="2800"/>
              <a:t>=21.8Ω</a:t>
            </a:r>
            <a:r>
              <a:rPr lang="zh-CN" altLang="en-US" sz="2800" dirty="0"/>
              <a:t>，每相负载的额定电压为</a:t>
            </a:r>
            <a:r>
              <a:rPr lang="en-US" altLang="zh-CN" sz="2800"/>
              <a:t>220V</a:t>
            </a:r>
            <a:r>
              <a:rPr lang="zh-CN" altLang="en-US" sz="2800" dirty="0"/>
              <a:t>，当电源线电压分别为</a:t>
            </a:r>
            <a:r>
              <a:rPr lang="en-US" altLang="zh-CN" sz="2800"/>
              <a:t>380V</a:t>
            </a:r>
            <a:r>
              <a:rPr lang="zh-CN" altLang="en-US" sz="2800" dirty="0"/>
              <a:t>和</a:t>
            </a:r>
            <a:r>
              <a:rPr lang="en-US" altLang="zh-CN" sz="2800"/>
              <a:t>220V</a:t>
            </a:r>
            <a:r>
              <a:rPr lang="zh-CN" altLang="en-US" sz="2800" dirty="0"/>
              <a:t>时，三相负载采用何种接法</a:t>
            </a:r>
            <a:r>
              <a:rPr lang="en-US" altLang="zh-CN" sz="2800"/>
              <a:t>?</a:t>
            </a:r>
            <a:r>
              <a:rPr lang="zh-CN" altLang="en-US" sz="2800" dirty="0"/>
              <a:t>并计算在两种不同电源电压下负载的相电流、线电流以及电源输出的功率。</a:t>
            </a:r>
            <a:endParaRPr lang="zh-CN" altLang="en-US" sz="2800" dirty="0"/>
          </a:p>
          <a:p>
            <a:pPr>
              <a:lnSpc>
                <a:spcPct val="120000"/>
              </a:lnSpc>
            </a:pPr>
            <a:r>
              <a:rPr lang="zh-CN" altLang="en-US" sz="2800" dirty="0"/>
              <a:t>解：当电源线电压为</a:t>
            </a:r>
            <a:r>
              <a:rPr lang="en-US" altLang="zh-CN" sz="2800"/>
              <a:t>380V</a:t>
            </a:r>
            <a:r>
              <a:rPr lang="zh-CN" altLang="en-US" sz="2800" dirty="0"/>
              <a:t>时，电动机做星形连接：</a:t>
            </a:r>
            <a:endParaRPr lang="zh-CN" altLang="en-US" sz="2800" dirty="0"/>
          </a:p>
          <a:p>
            <a:pPr>
              <a:lnSpc>
                <a:spcPct val="120000"/>
              </a:lnSpc>
            </a:pPr>
            <a:r>
              <a:rPr lang="en-US" altLang="zh-CN" sz="2800"/>
              <a:t>I</a:t>
            </a:r>
            <a:r>
              <a:rPr lang="en-US" altLang="zh-CN" sz="2800" baseline="-25000"/>
              <a:t>L</a:t>
            </a:r>
            <a:r>
              <a:rPr lang="en-US" altLang="zh-CN" sz="2800"/>
              <a:t>=I</a:t>
            </a:r>
            <a:r>
              <a:rPr lang="en-US" altLang="zh-CN" sz="2800" baseline="-25000"/>
              <a:t>P</a:t>
            </a:r>
            <a:r>
              <a:rPr lang="en-US" altLang="zh-CN" sz="2800"/>
              <a:t>=U</a:t>
            </a:r>
            <a:r>
              <a:rPr lang="en-US" altLang="zh-CN" sz="2800" baseline="-25000"/>
              <a:t>P</a:t>
            </a:r>
            <a:r>
              <a:rPr lang="en-US" altLang="zh-CN" sz="2800"/>
              <a:t>/</a:t>
            </a:r>
            <a:r>
              <a:rPr lang="zh-CN" altLang="en-US" sz="2800" dirty="0"/>
              <a:t>｜</a:t>
            </a:r>
            <a:r>
              <a:rPr lang="en-US" altLang="zh-CN" sz="2800"/>
              <a:t>Z</a:t>
            </a:r>
            <a:r>
              <a:rPr lang="zh-CN" altLang="en-US" sz="2800" dirty="0"/>
              <a:t>｜</a:t>
            </a:r>
            <a:r>
              <a:rPr lang="en-US" altLang="zh-CN" sz="2800"/>
              <a:t>=220/(22</a:t>
            </a:r>
            <a:r>
              <a:rPr lang="en-US" altLang="zh-CN" sz="2800" baseline="30000"/>
              <a:t>2</a:t>
            </a:r>
            <a:r>
              <a:rPr lang="en-US" altLang="zh-CN" sz="2800"/>
              <a:t>+22.1</a:t>
            </a:r>
            <a:r>
              <a:rPr lang="en-US" altLang="zh-CN" sz="2800" baseline="30000"/>
              <a:t>2</a:t>
            </a:r>
            <a:r>
              <a:rPr lang="en-US" altLang="zh-CN" sz="2800"/>
              <a:t>)</a:t>
            </a:r>
            <a:r>
              <a:rPr lang="en-US" altLang="zh-CN" sz="2800" baseline="30000"/>
              <a:t>1/2</a:t>
            </a:r>
            <a:r>
              <a:rPr lang="en-US" altLang="zh-CN" sz="2800"/>
              <a:t>=6.1(A )</a:t>
            </a:r>
            <a:r>
              <a:rPr lang="zh-CN" altLang="en-US"/>
              <a:t></a:t>
            </a:r>
            <a:endParaRPr lang="zh-CN" altLang="en-US"/>
          </a:p>
          <a:p>
            <a:pPr>
              <a:lnSpc>
                <a:spcPct val="120000"/>
              </a:lnSpc>
            </a:pPr>
            <a:endParaRPr lang="zh-CN" altLang="en-US" sz="2800"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1907" name="文本占位符 251906"/>
          <p:cNvSpPr>
            <a:spLocks noGrp="1" noRot="1"/>
          </p:cNvSpPr>
          <p:nvPr>
            <p:ph type="body" idx="1"/>
          </p:nvPr>
        </p:nvSpPr>
        <p:spPr>
          <a:xfrm>
            <a:off x="301625" y="685800"/>
            <a:ext cx="8540750" cy="5413375"/>
          </a:xfrm>
          <a:ln/>
        </p:spPr>
        <p:txBody>
          <a:bodyPr/>
          <a:p>
            <a:pPr>
              <a:lnSpc>
                <a:spcPct val="120000"/>
              </a:lnSpc>
            </a:pPr>
            <a:r>
              <a:rPr lang="en-US" altLang="zh-CN" sz="2800"/>
              <a:t>P=3</a:t>
            </a:r>
            <a:r>
              <a:rPr lang="en-US" altLang="zh-CN" sz="2800" baseline="30000"/>
              <a:t>1/2</a:t>
            </a:r>
            <a:r>
              <a:rPr lang="en-US" altLang="zh-CN" sz="2800"/>
              <a:t>U</a:t>
            </a:r>
            <a:r>
              <a:rPr lang="en-US" altLang="zh-CN" sz="2800" baseline="-25000"/>
              <a:t>L</a:t>
            </a:r>
            <a:r>
              <a:rPr lang="en-US" altLang="zh-CN" sz="2800"/>
              <a:t>I</a:t>
            </a:r>
            <a:r>
              <a:rPr lang="en-US" altLang="zh-CN" sz="2800" baseline="-25000"/>
              <a:t>L</a:t>
            </a:r>
            <a:r>
              <a:rPr lang="en-US" altLang="zh-CN" sz="2800"/>
              <a:t> </a:t>
            </a:r>
            <a:r>
              <a:rPr lang="en-US" altLang="zh-CN" sz="2800" err="1"/>
              <a:t>cosφ</a:t>
            </a:r>
            <a:r>
              <a:rPr lang="en-US" altLang="zh-CN" sz="2800"/>
              <a:t>=3</a:t>
            </a:r>
            <a:r>
              <a:rPr lang="en-US" altLang="zh-CN" sz="2800" baseline="30000"/>
              <a:t>1/2</a:t>
            </a:r>
            <a:r>
              <a:rPr lang="en-US" altLang="zh-CN" sz="2800"/>
              <a:t>×380×6.1×22/(22</a:t>
            </a:r>
            <a:r>
              <a:rPr lang="en-US" altLang="zh-CN" sz="2800" baseline="30000"/>
              <a:t>2</a:t>
            </a:r>
            <a:r>
              <a:rPr lang="en-US" altLang="zh-CN" sz="2800"/>
              <a:t>+22.18</a:t>
            </a:r>
            <a:r>
              <a:rPr lang="zh-CN" altLang="en-US" sz="2800"/>
              <a:t></a:t>
            </a:r>
            <a:r>
              <a:rPr lang="en-US" altLang="zh-CN" sz="2800" baseline="30000"/>
              <a:t>2</a:t>
            </a:r>
            <a:r>
              <a:rPr lang="en-US" altLang="zh-CN" sz="2800"/>
              <a:t>) </a:t>
            </a:r>
            <a:r>
              <a:rPr lang="en-US" altLang="zh-CN" sz="2800" baseline="30000"/>
              <a:t>1/2</a:t>
            </a:r>
            <a:r>
              <a:rPr lang="en-US" altLang="zh-CN" sz="2800"/>
              <a:t>=3200(W)=3.2(kW)</a:t>
            </a:r>
            <a:r>
              <a:rPr lang="zh-CN" altLang="en-US" sz="2800"/>
              <a:t> </a:t>
            </a:r>
            <a:endParaRPr lang="zh-CN" altLang="en-US" sz="2800"/>
          </a:p>
          <a:p>
            <a:pPr>
              <a:lnSpc>
                <a:spcPct val="120000"/>
              </a:lnSpc>
            </a:pPr>
            <a:r>
              <a:rPr lang="zh-CN" altLang="en-US" sz="2800" dirty="0"/>
              <a:t>线电压为</a:t>
            </a:r>
            <a:r>
              <a:rPr lang="en-US" altLang="zh-CN" sz="2800"/>
              <a:t>220V</a:t>
            </a:r>
            <a:r>
              <a:rPr lang="zh-CN" altLang="en-US" sz="2800" dirty="0"/>
              <a:t>时，电动机做三角形连接：</a:t>
            </a:r>
            <a:endParaRPr lang="zh-CN" altLang="en-US" sz="2800" dirty="0"/>
          </a:p>
          <a:p>
            <a:pPr>
              <a:lnSpc>
                <a:spcPct val="120000"/>
              </a:lnSpc>
            </a:pPr>
            <a:r>
              <a:rPr lang="zh-CN" altLang="en-US" sz="2800" dirty="0"/>
              <a:t></a:t>
            </a:r>
            <a:r>
              <a:rPr lang="en-US" altLang="zh-CN" sz="2800"/>
              <a:t>I</a:t>
            </a:r>
            <a:r>
              <a:rPr lang="en-US" altLang="zh-CN" sz="2800" baseline="-25000"/>
              <a:t>P</a:t>
            </a:r>
            <a:r>
              <a:rPr lang="en-US" altLang="zh-CN" sz="2800"/>
              <a:t>=U</a:t>
            </a:r>
            <a:r>
              <a:rPr lang="en-US" altLang="zh-CN" sz="2800" baseline="-25000"/>
              <a:t>P</a:t>
            </a:r>
            <a:r>
              <a:rPr lang="en-US" altLang="zh-CN" sz="2800"/>
              <a:t>/</a:t>
            </a:r>
            <a:r>
              <a:rPr lang="zh-CN" altLang="en-US" sz="2800" dirty="0"/>
              <a:t>｜</a:t>
            </a:r>
            <a:r>
              <a:rPr lang="en-US" altLang="zh-CN" sz="2800"/>
              <a:t>Z</a:t>
            </a:r>
            <a:r>
              <a:rPr lang="zh-CN" altLang="en-US" sz="2800" dirty="0"/>
              <a:t>｜</a:t>
            </a:r>
            <a:r>
              <a:rPr lang="en-US" altLang="zh-CN" sz="2800"/>
              <a:t>=220/(22</a:t>
            </a:r>
            <a:r>
              <a:rPr lang="en-US" altLang="zh-CN" sz="2800" baseline="30000"/>
              <a:t>2</a:t>
            </a:r>
            <a:r>
              <a:rPr lang="en-US" altLang="zh-CN" sz="2800"/>
              <a:t>+22.1</a:t>
            </a:r>
            <a:r>
              <a:rPr lang="en-US" altLang="zh-CN" sz="2800" baseline="30000"/>
              <a:t>2</a:t>
            </a:r>
            <a:r>
              <a:rPr lang="en-US" altLang="zh-CN" sz="2800"/>
              <a:t>)</a:t>
            </a:r>
            <a:r>
              <a:rPr lang="en-US" altLang="zh-CN" sz="2800" baseline="30000"/>
              <a:t>1/2</a:t>
            </a:r>
            <a:r>
              <a:rPr lang="en-US" altLang="zh-CN" sz="2800"/>
              <a:t>=6.1(A)</a:t>
            </a:r>
            <a:r>
              <a:rPr lang="zh-CN" altLang="en-US" sz="2800"/>
              <a:t></a:t>
            </a:r>
            <a:endParaRPr lang="zh-CN" altLang="en-US" sz="2800"/>
          </a:p>
          <a:p>
            <a:pPr>
              <a:lnSpc>
                <a:spcPct val="120000"/>
              </a:lnSpc>
            </a:pPr>
            <a:r>
              <a:rPr lang="zh-CN" altLang="en-US" sz="2800"/>
              <a:t>   </a:t>
            </a:r>
            <a:r>
              <a:rPr lang="en-US" altLang="zh-CN" sz="2800"/>
              <a:t>I</a:t>
            </a:r>
            <a:r>
              <a:rPr lang="en-US" altLang="zh-CN" sz="2800" baseline="-25000"/>
              <a:t>L</a:t>
            </a:r>
            <a:r>
              <a:rPr lang="en-US" altLang="zh-CN" sz="2800"/>
              <a:t>=3</a:t>
            </a:r>
            <a:r>
              <a:rPr lang="en-US" altLang="zh-CN" sz="2800" baseline="30000"/>
              <a:t>1/2</a:t>
            </a:r>
            <a:r>
              <a:rPr lang="en-US" altLang="zh-CN" sz="2800"/>
              <a:t>I</a:t>
            </a:r>
            <a:r>
              <a:rPr lang="en-US" altLang="zh-CN" sz="2800" baseline="-25000"/>
              <a:t>P</a:t>
            </a:r>
            <a:r>
              <a:rPr lang="en-US" altLang="zh-CN" sz="2800"/>
              <a:t>=3</a:t>
            </a:r>
            <a:r>
              <a:rPr lang="en-US" altLang="zh-CN" sz="2800" baseline="30000"/>
              <a:t>1/2</a:t>
            </a:r>
            <a:r>
              <a:rPr lang="en-US" altLang="zh-CN" sz="2800"/>
              <a:t>×6.1=10</a:t>
            </a:r>
            <a:r>
              <a:rPr lang="en-US" altLang="zh-CN" sz="2800" baseline="30000"/>
              <a:t>5  </a:t>
            </a:r>
            <a:r>
              <a:rPr lang="en-US" altLang="zh-CN" sz="2800"/>
              <a:t>(A)</a:t>
            </a:r>
            <a:r>
              <a:rPr lang="zh-CN" altLang="en-US" sz="2800"/>
              <a:t></a:t>
            </a:r>
            <a:endParaRPr lang="zh-CN" altLang="en-US" sz="2800"/>
          </a:p>
          <a:p>
            <a:pPr>
              <a:lnSpc>
                <a:spcPct val="120000"/>
              </a:lnSpc>
            </a:pPr>
            <a:r>
              <a:rPr lang="zh-CN" altLang="en-US" sz="2800"/>
              <a:t> </a:t>
            </a:r>
            <a:r>
              <a:rPr lang="en-US" altLang="zh-CN" sz="2800"/>
              <a:t>P=3</a:t>
            </a:r>
            <a:r>
              <a:rPr lang="en-US" altLang="zh-CN" sz="2800" baseline="30000"/>
              <a:t>1/2</a:t>
            </a:r>
            <a:r>
              <a:rPr lang="en-US" altLang="zh-CN" sz="2800"/>
              <a:t>U</a:t>
            </a:r>
            <a:r>
              <a:rPr lang="en-US" altLang="zh-CN" sz="2800" baseline="-25000"/>
              <a:t>L</a:t>
            </a:r>
            <a:r>
              <a:rPr lang="en-US" altLang="zh-CN" sz="2800"/>
              <a:t>I</a:t>
            </a:r>
            <a:r>
              <a:rPr lang="en-US" altLang="zh-CN" sz="2800" baseline="-25000"/>
              <a:t>L</a:t>
            </a:r>
            <a:r>
              <a:rPr lang="en-US" altLang="zh-CN" sz="2800"/>
              <a:t>cosφ=3</a:t>
            </a:r>
            <a:r>
              <a:rPr lang="en-US" altLang="zh-CN" sz="2800" baseline="30000"/>
              <a:t>1/2</a:t>
            </a:r>
            <a:r>
              <a:rPr lang="en-US" altLang="zh-CN" sz="2800"/>
              <a:t>×220×10.5×22/(22</a:t>
            </a:r>
            <a:r>
              <a:rPr lang="en-US" altLang="zh-CN" sz="2800" baseline="30000"/>
              <a:t>2</a:t>
            </a:r>
            <a:r>
              <a:rPr lang="en-US" altLang="zh-CN" sz="2800"/>
              <a:t>+22.18</a:t>
            </a:r>
            <a:r>
              <a:rPr lang="en-US" altLang="zh-CN" sz="2800" baseline="30000"/>
              <a:t>2</a:t>
            </a:r>
            <a:r>
              <a:rPr lang="en-US" altLang="zh-CN" sz="2800"/>
              <a:t>) </a:t>
            </a:r>
            <a:r>
              <a:rPr lang="en-US" altLang="zh-CN" sz="2800" baseline="30000"/>
              <a:t>1/2</a:t>
            </a:r>
            <a:r>
              <a:rPr lang="en-US" altLang="zh-CN" sz="2800"/>
              <a:t>=3200(W)=3.2(kW)</a:t>
            </a:r>
            <a:r>
              <a:rPr lang="zh-CN" altLang="en-US" sz="2800"/>
              <a:t> </a:t>
            </a:r>
            <a:endParaRPr lang="zh-CN" alt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5" name="文本占位符 33794"/>
          <p:cNvSpPr>
            <a:spLocks noGrp="1" noRot="1"/>
          </p:cNvSpPr>
          <p:nvPr>
            <p:ph type="body" idx="1"/>
          </p:nvPr>
        </p:nvSpPr>
        <p:spPr>
          <a:xfrm>
            <a:off x="301625" y="685800"/>
            <a:ext cx="8540750" cy="5413375"/>
          </a:xfrm>
          <a:ln/>
        </p:spPr>
        <p:txBody>
          <a:bodyPr/>
          <a:p>
            <a:pPr>
              <a:lnSpc>
                <a:spcPct val="120000"/>
              </a:lnSpc>
            </a:pPr>
            <a:r>
              <a:rPr lang="zh-CN" altLang="en-US" sz="2800" dirty="0"/>
              <a:t>在国际单位制中，电功率的单位是</a:t>
            </a:r>
            <a:r>
              <a:rPr lang="en-US" altLang="zh-CN" sz="2800"/>
              <a:t>W(</a:t>
            </a:r>
            <a:r>
              <a:rPr lang="zh-CN" altLang="en-US" sz="2800" dirty="0"/>
              <a:t>瓦特</a:t>
            </a:r>
            <a:r>
              <a:rPr lang="en-US" altLang="zh-CN" sz="2800"/>
              <a:t>)</a:t>
            </a:r>
            <a:r>
              <a:rPr lang="zh-CN" altLang="en-US" sz="2800" dirty="0"/>
              <a:t>，简称瓦，还可采用</a:t>
            </a:r>
            <a:r>
              <a:rPr lang="en-US" altLang="zh-CN" sz="2800"/>
              <a:t>kW(</a:t>
            </a:r>
            <a:r>
              <a:rPr lang="zh-CN" altLang="en-US" sz="2800" dirty="0"/>
              <a:t>千瓦</a:t>
            </a:r>
            <a:r>
              <a:rPr lang="en-US" altLang="zh-CN" sz="2800"/>
              <a:t>)</a:t>
            </a:r>
            <a:r>
              <a:rPr lang="zh-CN" altLang="en-US" sz="2800" dirty="0"/>
              <a:t>和</a:t>
            </a:r>
            <a:r>
              <a:rPr lang="en-US" altLang="zh-CN" sz="2800" err="1"/>
              <a:t>mW</a:t>
            </a:r>
            <a:r>
              <a:rPr lang="en-US" altLang="zh-CN" sz="2800"/>
              <a:t>(</a:t>
            </a:r>
            <a:r>
              <a:rPr lang="zh-CN" altLang="en-US" sz="2800" dirty="0"/>
              <a:t>毫瓦</a:t>
            </a:r>
            <a:r>
              <a:rPr lang="en-US" altLang="zh-CN" sz="2800"/>
              <a:t>)</a:t>
            </a:r>
            <a:r>
              <a:rPr lang="zh-CN" altLang="en-US" sz="2800" dirty="0"/>
              <a:t>表示。它们的关系是</a:t>
            </a:r>
            <a:endParaRPr lang="zh-CN" altLang="en-US" sz="2800" dirty="0"/>
          </a:p>
          <a:p>
            <a:pPr>
              <a:lnSpc>
                <a:spcPct val="120000"/>
              </a:lnSpc>
            </a:pPr>
            <a:r>
              <a:rPr lang="zh-CN" altLang="en-US" sz="2800" dirty="0"/>
              <a:t></a:t>
            </a:r>
            <a:r>
              <a:rPr lang="en-US" altLang="zh-CN" sz="2800"/>
              <a:t>1kW=10</a:t>
            </a:r>
            <a:r>
              <a:rPr lang="en-US" altLang="zh-CN" sz="2800" baseline="30000"/>
              <a:t>3</a:t>
            </a:r>
            <a:r>
              <a:rPr lang="en-US" altLang="zh-CN" sz="2800"/>
              <a:t>W</a:t>
            </a:r>
            <a:r>
              <a:rPr lang="zh-CN" altLang="en-US" sz="2800"/>
              <a:t></a:t>
            </a:r>
            <a:endParaRPr lang="zh-CN" altLang="en-US" sz="2800"/>
          </a:p>
          <a:p>
            <a:pPr>
              <a:lnSpc>
                <a:spcPct val="120000"/>
              </a:lnSpc>
            </a:pPr>
            <a:r>
              <a:rPr lang="zh-CN" altLang="en-US" sz="2800"/>
              <a:t>           </a:t>
            </a:r>
            <a:r>
              <a:rPr lang="en-US" altLang="zh-CN" sz="2800"/>
              <a:t>1W=10</a:t>
            </a:r>
            <a:r>
              <a:rPr lang="en-US" altLang="zh-CN" sz="2800" baseline="30000"/>
              <a:t>3</a:t>
            </a:r>
            <a:r>
              <a:rPr lang="en-US" altLang="zh-CN" sz="2800"/>
              <a:t>mW</a:t>
            </a:r>
            <a:r>
              <a:rPr lang="zh-CN" altLang="en-US" sz="2800"/>
              <a:t> </a:t>
            </a:r>
            <a:endParaRPr lang="zh-CN" altLang="en-US" sz="2800"/>
          </a:p>
          <a:p>
            <a:pPr>
              <a:lnSpc>
                <a:spcPct val="120000"/>
              </a:lnSpc>
            </a:pPr>
            <a:r>
              <a:rPr lang="zh-CN" altLang="en-US" sz="2800" dirty="0"/>
              <a:t>在直流电路中用电设备的电功率</a:t>
            </a:r>
            <a:r>
              <a:rPr lang="en-US" altLang="zh-CN" sz="2800"/>
              <a:t>P</a:t>
            </a:r>
            <a:r>
              <a:rPr lang="zh-CN" altLang="en-US" sz="2800" dirty="0"/>
              <a:t>与电源的电压</a:t>
            </a:r>
            <a:r>
              <a:rPr lang="en-US" altLang="zh-CN" sz="2800"/>
              <a:t>U</a:t>
            </a:r>
            <a:r>
              <a:rPr lang="zh-CN" altLang="en-US" sz="2800" dirty="0"/>
              <a:t>、通过的电流</a:t>
            </a:r>
            <a:r>
              <a:rPr lang="en-US" altLang="zh-CN" sz="2800"/>
              <a:t>I</a:t>
            </a:r>
            <a:r>
              <a:rPr lang="zh-CN" altLang="en-US" sz="2800" dirty="0"/>
              <a:t>及负载电阻的关系可用式</a:t>
            </a:r>
            <a:r>
              <a:rPr lang="en-US" altLang="zh-CN" sz="2800"/>
              <a:t>(1-9)</a:t>
            </a:r>
            <a:r>
              <a:rPr lang="zh-CN" altLang="en-US" sz="2800" dirty="0"/>
              <a:t>表示</a:t>
            </a:r>
            <a:endParaRPr lang="zh-CN" altLang="en-US" sz="2800" dirty="0"/>
          </a:p>
          <a:p>
            <a:pPr>
              <a:lnSpc>
                <a:spcPct val="120000"/>
              </a:lnSpc>
            </a:pPr>
            <a:r>
              <a:rPr lang="zh-CN" altLang="en-US" sz="2800" dirty="0"/>
              <a:t></a:t>
            </a:r>
            <a:r>
              <a:rPr lang="en-US" altLang="zh-CN" sz="2800"/>
              <a:t>P=UI=I</a:t>
            </a:r>
            <a:r>
              <a:rPr lang="en-US" altLang="zh-CN" sz="2800" baseline="30000"/>
              <a:t>2</a:t>
            </a:r>
            <a:r>
              <a:rPr lang="en-US" altLang="zh-CN" sz="2800"/>
              <a:t>R=U</a:t>
            </a:r>
            <a:r>
              <a:rPr lang="en-US" altLang="zh-CN" sz="2800" baseline="30000"/>
              <a:t>2</a:t>
            </a:r>
            <a:r>
              <a:rPr lang="en-US" altLang="zh-CN" sz="2800"/>
              <a:t>/R  (1-9)</a:t>
            </a:r>
            <a:r>
              <a:rPr lang="zh-CN" altLang="en-US" sz="2800"/>
              <a:t></a:t>
            </a:r>
            <a:endParaRPr lang="zh-CN" altLang="en-US"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9" name="文本占位符 34818"/>
          <p:cNvSpPr>
            <a:spLocks noGrp="1" noRot="1"/>
          </p:cNvSpPr>
          <p:nvPr>
            <p:ph type="body" idx="1"/>
          </p:nvPr>
        </p:nvSpPr>
        <p:spPr>
          <a:xfrm>
            <a:off x="301625" y="685800"/>
            <a:ext cx="8540750" cy="5413375"/>
          </a:xfrm>
          <a:ln/>
        </p:spPr>
        <p:txBody>
          <a:bodyPr/>
          <a:p>
            <a:pPr>
              <a:lnSpc>
                <a:spcPct val="120000"/>
              </a:lnSpc>
            </a:pPr>
            <a:r>
              <a:rPr lang="zh-CN" altLang="en-US" sz="2800" dirty="0"/>
              <a:t>用电设备工作一定时间</a:t>
            </a:r>
            <a:r>
              <a:rPr lang="en-US" altLang="zh-CN" sz="2800"/>
              <a:t>t</a:t>
            </a:r>
            <a:r>
              <a:rPr lang="zh-CN" altLang="en-US" sz="2800" dirty="0"/>
              <a:t>之后消耗的电能</a:t>
            </a:r>
            <a:r>
              <a:rPr lang="en-US" altLang="zh-CN" sz="2800"/>
              <a:t>W</a:t>
            </a:r>
            <a:r>
              <a:rPr lang="zh-CN" altLang="en-US" sz="2800" dirty="0"/>
              <a:t>可用式</a:t>
            </a:r>
            <a:r>
              <a:rPr lang="en-US" altLang="zh-CN" sz="2800"/>
              <a:t>(1</a:t>
            </a:r>
            <a:r>
              <a:rPr lang="zh-CN" altLang="en-US" sz="2800"/>
              <a:t></a:t>
            </a:r>
            <a:r>
              <a:rPr lang="en-US" altLang="zh-CN" sz="2800"/>
              <a:t>10)</a:t>
            </a:r>
            <a:r>
              <a:rPr lang="zh-CN" altLang="en-US" sz="2800" dirty="0"/>
              <a:t>表示</a:t>
            </a:r>
            <a:endParaRPr lang="zh-CN" altLang="en-US" sz="2800" dirty="0"/>
          </a:p>
          <a:p>
            <a:pPr>
              <a:lnSpc>
                <a:spcPct val="120000"/>
              </a:lnSpc>
            </a:pPr>
            <a:r>
              <a:rPr lang="zh-CN" altLang="en-US" sz="2800" dirty="0"/>
              <a:t></a:t>
            </a:r>
            <a:r>
              <a:rPr lang="en-US" altLang="zh-CN" sz="2800"/>
              <a:t>W=Pt(1-10)</a:t>
            </a:r>
            <a:endParaRPr lang="en-US" altLang="zh-CN" sz="2800"/>
          </a:p>
          <a:p>
            <a:pPr>
              <a:lnSpc>
                <a:spcPct val="120000"/>
              </a:lnSpc>
            </a:pPr>
            <a:r>
              <a:rPr lang="zh-CN" altLang="en-US" sz="2800" dirty="0"/>
              <a:t>当功率的单位用</a:t>
            </a:r>
            <a:r>
              <a:rPr lang="en-US" altLang="zh-CN" sz="2800"/>
              <a:t>kW(</a:t>
            </a:r>
            <a:r>
              <a:rPr lang="zh-CN" altLang="en-US" sz="2800" dirty="0"/>
              <a:t>千瓦</a:t>
            </a:r>
            <a:r>
              <a:rPr lang="en-US" altLang="zh-CN" sz="2800"/>
              <a:t>)</a:t>
            </a:r>
            <a:r>
              <a:rPr lang="zh-CN" altLang="en-US" sz="2800" dirty="0"/>
              <a:t>、时间的单位用</a:t>
            </a:r>
            <a:r>
              <a:rPr lang="en-US" altLang="zh-CN" sz="2800"/>
              <a:t>h(</a:t>
            </a:r>
            <a:r>
              <a:rPr lang="zh-CN" altLang="en-US" sz="2800" dirty="0"/>
              <a:t>小时</a:t>
            </a:r>
            <a:r>
              <a:rPr lang="en-US" altLang="zh-CN" sz="2800"/>
              <a:t>)</a:t>
            </a:r>
            <a:r>
              <a:rPr lang="zh-CN" altLang="en-US" sz="2800" dirty="0"/>
              <a:t>表示时，电能的单位为</a:t>
            </a:r>
            <a:r>
              <a:rPr lang="en-US" altLang="zh-CN" sz="2800"/>
              <a:t>kWh(</a:t>
            </a:r>
            <a:r>
              <a:rPr lang="zh-CN" altLang="en-US" sz="2800" dirty="0"/>
              <a:t>千瓦时</a:t>
            </a:r>
            <a:r>
              <a:rPr lang="en-US" altLang="zh-CN" sz="2800"/>
              <a:t>)</a:t>
            </a:r>
            <a:r>
              <a:rPr lang="zh-CN" altLang="en-US" sz="2800" dirty="0"/>
              <a:t>，习惯上称度。一般电度表的计量单位都以度表示。</a:t>
            </a:r>
            <a:r>
              <a:rPr lang="en-US" altLang="zh-CN" sz="2800"/>
              <a:t>kWh</a:t>
            </a:r>
            <a:r>
              <a:rPr lang="zh-CN" altLang="en-US" sz="2800" dirty="0"/>
              <a:t>与</a:t>
            </a:r>
            <a:r>
              <a:rPr lang="en-US" altLang="zh-CN" sz="2800"/>
              <a:t>J</a:t>
            </a:r>
            <a:r>
              <a:rPr lang="zh-CN" altLang="en-US" sz="2800" dirty="0"/>
              <a:t>的换算关系为</a:t>
            </a:r>
            <a:endParaRPr lang="zh-CN" altLang="en-US" sz="2800" dirty="0"/>
          </a:p>
          <a:p>
            <a:pPr>
              <a:lnSpc>
                <a:spcPct val="120000"/>
              </a:lnSpc>
            </a:pPr>
            <a:r>
              <a:rPr lang="zh-CN" altLang="en-US" sz="2800" dirty="0"/>
              <a:t></a:t>
            </a:r>
            <a:r>
              <a:rPr lang="en-US" altLang="zh-CN" sz="2800"/>
              <a:t>1kWh=3.6×10</a:t>
            </a:r>
            <a:r>
              <a:rPr lang="en-US" altLang="zh-CN" sz="2800" baseline="30000"/>
              <a:t>6</a:t>
            </a:r>
            <a:r>
              <a:rPr lang="en-US" altLang="zh-CN" sz="2800"/>
              <a:t>J</a:t>
            </a:r>
            <a:r>
              <a:rPr lang="zh-CN" altLang="en-US" sz="2800"/>
              <a:t> </a:t>
            </a:r>
            <a:endParaRPr lang="zh-CN" alt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3" name="文本占位符 35842"/>
          <p:cNvSpPr>
            <a:spLocks noGrp="1" noRot="1"/>
          </p:cNvSpPr>
          <p:nvPr>
            <p:ph type="body" idx="1"/>
          </p:nvPr>
        </p:nvSpPr>
        <p:spPr>
          <a:xfrm>
            <a:off x="301625" y="762000"/>
            <a:ext cx="8540750" cy="5337175"/>
          </a:xfrm>
          <a:ln/>
        </p:spPr>
        <p:txBody>
          <a:bodyPr/>
          <a:p>
            <a:pPr>
              <a:lnSpc>
                <a:spcPct val="120000"/>
              </a:lnSpc>
            </a:pPr>
            <a:r>
              <a:rPr lang="en-US" altLang="zh-CN" sz="2800"/>
              <a:t>3</a:t>
            </a:r>
            <a:r>
              <a:rPr lang="zh-CN" altLang="en-US" sz="2800"/>
              <a:t> </a:t>
            </a:r>
            <a:r>
              <a:rPr lang="zh-CN" altLang="en-US" sz="2800" dirty="0"/>
              <a:t>电路的工作状态</a:t>
            </a:r>
            <a:endParaRPr lang="zh-CN" altLang="en-US" sz="2800" dirty="0"/>
          </a:p>
          <a:p>
            <a:pPr>
              <a:lnSpc>
                <a:spcPct val="120000"/>
              </a:lnSpc>
            </a:pPr>
            <a:r>
              <a:rPr lang="zh-CN" altLang="en-US" sz="2800" dirty="0"/>
              <a:t>已经知道电路由电源、负载和中间环节三个基本部分组成的。在实际各工作中，由于连接方式不同，电路的工作状态常有空载</a:t>
            </a:r>
            <a:r>
              <a:rPr lang="en-US" altLang="zh-CN" sz="2800"/>
              <a:t>(</a:t>
            </a:r>
            <a:r>
              <a:rPr lang="zh-CN" altLang="en-US" sz="2800" dirty="0"/>
              <a:t>开路</a:t>
            </a:r>
            <a:r>
              <a:rPr lang="en-US" altLang="zh-CN" sz="2800"/>
              <a:t>)</a:t>
            </a:r>
            <a:r>
              <a:rPr lang="zh-CN" altLang="en-US" sz="2800" dirty="0"/>
              <a:t>、短路和负载</a:t>
            </a:r>
            <a:r>
              <a:rPr lang="en-US" altLang="zh-CN" sz="2800"/>
              <a:t>(</a:t>
            </a:r>
            <a:r>
              <a:rPr lang="zh-CN" altLang="en-US" sz="2800" dirty="0"/>
              <a:t>通路</a:t>
            </a:r>
            <a:r>
              <a:rPr lang="en-US" altLang="zh-CN" sz="2800"/>
              <a:t>)</a:t>
            </a:r>
            <a:r>
              <a:rPr lang="zh-CN" altLang="en-US" sz="2800" dirty="0"/>
              <a:t>情况。下面以最简单的直流电路为例介绍在三种工作状态下的电流、电压和功率方面的特征。</a:t>
            </a:r>
            <a:endParaRPr lang="zh-CN"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6" name="标题 144385"/>
          <p:cNvSpPr>
            <a:spLocks noGrp="1" noRot="1"/>
          </p:cNvSpPr>
          <p:nvPr>
            <p:ph type="title"/>
          </p:nvPr>
        </p:nvSpPr>
        <p:spPr>
          <a:ln/>
        </p:spPr>
        <p:txBody>
          <a:bodyPr anchor="ctr" anchorCtr="0"/>
          <a:p>
            <a:r>
              <a:rPr lang="en-US" altLang="zh-CN"/>
              <a:t>1</a:t>
            </a:r>
            <a:r>
              <a:rPr lang="zh-CN" altLang="en-US"/>
              <a:t></a:t>
            </a:r>
            <a:r>
              <a:rPr lang="en-US" altLang="zh-CN"/>
              <a:t>1</a:t>
            </a:r>
            <a:r>
              <a:rPr lang="zh-CN" altLang="en-US"/>
              <a:t></a:t>
            </a:r>
            <a:r>
              <a:rPr lang="en-US" altLang="zh-CN"/>
              <a:t>1</a:t>
            </a:r>
            <a:r>
              <a:rPr lang="zh-CN" altLang="en-US"/>
              <a:t>〓</a:t>
            </a:r>
            <a:r>
              <a:rPr lang="zh-CN" altLang="en-US" dirty="0"/>
              <a:t>电路的基本概念</a:t>
            </a:r>
            <a:endParaRPr lang="zh-CN" altLang="en-US" dirty="0"/>
          </a:p>
        </p:txBody>
      </p:sp>
      <p:sp>
        <p:nvSpPr>
          <p:cNvPr id="144387" name="文本占位符 144386"/>
          <p:cNvSpPr>
            <a:spLocks noGrp="1" noRot="1"/>
          </p:cNvSpPr>
          <p:nvPr>
            <p:ph type="body" idx="1"/>
          </p:nvPr>
        </p:nvSpPr>
        <p:spPr>
          <a:ln/>
        </p:spPr>
        <p:txBody>
          <a:bodyPr/>
          <a:p>
            <a:pPr>
              <a:lnSpc>
                <a:spcPct val="120000"/>
              </a:lnSpc>
            </a:pPr>
            <a:r>
              <a:rPr lang="en-US" altLang="zh-CN" sz="2800"/>
              <a:t>1</a:t>
            </a:r>
            <a:r>
              <a:rPr lang="zh-CN" altLang="en-US" sz="2800"/>
              <a:t> </a:t>
            </a:r>
            <a:r>
              <a:rPr lang="zh-CN" altLang="en-US" sz="2800" dirty="0"/>
              <a:t>电路的组成</a:t>
            </a:r>
            <a:endParaRPr lang="zh-CN" altLang="en-US" sz="2800" dirty="0"/>
          </a:p>
          <a:p>
            <a:pPr>
              <a:lnSpc>
                <a:spcPct val="120000"/>
              </a:lnSpc>
            </a:pPr>
            <a:r>
              <a:rPr lang="zh-CN" altLang="en-US" sz="2800" dirty="0"/>
              <a:t>电路是电流的通路，是由若干电气设备与器件为了实现某一功能按一定方式组合而成的。实际电路的组成方式多种多样，但通常由电源</a:t>
            </a:r>
            <a:r>
              <a:rPr lang="en-US" altLang="zh-CN" sz="2800"/>
              <a:t>(</a:t>
            </a:r>
            <a:r>
              <a:rPr lang="zh-CN" altLang="en-US" sz="2800" dirty="0"/>
              <a:t>或信号源</a:t>
            </a:r>
            <a:r>
              <a:rPr lang="en-US" altLang="zh-CN" sz="2800"/>
              <a:t>)</a:t>
            </a:r>
            <a:r>
              <a:rPr lang="zh-CN" altLang="en-US" sz="2800" dirty="0"/>
              <a:t>、负载和中间环节</a:t>
            </a:r>
            <a:r>
              <a:rPr lang="en-US" altLang="zh-CN" sz="2800"/>
              <a:t>3</a:t>
            </a:r>
            <a:r>
              <a:rPr lang="zh-CN" altLang="en-US" sz="2800" dirty="0"/>
              <a:t>部分组成，如图</a:t>
            </a:r>
            <a:r>
              <a:rPr lang="en-US" altLang="zh-CN" sz="2800"/>
              <a:t>1</a:t>
            </a:r>
            <a:r>
              <a:rPr lang="zh-CN" altLang="en-US" sz="2800"/>
              <a:t></a:t>
            </a:r>
            <a:r>
              <a:rPr lang="en-US" altLang="zh-CN" sz="2800"/>
              <a:t>1</a:t>
            </a:r>
            <a:r>
              <a:rPr lang="zh-CN" altLang="en-US" sz="2800" dirty="0"/>
              <a:t>所示 </a:t>
            </a:r>
            <a:endParaRPr lang="zh-CN" alt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7" name="文本占位符 36866"/>
          <p:cNvSpPr>
            <a:spLocks noGrp="1" noRot="1"/>
          </p:cNvSpPr>
          <p:nvPr>
            <p:ph type="body" idx="1"/>
          </p:nvPr>
        </p:nvSpPr>
        <p:spPr>
          <a:xfrm>
            <a:off x="301625" y="533400"/>
            <a:ext cx="8540750" cy="5791200"/>
          </a:xfrm>
          <a:ln/>
        </p:spPr>
        <p:txBody>
          <a:bodyPr/>
          <a:p>
            <a:pPr>
              <a:lnSpc>
                <a:spcPct val="120000"/>
              </a:lnSpc>
            </a:pPr>
            <a:r>
              <a:rPr lang="en-US" altLang="zh-CN" sz="2800"/>
              <a:t>(1) </a:t>
            </a:r>
            <a:r>
              <a:rPr lang="zh-CN" altLang="en-US" sz="2800" dirty="0"/>
              <a:t>空载状态</a:t>
            </a:r>
            <a:endParaRPr lang="zh-CN" altLang="en-US" sz="2800" dirty="0"/>
          </a:p>
          <a:p>
            <a:pPr>
              <a:lnSpc>
                <a:spcPct val="120000"/>
              </a:lnSpc>
            </a:pPr>
            <a:r>
              <a:rPr lang="zh-CN" altLang="en-US" sz="2800" dirty="0"/>
              <a:t>在图</a:t>
            </a:r>
            <a:r>
              <a:rPr lang="en-US" altLang="zh-CN" sz="2800"/>
              <a:t>1-4(a)</a:t>
            </a:r>
            <a:r>
              <a:rPr lang="zh-CN" altLang="en-US" sz="2800" dirty="0"/>
              <a:t>电路中，当开关打开时，外电路与电源断开，电路处于空载</a:t>
            </a:r>
            <a:r>
              <a:rPr lang="en-US" altLang="zh-CN" sz="2800"/>
              <a:t>(</a:t>
            </a:r>
            <a:r>
              <a:rPr lang="zh-CN" altLang="en-US" sz="2800" dirty="0"/>
              <a:t>开路</a:t>
            </a:r>
            <a:r>
              <a:rPr lang="en-US" altLang="zh-CN" sz="2800"/>
              <a:t>)</a:t>
            </a:r>
            <a:r>
              <a:rPr lang="zh-CN" altLang="en-US" sz="2800" dirty="0"/>
              <a:t>状态。电路的电流为零，电源的内阻压降</a:t>
            </a:r>
            <a:r>
              <a:rPr lang="en-US" altLang="zh-CN" sz="2800"/>
              <a:t>IR</a:t>
            </a:r>
            <a:r>
              <a:rPr lang="en-US" altLang="zh-CN" sz="2800" baseline="-25000"/>
              <a:t>0</a:t>
            </a:r>
            <a:r>
              <a:rPr lang="zh-CN" altLang="en-US" sz="2800" dirty="0"/>
              <a:t>也等于零，这时电源的端电压</a:t>
            </a:r>
            <a:r>
              <a:rPr lang="en-US" altLang="zh-CN" sz="2800"/>
              <a:t>U(</a:t>
            </a:r>
            <a:r>
              <a:rPr lang="zh-CN" altLang="en-US" sz="2800" dirty="0"/>
              <a:t>也称空载电压</a:t>
            </a:r>
            <a:r>
              <a:rPr lang="en-US" altLang="zh-CN" sz="2800"/>
              <a:t>)</a:t>
            </a:r>
            <a:r>
              <a:rPr lang="zh-CN" altLang="en-US" sz="2800" dirty="0"/>
              <a:t>等于电源的电动势</a:t>
            </a:r>
            <a:r>
              <a:rPr lang="en-US" altLang="zh-CN" sz="2800"/>
              <a:t>E</a:t>
            </a:r>
            <a:r>
              <a:rPr lang="zh-CN" altLang="en-US" sz="2800" dirty="0"/>
              <a:t>，负载电阻</a:t>
            </a:r>
            <a:r>
              <a:rPr lang="en-US" altLang="zh-CN" sz="2800"/>
              <a:t>R</a:t>
            </a:r>
            <a:r>
              <a:rPr lang="zh-CN" altLang="en-US" sz="2800" dirty="0"/>
              <a:t>不消耗功率。处于空载状态时电路具有下列特征：</a:t>
            </a:r>
            <a:endParaRPr lang="zh-CN" altLang="en-US" sz="2800" dirty="0"/>
          </a:p>
          <a:p>
            <a:pPr>
              <a:lnSpc>
                <a:spcPct val="120000"/>
              </a:lnSpc>
              <a:buNone/>
            </a:pPr>
            <a:r>
              <a:rPr lang="zh-CN" altLang="en-US" sz="2800"/>
              <a:t>                </a:t>
            </a:r>
            <a:r>
              <a:rPr lang="en-US" altLang="zh-CN" sz="2800"/>
              <a:t>I=0</a:t>
            </a:r>
            <a:r>
              <a:rPr lang="zh-CN" altLang="en-US" sz="2800"/>
              <a:t></a:t>
            </a:r>
            <a:r>
              <a:rPr lang="en-US" altLang="zh-CN" sz="2800"/>
              <a:t>U=E</a:t>
            </a:r>
            <a:r>
              <a:rPr lang="zh-CN" altLang="en-US" sz="2800"/>
              <a:t></a:t>
            </a:r>
            <a:endParaRPr lang="zh-CN" altLang="en-US" sz="2800"/>
          </a:p>
          <a:p>
            <a:pPr>
              <a:lnSpc>
                <a:spcPct val="120000"/>
              </a:lnSpc>
              <a:buNone/>
            </a:pPr>
            <a:r>
              <a:rPr lang="zh-CN" altLang="en-US" sz="2800"/>
              <a:t>                </a:t>
            </a:r>
            <a:r>
              <a:rPr lang="en-US" altLang="zh-CN" sz="2800"/>
              <a:t>P</a:t>
            </a:r>
            <a:r>
              <a:rPr lang="en-US" altLang="zh-CN" sz="2800" baseline="-25000"/>
              <a:t>E</a:t>
            </a:r>
            <a:r>
              <a:rPr lang="en-US" altLang="zh-CN" sz="2800"/>
              <a:t>=0</a:t>
            </a:r>
            <a:r>
              <a:rPr lang="zh-CN" altLang="en-US" sz="2800"/>
              <a:t> </a:t>
            </a:r>
            <a:r>
              <a:rPr lang="en-US" altLang="zh-CN" sz="2800"/>
              <a:t>P=0</a:t>
            </a:r>
            <a:r>
              <a:rPr lang="zh-CN" altLang="en-US" sz="2800"/>
              <a:t></a:t>
            </a:r>
            <a:endParaRPr lang="zh-CN" alt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7893" name="文本占位符 37892" descr="1j4"/>
          <p:cNvPicPr>
            <a:picLocks noChangeAspect="1"/>
          </p:cNvPicPr>
          <p:nvPr>
            <p:ph type="body" idx="1"/>
          </p:nvPr>
        </p:nvPicPr>
        <p:blipFill>
          <a:blip r:embed="rId1"/>
          <a:stretch>
            <a:fillRect/>
          </a:stretch>
        </p:blipFill>
        <p:spPr>
          <a:xfrm>
            <a:off x="457200" y="1371600"/>
            <a:ext cx="8305800" cy="2819400"/>
          </a:xfrm>
          <a:ln/>
        </p:spPr>
      </p:pic>
      <p:sp>
        <p:nvSpPr>
          <p:cNvPr id="37894" name="矩形 37893"/>
          <p:cNvSpPr/>
          <p:nvPr/>
        </p:nvSpPr>
        <p:spPr>
          <a:xfrm>
            <a:off x="3048000" y="4724400"/>
            <a:ext cx="25717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1-4</a:t>
            </a:r>
            <a:r>
              <a:rPr lang="zh-CN" altLang="en-US">
                <a:latin typeface="Arial" panose="020B0604020202020204" pitchFamily="34" charset="0"/>
              </a:rPr>
              <a:t>〓</a:t>
            </a:r>
            <a:r>
              <a:rPr lang="zh-CN" altLang="en-US" dirty="0">
                <a:latin typeface="Arial" panose="020B0604020202020204" pitchFamily="34" charset="0"/>
              </a:rPr>
              <a:t>电路的工作状态</a:t>
            </a:r>
            <a:endParaRPr lang="zh-CN" altLang="en-US" dirty="0">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5" name="文本占位符 38914"/>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短路状态</a:t>
            </a:r>
            <a:endParaRPr lang="zh-CN" altLang="en-US" sz="2800" dirty="0"/>
          </a:p>
          <a:p>
            <a:pPr>
              <a:lnSpc>
                <a:spcPct val="120000"/>
              </a:lnSpc>
            </a:pPr>
            <a:r>
              <a:rPr lang="zh-CN" altLang="en-US" sz="2800" dirty="0"/>
              <a:t>在图</a:t>
            </a:r>
            <a:r>
              <a:rPr lang="en-US" altLang="zh-CN" sz="2800"/>
              <a:t>1-4(b)</a:t>
            </a:r>
            <a:r>
              <a:rPr lang="zh-CN" altLang="en-US" sz="2800" dirty="0"/>
              <a:t>电路中，负载电阻</a:t>
            </a:r>
            <a:r>
              <a:rPr lang="en-US" altLang="zh-CN" sz="2800"/>
              <a:t>R</a:t>
            </a:r>
            <a:r>
              <a:rPr lang="zh-CN" altLang="en-US" sz="2800" dirty="0"/>
              <a:t>为零时或者由于某种原因电源两端被导线直接联通时，电流不通过负载电阻而直接流回电源，电路处于短路状态。电路短路时，外电路电阻</a:t>
            </a:r>
            <a:r>
              <a:rPr lang="en-US" altLang="zh-CN" sz="2800"/>
              <a:t>R</a:t>
            </a:r>
            <a:r>
              <a:rPr lang="zh-CN" altLang="en-US" sz="2800" dirty="0"/>
              <a:t>为零，电源端电压</a:t>
            </a:r>
            <a:r>
              <a:rPr lang="en-US" altLang="zh-CN" sz="2800"/>
              <a:t>U</a:t>
            </a:r>
            <a:r>
              <a:rPr lang="zh-CN" altLang="en-US" sz="2800" dirty="0"/>
              <a:t>也为零，电源电动势全部降在电源的内阻</a:t>
            </a:r>
            <a:r>
              <a:rPr lang="en-US" altLang="zh-CN" sz="2800"/>
              <a:t>R</a:t>
            </a:r>
            <a:r>
              <a:rPr lang="en-US" altLang="zh-CN" sz="2800" baseline="-25000"/>
              <a:t>0</a:t>
            </a:r>
            <a:r>
              <a:rPr lang="zh-CN" altLang="en-US" sz="2800" dirty="0"/>
              <a:t>上。一般电源内阻</a:t>
            </a:r>
            <a:r>
              <a:rPr lang="en-US" altLang="zh-CN" sz="2800"/>
              <a:t>R</a:t>
            </a:r>
            <a:r>
              <a:rPr lang="en-US" altLang="zh-CN" sz="2800" baseline="-25000"/>
              <a:t>0</a:t>
            </a:r>
            <a:r>
              <a:rPr lang="zh-CN" altLang="en-US" sz="2800" dirty="0"/>
              <a:t>很小，因此电路电流就很大，称为短路电流，用</a:t>
            </a:r>
            <a:r>
              <a:rPr lang="en-US" altLang="zh-CN" sz="2800"/>
              <a:t>I</a:t>
            </a:r>
            <a:r>
              <a:rPr lang="en-US" altLang="zh-CN" sz="2800" baseline="-25000"/>
              <a:t>S</a:t>
            </a:r>
            <a:r>
              <a:rPr lang="zh-CN" altLang="en-US" sz="2800" dirty="0"/>
              <a:t>表示。处于短路时电路具有下列特征：</a:t>
            </a:r>
            <a:endParaRPr lang="zh-CN" altLang="en-US" sz="2800" dirty="0"/>
          </a:p>
          <a:p>
            <a:pPr>
              <a:lnSpc>
                <a:spcPct val="120000"/>
              </a:lnSpc>
              <a:buNone/>
            </a:pPr>
            <a:r>
              <a:rPr lang="zh-CN" altLang="en-US" sz="2800"/>
              <a:t>                           </a:t>
            </a:r>
            <a:r>
              <a:rPr lang="en-US" altLang="zh-CN" sz="2800"/>
              <a:t>U=0 </a:t>
            </a:r>
            <a:r>
              <a:rPr lang="zh-CN" altLang="en-US" sz="2800"/>
              <a:t> </a:t>
            </a:r>
            <a:r>
              <a:rPr lang="en-US" altLang="zh-CN" sz="2800"/>
              <a:t>I</a:t>
            </a:r>
            <a:r>
              <a:rPr lang="en-US" altLang="zh-CN" sz="2800" baseline="-25000"/>
              <a:t>S</a:t>
            </a:r>
            <a:r>
              <a:rPr lang="en-US" altLang="zh-CN" sz="2800"/>
              <a:t>=E/R</a:t>
            </a:r>
            <a:r>
              <a:rPr lang="en-US" altLang="zh-CN" sz="2800" baseline="-25000"/>
              <a:t>0</a:t>
            </a:r>
            <a:endParaRPr lang="en-US" altLang="zh-CN" sz="2800" baseline="-25000"/>
          </a:p>
          <a:p>
            <a:pPr>
              <a:lnSpc>
                <a:spcPct val="120000"/>
              </a:lnSpc>
              <a:buNone/>
            </a:pPr>
            <a:r>
              <a:rPr lang="en-US" altLang="zh-CN" sz="2800"/>
              <a:t>                           P</a:t>
            </a:r>
            <a:r>
              <a:rPr lang="en-US" altLang="zh-CN" sz="2800" baseline="-25000"/>
              <a:t>E</a:t>
            </a:r>
            <a:r>
              <a:rPr lang="en-US" altLang="zh-CN" sz="2800"/>
              <a:t>=I</a:t>
            </a:r>
            <a:r>
              <a:rPr lang="en-US" altLang="zh-CN" sz="2800" baseline="30000"/>
              <a:t>2</a:t>
            </a:r>
            <a:r>
              <a:rPr lang="en-US" altLang="zh-CN" sz="2800" baseline="-25000"/>
              <a:t>S</a:t>
            </a:r>
            <a:r>
              <a:rPr lang="en-US" altLang="zh-CN" sz="2800"/>
              <a:t>R</a:t>
            </a:r>
            <a:r>
              <a:rPr lang="en-US" altLang="zh-CN" sz="2800" baseline="-25000"/>
              <a:t>0</a:t>
            </a:r>
            <a:r>
              <a:rPr lang="zh-CN" altLang="en-US" sz="2800"/>
              <a:t> </a:t>
            </a:r>
            <a:r>
              <a:rPr lang="en-US" altLang="zh-CN" sz="2800"/>
              <a:t>P=0</a:t>
            </a:r>
            <a:r>
              <a:rPr lang="zh-CN" altLang="en-US" sz="2800"/>
              <a:t></a:t>
            </a:r>
            <a:endParaRPr lang="zh-CN" altLang="en-US" sz="2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9" name="文本占位符 39938"/>
          <p:cNvSpPr>
            <a:spLocks noGrp="1" noRot="1"/>
          </p:cNvSpPr>
          <p:nvPr>
            <p:ph type="body" idx="1"/>
          </p:nvPr>
        </p:nvSpPr>
        <p:spPr>
          <a:xfrm>
            <a:off x="301625" y="685800"/>
            <a:ext cx="8540750" cy="5413375"/>
          </a:xfrm>
          <a:ln/>
        </p:spPr>
        <p:txBody>
          <a:bodyPr/>
          <a:p>
            <a:pPr>
              <a:lnSpc>
                <a:spcPct val="120000"/>
              </a:lnSpc>
            </a:pPr>
            <a:r>
              <a:rPr lang="zh-CN" altLang="en-US" sz="2800" dirty="0"/>
              <a:t>电路短路时，短路电流很大，容易损坏电源和造成严重事故，所以应该尽力预防。一般情况下，短路是由于电气设备和线路的绝缘损坏或者接线错误引起的。为了避免短路故障造成的损失，通常在电源引入处接入熔断器或自动断路器，在电路出现短路故障时快速切断电源，以避免重大损失。</a:t>
            </a:r>
            <a:endParaRPr lang="zh-CN" alt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3" name="文本占位符 40962"/>
          <p:cNvSpPr>
            <a:spLocks noGrp="1" noRot="1"/>
          </p:cNvSpPr>
          <p:nvPr>
            <p:ph type="body" idx="1"/>
          </p:nvPr>
        </p:nvSpPr>
        <p:spPr>
          <a:xfrm>
            <a:off x="304800" y="685800"/>
            <a:ext cx="8540750" cy="5337175"/>
          </a:xfrm>
          <a:ln/>
        </p:spPr>
        <p:txBody>
          <a:bodyPr/>
          <a:p>
            <a:pPr>
              <a:lnSpc>
                <a:spcPct val="120000"/>
              </a:lnSpc>
            </a:pPr>
            <a:r>
              <a:rPr lang="zh-CN" altLang="en-US" sz="2800" dirty="0"/>
              <a:t>对于实际的电气设备，为了让其取得最好的技术及经济效能，制造厂家对其性能、使用条件等都用一些技术数据加以规定，这些规定的技术数据称为电气设备的额定值，如额定电压、额定电流、额定功率等。如果电气设备按照额定值运行，则称电路处于额定工作状态</a:t>
            </a:r>
            <a:r>
              <a:rPr lang="en-US" altLang="zh-CN" sz="2800"/>
              <a:t>(</a:t>
            </a:r>
            <a:r>
              <a:rPr lang="zh-CN" altLang="en-US" sz="2800" dirty="0"/>
              <a:t>满载运行</a:t>
            </a:r>
            <a:r>
              <a:rPr lang="en-US" altLang="zh-CN" sz="2800"/>
              <a:t>)</a:t>
            </a:r>
            <a:r>
              <a:rPr lang="zh-CN" altLang="en-US" sz="2800" dirty="0"/>
              <a:t>，它是负载状态的一个特例。</a:t>
            </a:r>
            <a:endParaRPr lang="zh-CN" altLang="en-US" sz="2800" dirty="0"/>
          </a:p>
          <a:p>
            <a:pPr>
              <a:lnSpc>
                <a:spcPct val="120000"/>
              </a:lnSpc>
            </a:pPr>
            <a:r>
              <a:rPr lang="zh-CN" altLang="en-US" sz="2800" dirty="0"/>
              <a:t>为使电气设备长期、安全工作，使用者必须按照制造厂家给定的额定值条件来使用设备，绝不允许超过额定值运行。</a:t>
            </a:r>
            <a:endParaRPr lang="zh-CN" alt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10" name="标题 145409"/>
          <p:cNvSpPr>
            <a:spLocks noGrp="1" noRot="1"/>
          </p:cNvSpPr>
          <p:nvPr>
            <p:ph type="title"/>
          </p:nvPr>
        </p:nvSpPr>
        <p:spPr>
          <a:ln/>
        </p:spPr>
        <p:txBody>
          <a:bodyPr anchor="ctr" anchorCtr="0"/>
          <a:p>
            <a:r>
              <a:rPr lang="en-US" altLang="zh-CN"/>
              <a:t>1</a:t>
            </a:r>
            <a:r>
              <a:rPr lang="zh-CN" altLang="en-US"/>
              <a:t></a:t>
            </a:r>
            <a:r>
              <a:rPr lang="en-US" altLang="zh-CN"/>
              <a:t>1</a:t>
            </a:r>
            <a:r>
              <a:rPr lang="zh-CN" altLang="en-US"/>
              <a:t></a:t>
            </a:r>
            <a:r>
              <a:rPr lang="en-US" altLang="zh-CN"/>
              <a:t>2</a:t>
            </a:r>
            <a:r>
              <a:rPr lang="zh-CN" altLang="en-US"/>
              <a:t>〓</a:t>
            </a:r>
            <a:r>
              <a:rPr lang="zh-CN" altLang="en-US" dirty="0"/>
              <a:t>电路的基本定律</a:t>
            </a:r>
            <a:endParaRPr lang="zh-CN" altLang="en-US" dirty="0"/>
          </a:p>
        </p:txBody>
      </p:sp>
      <p:sp>
        <p:nvSpPr>
          <p:cNvPr id="145411" name="文本占位符 145410"/>
          <p:cNvSpPr>
            <a:spLocks noGrp="1" noRot="1"/>
          </p:cNvSpPr>
          <p:nvPr>
            <p:ph type="body" idx="1"/>
          </p:nvPr>
        </p:nvSpPr>
        <p:spPr>
          <a:xfrm>
            <a:off x="301625" y="1752600"/>
            <a:ext cx="8540750" cy="4346575"/>
          </a:xfrm>
          <a:ln/>
        </p:spPr>
        <p:txBody>
          <a:bodyPr/>
          <a:p>
            <a:pPr>
              <a:lnSpc>
                <a:spcPct val="120000"/>
              </a:lnSpc>
            </a:pPr>
            <a:r>
              <a:rPr lang="en-US" altLang="zh-CN" sz="2800"/>
              <a:t>1</a:t>
            </a:r>
            <a:r>
              <a:rPr lang="zh-CN" altLang="en-US" sz="2800"/>
              <a:t> </a:t>
            </a:r>
            <a:r>
              <a:rPr lang="zh-CN" altLang="en-US" sz="2800" dirty="0"/>
              <a:t>欧姆定律</a:t>
            </a:r>
            <a:endParaRPr lang="zh-CN" altLang="en-US" sz="2800" dirty="0"/>
          </a:p>
          <a:p>
            <a:pPr>
              <a:lnSpc>
                <a:spcPct val="120000"/>
              </a:lnSpc>
            </a:pPr>
            <a:r>
              <a:rPr lang="en-US" altLang="zh-CN" sz="2800"/>
              <a:t>(1) </a:t>
            </a:r>
            <a:r>
              <a:rPr lang="zh-CN" altLang="en-US" sz="2800" dirty="0"/>
              <a:t>一段电路的欧姆定律</a:t>
            </a:r>
            <a:endParaRPr lang="zh-CN" altLang="en-US" sz="2800" dirty="0"/>
          </a:p>
          <a:p>
            <a:pPr>
              <a:lnSpc>
                <a:spcPct val="120000"/>
              </a:lnSpc>
            </a:pPr>
            <a:r>
              <a:rPr lang="zh-CN" altLang="en-US" sz="2800" dirty="0"/>
              <a:t>当电阻两端加上电压时，电阻中就会有电流通过，如图</a:t>
            </a:r>
            <a:r>
              <a:rPr lang="en-US" altLang="zh-CN" sz="2800"/>
              <a:t>1</a:t>
            </a:r>
            <a:r>
              <a:rPr lang="zh-CN" altLang="en-US" sz="2800"/>
              <a:t></a:t>
            </a:r>
            <a:r>
              <a:rPr lang="en-US" altLang="zh-CN" sz="2800"/>
              <a:t>5(a)</a:t>
            </a:r>
            <a:r>
              <a:rPr lang="zh-CN" altLang="en-US" sz="2800" dirty="0"/>
              <a:t>所示。实验证明：在一段没有电动势而只有电阻的电路中，电流</a:t>
            </a:r>
            <a:r>
              <a:rPr lang="en-US" altLang="zh-CN" sz="2800"/>
              <a:t>I</a:t>
            </a:r>
            <a:r>
              <a:rPr lang="zh-CN" altLang="en-US" sz="2800" dirty="0"/>
              <a:t>的大小与电阻</a:t>
            </a:r>
            <a:r>
              <a:rPr lang="en-US" altLang="zh-CN" sz="2800"/>
              <a:t>R</a:t>
            </a:r>
            <a:r>
              <a:rPr lang="zh-CN" altLang="en-US" sz="2800" dirty="0"/>
              <a:t>两端的电压</a:t>
            </a:r>
            <a:r>
              <a:rPr lang="en-US" altLang="zh-CN" sz="2800"/>
              <a:t>U</a:t>
            </a:r>
            <a:r>
              <a:rPr lang="zh-CN" altLang="en-US" sz="2800" dirty="0"/>
              <a:t>高低成正比，与电阻值</a:t>
            </a:r>
            <a:r>
              <a:rPr lang="en-US" altLang="zh-CN" sz="2800"/>
              <a:t>R</a:t>
            </a:r>
            <a:r>
              <a:rPr lang="zh-CN" altLang="en-US" sz="2800" dirty="0"/>
              <a:t>的大小成反比。这就是一段电路的欧姆定律。此定律可用式</a:t>
            </a:r>
            <a:r>
              <a:rPr lang="en-US" altLang="zh-CN" sz="2800"/>
              <a:t>(1-11)</a:t>
            </a:r>
            <a:r>
              <a:rPr lang="zh-CN" altLang="en-US" sz="2800" dirty="0"/>
              <a:t>表示：</a:t>
            </a:r>
            <a:r>
              <a:rPr lang="en-US" altLang="zh-CN" sz="2800"/>
              <a:t>I=U/R(1-11)</a:t>
            </a:r>
            <a:r>
              <a:rPr lang="zh-CN" altLang="en-US" sz="2800"/>
              <a:t> </a:t>
            </a:r>
            <a:endParaRPr lang="zh-CN" altLang="en-US" sz="2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1989" name="文本占位符 41988" descr="1j5"/>
          <p:cNvPicPr>
            <a:picLocks noChangeAspect="1"/>
          </p:cNvPicPr>
          <p:nvPr>
            <p:ph type="body" idx="1"/>
          </p:nvPr>
        </p:nvPicPr>
        <p:blipFill>
          <a:blip r:embed="rId1"/>
          <a:stretch>
            <a:fillRect/>
          </a:stretch>
        </p:blipFill>
        <p:spPr>
          <a:xfrm>
            <a:off x="381000" y="790575"/>
            <a:ext cx="8458200" cy="3705225"/>
          </a:xfrm>
          <a:ln/>
        </p:spPr>
      </p:pic>
      <p:sp>
        <p:nvSpPr>
          <p:cNvPr id="41990" name="矩形 41989"/>
          <p:cNvSpPr/>
          <p:nvPr/>
        </p:nvSpPr>
        <p:spPr>
          <a:xfrm>
            <a:off x="3733800" y="5029200"/>
            <a:ext cx="18859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1-5</a:t>
            </a:r>
            <a:r>
              <a:rPr lang="zh-CN" altLang="en-US">
                <a:latin typeface="Arial" panose="020B0604020202020204" pitchFamily="34" charset="0"/>
              </a:rPr>
              <a:t>〓</a:t>
            </a:r>
            <a:r>
              <a:rPr lang="zh-CN" altLang="en-US" dirty="0">
                <a:latin typeface="Arial" panose="020B0604020202020204" pitchFamily="34" charset="0"/>
              </a:rPr>
              <a:t>欧姆定律</a:t>
            </a:r>
            <a:endParaRPr lang="zh-CN" altLang="en-US" dirty="0">
              <a:latin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1" name="文本占位符 43010"/>
          <p:cNvSpPr>
            <a:spLocks noGrp="1" noRot="1"/>
          </p:cNvSpPr>
          <p:nvPr>
            <p:ph type="body" idx="1"/>
          </p:nvPr>
        </p:nvSpPr>
        <p:spPr>
          <a:xfrm>
            <a:off x="301625" y="762000"/>
            <a:ext cx="8540750" cy="5337175"/>
          </a:xfrm>
          <a:ln/>
        </p:spPr>
        <p:txBody>
          <a:bodyPr/>
          <a:p>
            <a:pPr>
              <a:lnSpc>
                <a:spcPct val="120000"/>
              </a:lnSpc>
            </a:pPr>
            <a:r>
              <a:rPr lang="zh-CN" altLang="en-US" sz="2800" dirty="0"/>
              <a:t>欧姆定律表示电压、电流和电阻三者之间的变化关系，只要知道其中任意两个量，就可以求出第三个量。如果</a:t>
            </a:r>
            <a:r>
              <a:rPr lang="en-US" altLang="zh-CN" sz="2800"/>
              <a:t>R</a:t>
            </a:r>
            <a:r>
              <a:rPr lang="zh-CN" altLang="en-US" sz="2800" dirty="0"/>
              <a:t>与电压和电流无关，是常数，这个电阻就是线性电阻。线性电阻的伏安特性如图</a:t>
            </a:r>
            <a:r>
              <a:rPr lang="en-US" altLang="zh-CN" sz="2800"/>
              <a:t>1-6</a:t>
            </a:r>
            <a:r>
              <a:rPr lang="zh-CN" altLang="en-US" sz="2800" dirty="0"/>
              <a:t>所示。</a:t>
            </a:r>
            <a:endParaRPr lang="zh-CN"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4037" name="文本占位符 44036" descr="1j6"/>
          <p:cNvPicPr>
            <a:picLocks noChangeAspect="1"/>
          </p:cNvPicPr>
          <p:nvPr>
            <p:ph type="body" idx="1"/>
          </p:nvPr>
        </p:nvPicPr>
        <p:blipFill>
          <a:blip r:embed="rId1"/>
          <a:stretch>
            <a:fillRect/>
          </a:stretch>
        </p:blipFill>
        <p:spPr>
          <a:xfrm>
            <a:off x="1371600" y="568325"/>
            <a:ext cx="6629400" cy="5184775"/>
          </a:xfrm>
          <a:ln/>
        </p:spPr>
      </p:pic>
      <p:sp>
        <p:nvSpPr>
          <p:cNvPr id="44038" name="矩形 44037"/>
          <p:cNvSpPr/>
          <p:nvPr/>
        </p:nvSpPr>
        <p:spPr>
          <a:xfrm>
            <a:off x="2819400" y="5943600"/>
            <a:ext cx="30289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1-6</a:t>
            </a:r>
            <a:r>
              <a:rPr lang="zh-CN" altLang="en-US">
                <a:latin typeface="Arial" panose="020B0604020202020204" pitchFamily="34" charset="0"/>
              </a:rPr>
              <a:t>〓</a:t>
            </a:r>
            <a:r>
              <a:rPr lang="zh-CN" altLang="en-US" dirty="0">
                <a:latin typeface="Arial" panose="020B0604020202020204" pitchFamily="34" charset="0"/>
              </a:rPr>
              <a:t>线性电阻的伏安特性</a:t>
            </a:r>
            <a:endParaRPr lang="zh-CN" altLang="en-US" dirty="0">
              <a:latin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9" name="文本占位符 45058"/>
          <p:cNvSpPr>
            <a:spLocks noGrp="1" noRot="1"/>
          </p:cNvSpPr>
          <p:nvPr>
            <p:ph type="body" idx="1"/>
          </p:nvPr>
        </p:nvSpPr>
        <p:spPr>
          <a:xfrm>
            <a:off x="301625" y="609600"/>
            <a:ext cx="8540750" cy="5489575"/>
          </a:xfrm>
          <a:ln/>
        </p:spPr>
        <p:txBody>
          <a:bodyPr/>
          <a:p>
            <a:pPr>
              <a:lnSpc>
                <a:spcPct val="120000"/>
              </a:lnSpc>
            </a:pPr>
            <a:r>
              <a:rPr lang="en-US" altLang="zh-CN" sz="2800"/>
              <a:t>(2) </a:t>
            </a:r>
            <a:r>
              <a:rPr lang="zh-CN" altLang="en-US" sz="2800" dirty="0"/>
              <a:t>闭合电路欧姆定律</a:t>
            </a:r>
            <a:endParaRPr lang="zh-CN" altLang="en-US" sz="2800" dirty="0"/>
          </a:p>
          <a:p>
            <a:pPr>
              <a:lnSpc>
                <a:spcPct val="120000"/>
              </a:lnSpc>
            </a:pPr>
            <a:r>
              <a:rPr lang="zh-CN" altLang="en-US" sz="2800" dirty="0"/>
              <a:t>以直流发电机或蓄电池等作电源供电给负载的电路如图</a:t>
            </a:r>
            <a:r>
              <a:rPr lang="en-US" altLang="zh-CN" sz="2800"/>
              <a:t>1-5(b)</a:t>
            </a:r>
            <a:r>
              <a:rPr lang="zh-CN" altLang="en-US" sz="2800" dirty="0"/>
              <a:t>所示。图中电源的电动势为</a:t>
            </a:r>
            <a:r>
              <a:rPr lang="en-US" altLang="zh-CN" sz="2800"/>
              <a:t>E</a:t>
            </a:r>
            <a:r>
              <a:rPr lang="zh-CN" altLang="en-US" sz="2800" dirty="0"/>
              <a:t>，电源的内阻为</a:t>
            </a:r>
            <a:r>
              <a:rPr lang="en-US" altLang="zh-CN" sz="2800"/>
              <a:t>R</a:t>
            </a:r>
            <a:r>
              <a:rPr lang="en-US" altLang="zh-CN" sz="2800" baseline="-25000"/>
              <a:t>0</a:t>
            </a:r>
            <a:r>
              <a:rPr lang="zh-CN" altLang="en-US" sz="2800" dirty="0"/>
              <a:t>，</a:t>
            </a:r>
            <a:r>
              <a:rPr lang="en-US" altLang="zh-CN" sz="2800"/>
              <a:t>E</a:t>
            </a:r>
            <a:r>
              <a:rPr lang="zh-CN" altLang="en-US" sz="2800" dirty="0"/>
              <a:t>与</a:t>
            </a:r>
            <a:r>
              <a:rPr lang="en-US" altLang="zh-CN" sz="2800"/>
              <a:t>R</a:t>
            </a:r>
            <a:r>
              <a:rPr lang="en-US" altLang="zh-CN" sz="2800" baseline="-25000"/>
              <a:t>0</a:t>
            </a:r>
            <a:r>
              <a:rPr lang="zh-CN" altLang="en-US" sz="2800" dirty="0"/>
              <a:t>构成了电源的内电路，如图中虚线所框的部分，负载电阻只是电源的外电路。外电路和内电路共同组成了闭合电路。闭合电路的计算，仍可用欧姆定律进行：</a:t>
            </a:r>
            <a:endParaRPr lang="zh-CN" altLang="en-US" sz="2800" dirty="0"/>
          </a:p>
          <a:p>
            <a:pPr>
              <a:lnSpc>
                <a:spcPct val="120000"/>
              </a:lnSpc>
              <a:buNone/>
            </a:pPr>
            <a:r>
              <a:rPr lang="zh-CN" altLang="en-US" sz="2800"/>
              <a:t>                </a:t>
            </a:r>
            <a:r>
              <a:rPr lang="en-US" altLang="zh-CN" sz="2800"/>
              <a:t>I=E/(R+R</a:t>
            </a:r>
            <a:r>
              <a:rPr lang="en-US" altLang="zh-CN" sz="2800" baseline="-25000"/>
              <a:t>0</a:t>
            </a:r>
            <a:r>
              <a:rPr lang="en-US" altLang="zh-CN" sz="2800"/>
              <a:t>) (1-12)</a:t>
            </a:r>
            <a:r>
              <a:rPr lang="zh-CN" altLang="en-US" sz="2800"/>
              <a:t></a:t>
            </a:r>
            <a:endParaRPr lang="zh-CN" altLang="en-US" sz="2800"/>
          </a:p>
          <a:p>
            <a:pPr>
              <a:lnSpc>
                <a:spcPct val="120000"/>
              </a:lnSpc>
              <a:buNone/>
            </a:pPr>
            <a:r>
              <a:rPr lang="zh-CN" altLang="en-US" sz="2800"/>
              <a:t>                </a:t>
            </a:r>
            <a:r>
              <a:rPr lang="en-US" altLang="zh-CN" sz="2800"/>
              <a:t>E=IR+IR</a:t>
            </a:r>
            <a:r>
              <a:rPr lang="en-US" altLang="zh-CN" sz="2800" baseline="-25000"/>
              <a:t>0</a:t>
            </a:r>
            <a:r>
              <a:rPr lang="en-US" altLang="zh-CN" sz="2800"/>
              <a:t>=U+IR</a:t>
            </a:r>
            <a:r>
              <a:rPr lang="en-US" altLang="zh-CN" sz="2800" baseline="-25000"/>
              <a:t>0</a:t>
            </a:r>
            <a:r>
              <a:rPr lang="zh-CN" altLang="en-US" sz="2800"/>
              <a:t></a:t>
            </a:r>
            <a:endParaRPr lang="zh-CN" altLang="en-US" sz="2800"/>
          </a:p>
          <a:p>
            <a:pPr>
              <a:lnSpc>
                <a:spcPct val="120000"/>
              </a:lnSpc>
              <a:buNone/>
            </a:pPr>
            <a:r>
              <a:rPr lang="zh-CN" altLang="en-US" sz="2800"/>
              <a:t>                </a:t>
            </a:r>
            <a:r>
              <a:rPr lang="en-US" altLang="zh-CN" sz="2800"/>
              <a:t>U=E-IR</a:t>
            </a:r>
            <a:r>
              <a:rPr lang="en-US" altLang="zh-CN" sz="2800" baseline="-25000"/>
              <a:t>0</a:t>
            </a:r>
            <a:r>
              <a:rPr lang="en-US" altLang="zh-CN" sz="2800"/>
              <a:t> (1-13)</a:t>
            </a:r>
            <a:r>
              <a:rPr lang="zh-CN" altLang="en-US" sz="2800"/>
              <a:t></a:t>
            </a:r>
            <a:endParaRPr lang="zh-CN"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5" name="文本占位符 10244" descr="1J1"/>
          <p:cNvPicPr>
            <a:picLocks noChangeAspect="1"/>
          </p:cNvPicPr>
          <p:nvPr>
            <p:ph type="body" idx="1"/>
          </p:nvPr>
        </p:nvPicPr>
        <p:blipFill>
          <a:blip r:embed="rId1"/>
          <a:stretch>
            <a:fillRect/>
          </a:stretch>
        </p:blipFill>
        <p:spPr>
          <a:xfrm>
            <a:off x="381000" y="657225"/>
            <a:ext cx="8458200" cy="4721225"/>
          </a:xfrm>
          <a:ln/>
        </p:spPr>
      </p:pic>
      <p:sp>
        <p:nvSpPr>
          <p:cNvPr id="10246" name="矩形 10245"/>
          <p:cNvSpPr/>
          <p:nvPr/>
        </p:nvSpPr>
        <p:spPr>
          <a:xfrm>
            <a:off x="3352800" y="5715000"/>
            <a:ext cx="21145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a:t>
            </a:r>
            <a:r>
              <a:rPr lang="zh-CN" altLang="en-US">
                <a:latin typeface="Arial" panose="020B0604020202020204" pitchFamily="34" charset="0"/>
              </a:rPr>
              <a:t>〓</a:t>
            </a:r>
            <a:r>
              <a:rPr lang="zh-CN" altLang="en-US" dirty="0">
                <a:latin typeface="Arial" panose="020B0604020202020204" pitchFamily="34" charset="0"/>
              </a:rPr>
              <a:t>电路示意图</a:t>
            </a:r>
            <a:endParaRPr lang="zh-CN" altLang="en-US" dirty="0">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3" name="文本占位符 46082"/>
          <p:cNvSpPr>
            <a:spLocks noGrp="1" noRot="1"/>
          </p:cNvSpPr>
          <p:nvPr>
            <p:ph type="body" idx="1"/>
          </p:nvPr>
        </p:nvSpPr>
        <p:spPr>
          <a:xfrm>
            <a:off x="301625" y="533400"/>
            <a:ext cx="8540750" cy="5565775"/>
          </a:xfrm>
          <a:ln/>
        </p:spPr>
        <p:txBody>
          <a:bodyPr/>
          <a:p>
            <a:pPr>
              <a:lnSpc>
                <a:spcPct val="120000"/>
              </a:lnSpc>
            </a:pPr>
            <a:r>
              <a:rPr lang="zh-CN" altLang="en-US" sz="2800" dirty="0"/>
              <a:t>式</a:t>
            </a:r>
            <a:r>
              <a:rPr lang="en-US" altLang="zh-CN" sz="2800"/>
              <a:t>(1-12)</a:t>
            </a:r>
            <a:r>
              <a:rPr lang="zh-CN" altLang="en-US" sz="2800" dirty="0"/>
              <a:t>、式</a:t>
            </a:r>
            <a:r>
              <a:rPr lang="en-US" altLang="zh-CN" sz="2800"/>
              <a:t>(1-13)</a:t>
            </a:r>
            <a:r>
              <a:rPr lang="zh-CN" altLang="en-US" sz="2800" dirty="0"/>
              <a:t>就是闭合电路欧姆定律的表达式。式中</a:t>
            </a:r>
            <a:r>
              <a:rPr lang="en-US" altLang="zh-CN" sz="2800"/>
              <a:t>IR</a:t>
            </a:r>
            <a:r>
              <a:rPr lang="en-US" altLang="zh-CN" sz="2800" baseline="-25000"/>
              <a:t>0</a:t>
            </a:r>
            <a:r>
              <a:rPr lang="zh-CN" altLang="en-US" sz="2800" dirty="0"/>
              <a:t>称为电源的内部压降</a:t>
            </a:r>
            <a:r>
              <a:rPr lang="en-US" altLang="zh-CN" sz="2800"/>
              <a:t>(</a:t>
            </a:r>
            <a:r>
              <a:rPr lang="zh-CN" altLang="en-US" sz="2800" dirty="0"/>
              <a:t>或称内阻压降</a:t>
            </a:r>
            <a:r>
              <a:rPr lang="en-US" altLang="zh-CN" sz="2800"/>
              <a:t>)</a:t>
            </a:r>
            <a:r>
              <a:rPr lang="zh-CN" altLang="en-US" sz="2800" dirty="0"/>
              <a:t>，</a:t>
            </a:r>
            <a:r>
              <a:rPr lang="en-US" altLang="zh-CN" sz="2800"/>
              <a:t>U</a:t>
            </a:r>
            <a:r>
              <a:rPr lang="zh-CN" altLang="en-US" sz="2800" dirty="0"/>
              <a:t>称为电源的端电压。当电路闭合时，电源的端电压</a:t>
            </a:r>
            <a:r>
              <a:rPr lang="en-US" altLang="zh-CN" sz="2800"/>
              <a:t>U</a:t>
            </a:r>
            <a:r>
              <a:rPr lang="zh-CN" altLang="en-US" sz="2800" dirty="0"/>
              <a:t>等于电源的电动势</a:t>
            </a:r>
            <a:r>
              <a:rPr lang="en-US" altLang="zh-CN" sz="2800"/>
              <a:t>E</a:t>
            </a:r>
            <a:r>
              <a:rPr lang="zh-CN" altLang="en-US" sz="2800" dirty="0"/>
              <a:t>减去内部压降</a:t>
            </a:r>
            <a:r>
              <a:rPr lang="en-US" altLang="zh-CN" sz="2800"/>
              <a:t>IR</a:t>
            </a:r>
            <a:r>
              <a:rPr lang="en-US" altLang="zh-CN" sz="2800" baseline="-25000"/>
              <a:t>0</a:t>
            </a:r>
            <a:r>
              <a:rPr lang="zh-CN" altLang="en-US" sz="2800" dirty="0"/>
              <a:t>。电流愈大，则电源的端电压下降得愈多。表示它们关系的曲线，称为电源的外特性曲线，如图</a:t>
            </a:r>
            <a:r>
              <a:rPr lang="en-US" altLang="zh-CN" sz="2800"/>
              <a:t>1-7</a:t>
            </a:r>
            <a:r>
              <a:rPr lang="zh-CN" altLang="en-US" sz="2800" dirty="0"/>
              <a:t>所示。</a:t>
            </a:r>
            <a:endParaRPr lang="zh-CN" altLang="en-US" sz="2800" dirty="0"/>
          </a:p>
          <a:p>
            <a:pPr>
              <a:lnSpc>
                <a:spcPct val="120000"/>
              </a:lnSpc>
            </a:pPr>
            <a:r>
              <a:rPr lang="zh-CN" altLang="en-US" sz="2800" dirty="0"/>
              <a:t>一般情况下，电路的负载电阻总是比电源的内阻大得多。因而电源的内部压降</a:t>
            </a:r>
            <a:r>
              <a:rPr lang="en-US" altLang="zh-CN" sz="2800"/>
              <a:t>IR</a:t>
            </a:r>
            <a:r>
              <a:rPr lang="en-US" altLang="zh-CN" sz="2800" baseline="-25000"/>
              <a:t>0</a:t>
            </a:r>
            <a:r>
              <a:rPr lang="zh-CN" altLang="en-US" sz="2800" dirty="0"/>
              <a:t>总是比电源的端电压</a:t>
            </a:r>
            <a:r>
              <a:rPr lang="en-US" altLang="zh-CN" sz="2800"/>
              <a:t>U</a:t>
            </a:r>
            <a:r>
              <a:rPr lang="zh-CN" altLang="en-US" sz="2800" dirty="0"/>
              <a:t>要小得多，因此电源的电动势与电源端电压接近相等，即</a:t>
            </a:r>
            <a:r>
              <a:rPr lang="en-US" altLang="zh-CN" sz="2800"/>
              <a:t>U≈E</a:t>
            </a:r>
            <a:r>
              <a:rPr lang="zh-CN" altLang="en-US" sz="2800" dirty="0"/>
              <a:t>。 </a:t>
            </a:r>
            <a:endParaRPr lang="zh-CN" altLang="en-US"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7109" name="文本占位符 47108" descr="1J7"/>
          <p:cNvPicPr>
            <a:picLocks noChangeAspect="1"/>
          </p:cNvPicPr>
          <p:nvPr>
            <p:ph type="body" idx="1"/>
          </p:nvPr>
        </p:nvPicPr>
        <p:blipFill>
          <a:blip r:embed="rId1"/>
          <a:stretch>
            <a:fillRect/>
          </a:stretch>
        </p:blipFill>
        <p:spPr>
          <a:xfrm>
            <a:off x="1524000" y="609600"/>
            <a:ext cx="6324600" cy="5127625"/>
          </a:xfrm>
          <a:ln/>
        </p:spPr>
      </p:pic>
      <p:sp>
        <p:nvSpPr>
          <p:cNvPr id="47110" name="矩形 47109"/>
          <p:cNvSpPr/>
          <p:nvPr/>
        </p:nvSpPr>
        <p:spPr>
          <a:xfrm>
            <a:off x="3048000" y="5943600"/>
            <a:ext cx="28003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1-7</a:t>
            </a:r>
            <a:r>
              <a:rPr lang="zh-CN" altLang="en-US">
                <a:latin typeface="Arial" panose="020B0604020202020204" pitchFamily="34" charset="0"/>
              </a:rPr>
              <a:t>〓</a:t>
            </a:r>
            <a:r>
              <a:rPr lang="zh-CN" altLang="en-US" dirty="0">
                <a:latin typeface="Arial" panose="020B0604020202020204" pitchFamily="34" charset="0"/>
              </a:rPr>
              <a:t>电源的外特性曲线</a:t>
            </a:r>
            <a:endParaRPr lang="zh-CN" altLang="en-US" dirty="0">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1" name="文本占位符 48130"/>
          <p:cNvSpPr>
            <a:spLocks noGrp="1" noRot="1"/>
          </p:cNvSpPr>
          <p:nvPr>
            <p:ph type="body" idx="1"/>
          </p:nvPr>
        </p:nvSpPr>
        <p:spPr>
          <a:xfrm>
            <a:off x="301625" y="762000"/>
            <a:ext cx="8540750" cy="5337175"/>
          </a:xfrm>
          <a:ln/>
        </p:spPr>
        <p:txBody>
          <a:bodyPr/>
          <a:p>
            <a:pPr>
              <a:lnSpc>
                <a:spcPct val="120000"/>
              </a:lnSpc>
            </a:pPr>
            <a:r>
              <a:rPr lang="zh-CN" altLang="en-US" sz="2800" dirty="0"/>
              <a:t>如果将式</a:t>
            </a:r>
            <a:r>
              <a:rPr lang="en-US" altLang="zh-CN" sz="2800"/>
              <a:t>(1-13)</a:t>
            </a:r>
            <a:r>
              <a:rPr lang="zh-CN" altLang="en-US" sz="2800" dirty="0"/>
              <a:t>各项乘以</a:t>
            </a:r>
            <a:r>
              <a:rPr lang="en-US" altLang="zh-CN" sz="2800"/>
              <a:t>I</a:t>
            </a:r>
            <a:r>
              <a:rPr lang="zh-CN" altLang="en-US" sz="2800" dirty="0"/>
              <a:t>，则得到功率平衡式：</a:t>
            </a:r>
            <a:endParaRPr lang="zh-CN" altLang="en-US" sz="2800" dirty="0"/>
          </a:p>
          <a:p>
            <a:pPr>
              <a:lnSpc>
                <a:spcPct val="120000"/>
              </a:lnSpc>
              <a:buNone/>
            </a:pPr>
            <a:r>
              <a:rPr lang="zh-CN" altLang="en-US" sz="2800"/>
              <a:t>             </a:t>
            </a:r>
            <a:r>
              <a:rPr lang="en-US" altLang="zh-CN" sz="2800"/>
              <a:t>UI=EI-I</a:t>
            </a:r>
            <a:r>
              <a:rPr lang="en-US" altLang="zh-CN" sz="2800" baseline="30000"/>
              <a:t>2</a:t>
            </a:r>
            <a:r>
              <a:rPr lang="en-US" altLang="zh-CN" sz="2800"/>
              <a:t>R</a:t>
            </a:r>
            <a:r>
              <a:rPr lang="en-US" altLang="zh-CN" sz="2800" baseline="-25000"/>
              <a:t>0</a:t>
            </a:r>
            <a:r>
              <a:rPr lang="zh-CN" altLang="en-US" sz="2800"/>
              <a:t></a:t>
            </a:r>
            <a:endParaRPr lang="zh-CN" altLang="en-US" sz="2800"/>
          </a:p>
          <a:p>
            <a:pPr>
              <a:lnSpc>
                <a:spcPct val="120000"/>
              </a:lnSpc>
              <a:buNone/>
            </a:pPr>
            <a:r>
              <a:rPr lang="zh-CN" altLang="en-US" sz="2800"/>
              <a:t>             </a:t>
            </a:r>
            <a:r>
              <a:rPr lang="en-US" altLang="zh-CN" sz="2800"/>
              <a:t>P=P</a:t>
            </a:r>
            <a:r>
              <a:rPr lang="en-US" altLang="zh-CN" sz="2800" baseline="-25000"/>
              <a:t>E</a:t>
            </a:r>
            <a:r>
              <a:rPr lang="en-US" altLang="zh-CN" sz="2800"/>
              <a:t>-P</a:t>
            </a:r>
            <a:r>
              <a:rPr lang="en-US" altLang="zh-CN" sz="2800" baseline="-25000"/>
              <a:t>0</a:t>
            </a:r>
            <a:r>
              <a:rPr lang="en-US" altLang="zh-CN" sz="2800"/>
              <a:t> (1-14)</a:t>
            </a:r>
            <a:r>
              <a:rPr lang="zh-CN" altLang="en-US" sz="2800"/>
              <a:t></a:t>
            </a:r>
            <a:endParaRPr lang="zh-CN" altLang="en-US" sz="2800"/>
          </a:p>
          <a:p>
            <a:pPr>
              <a:lnSpc>
                <a:spcPct val="120000"/>
              </a:lnSpc>
              <a:buNone/>
            </a:pPr>
            <a:r>
              <a:rPr lang="zh-CN" altLang="en-US" sz="2800"/>
              <a:t> </a:t>
            </a:r>
            <a:r>
              <a:rPr lang="zh-CN" altLang="en-US" sz="2800" dirty="0"/>
              <a:t>或</a:t>
            </a:r>
            <a:endParaRPr lang="zh-CN" altLang="en-US" sz="2800" dirty="0"/>
          </a:p>
          <a:p>
            <a:pPr>
              <a:lnSpc>
                <a:spcPct val="120000"/>
              </a:lnSpc>
              <a:buNone/>
            </a:pPr>
            <a:r>
              <a:rPr lang="zh-CN" altLang="en-US" sz="2800" dirty="0"/>
              <a:t>      </a:t>
            </a:r>
            <a:r>
              <a:rPr lang="en-US" altLang="zh-CN" sz="2800"/>
              <a:t>P</a:t>
            </a:r>
            <a:r>
              <a:rPr lang="en-US" altLang="zh-CN" sz="2800" baseline="-25000"/>
              <a:t>E</a:t>
            </a:r>
            <a:r>
              <a:rPr lang="en-US" altLang="zh-CN" sz="2800"/>
              <a:t>=P+P</a:t>
            </a:r>
            <a:r>
              <a:rPr lang="en-US" altLang="zh-CN" sz="2800" baseline="-25000"/>
              <a:t>0</a:t>
            </a:r>
            <a:r>
              <a:rPr lang="en-US" altLang="zh-CN" sz="2800"/>
              <a:t> (1-15)</a:t>
            </a:r>
            <a:r>
              <a:rPr lang="zh-CN" altLang="en-US" sz="2800"/>
              <a:t></a:t>
            </a:r>
            <a:endParaRPr lang="zh-CN" altLang="en-US" sz="2800"/>
          </a:p>
          <a:p>
            <a:pPr>
              <a:lnSpc>
                <a:spcPct val="120000"/>
              </a:lnSpc>
            </a:pPr>
            <a:r>
              <a:rPr lang="zh-CN" altLang="en-US" sz="2800" dirty="0"/>
              <a:t>由式</a:t>
            </a:r>
            <a:r>
              <a:rPr lang="en-US" altLang="zh-CN" sz="2800"/>
              <a:t>(1-15)</a:t>
            </a:r>
            <a:r>
              <a:rPr lang="zh-CN" altLang="en-US" sz="2800" dirty="0"/>
              <a:t>可见，电源产生的电功率</a:t>
            </a:r>
            <a:r>
              <a:rPr lang="en-US" altLang="zh-CN" sz="2800"/>
              <a:t>P</a:t>
            </a:r>
            <a:r>
              <a:rPr lang="en-US" altLang="zh-CN" sz="2800" baseline="-25000"/>
              <a:t>E</a:t>
            </a:r>
            <a:r>
              <a:rPr lang="zh-CN" altLang="en-US" sz="2800" dirty="0"/>
              <a:t>等于负载消耗的电功率</a:t>
            </a:r>
            <a:r>
              <a:rPr lang="en-US" altLang="zh-CN" sz="2800"/>
              <a:t>P</a:t>
            </a:r>
            <a:r>
              <a:rPr lang="zh-CN" altLang="en-US" sz="2800" dirty="0"/>
              <a:t>与电源内阻</a:t>
            </a:r>
            <a:r>
              <a:rPr lang="en-US" altLang="zh-CN" sz="2800"/>
              <a:t>R</a:t>
            </a:r>
            <a:r>
              <a:rPr lang="en-US" altLang="zh-CN" sz="2800" baseline="-25000"/>
              <a:t>0</a:t>
            </a:r>
            <a:r>
              <a:rPr lang="zh-CN" altLang="en-US" sz="2800" dirty="0"/>
              <a:t>上消耗的电功率</a:t>
            </a:r>
            <a:r>
              <a:rPr lang="en-US" altLang="zh-CN" sz="2800"/>
              <a:t>P</a:t>
            </a:r>
            <a:r>
              <a:rPr lang="en-US" altLang="zh-CN" sz="2800" baseline="-25000"/>
              <a:t>0</a:t>
            </a:r>
            <a:r>
              <a:rPr lang="zh-CN" altLang="en-US" sz="2800" dirty="0"/>
              <a:t>之和。它完全符合能量守恒定律。</a:t>
            </a:r>
            <a:endParaRPr lang="zh-CN" alt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9157" name="文本占位符 49156" descr="1J8"/>
          <p:cNvPicPr>
            <a:picLocks noChangeAspect="1"/>
          </p:cNvPicPr>
          <p:nvPr>
            <p:ph type="body" idx="1"/>
          </p:nvPr>
        </p:nvPicPr>
        <p:blipFill>
          <a:blip r:embed="rId1"/>
          <a:stretch>
            <a:fillRect/>
          </a:stretch>
        </p:blipFill>
        <p:spPr>
          <a:xfrm>
            <a:off x="533400" y="568325"/>
            <a:ext cx="8153400" cy="5300663"/>
          </a:xfrm>
          <a:ln/>
        </p:spPr>
      </p:pic>
      <p:sp>
        <p:nvSpPr>
          <p:cNvPr id="49158" name="矩形 49157"/>
          <p:cNvSpPr/>
          <p:nvPr/>
        </p:nvSpPr>
        <p:spPr>
          <a:xfrm>
            <a:off x="3352800" y="5943600"/>
            <a:ext cx="1987550" cy="366713"/>
          </a:xfrm>
          <a:prstGeom prst="rect">
            <a:avLst/>
          </a:prstGeom>
          <a:noFill/>
          <a:ln w="9525">
            <a:noFill/>
          </a:ln>
        </p:spPr>
        <p:txBody>
          <a:bodyPr wrap="none" anchor="t" anchorCtr="0">
            <a:spAutoFit/>
          </a:bodyPr>
          <a:p>
            <a:r>
              <a:rPr lang="zh-CN" altLang="en-US" dirty="0">
                <a:latin typeface="Arial" panose="020B0604020202020204" pitchFamily="34" charset="0"/>
              </a:rPr>
              <a:t>图</a:t>
            </a:r>
            <a:r>
              <a:rPr lang="en-US" altLang="zh-CN">
                <a:latin typeface="Arial" panose="020B0604020202020204" pitchFamily="34" charset="0"/>
              </a:rPr>
              <a:t>1-8</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1-1</a:t>
            </a:r>
            <a:r>
              <a:rPr lang="zh-CN" altLang="en-US" dirty="0">
                <a:latin typeface="Arial" panose="020B0604020202020204" pitchFamily="34" charset="0"/>
              </a:rPr>
              <a:t>附图</a:t>
            </a:r>
            <a:endParaRPr lang="zh-CN" altLang="en-US" dirty="0">
              <a:latin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9" name="文本占位符 50178"/>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1-1</a:t>
            </a:r>
            <a:r>
              <a:rPr lang="zh-CN" altLang="en-US" sz="2800"/>
              <a:t>】〓</a:t>
            </a:r>
            <a:r>
              <a:rPr lang="zh-CN" altLang="en-US" sz="2800" dirty="0"/>
              <a:t>如图</a:t>
            </a:r>
            <a:r>
              <a:rPr lang="en-US" altLang="zh-CN" sz="2800"/>
              <a:t>1-8</a:t>
            </a:r>
            <a:r>
              <a:rPr lang="zh-CN" altLang="en-US" sz="2800" dirty="0"/>
              <a:t>所示，电源的电动势</a:t>
            </a:r>
            <a:r>
              <a:rPr lang="en-US" altLang="zh-CN" sz="2800"/>
              <a:t>E=12V</a:t>
            </a:r>
            <a:r>
              <a:rPr lang="zh-CN" altLang="en-US" sz="2800" dirty="0"/>
              <a:t>，电源的内阻</a:t>
            </a:r>
            <a:r>
              <a:rPr lang="en-US" altLang="zh-CN" sz="2800"/>
              <a:t>R</a:t>
            </a:r>
            <a:r>
              <a:rPr lang="en-US" altLang="zh-CN" sz="2800" baseline="-25000"/>
              <a:t>0</a:t>
            </a:r>
            <a:r>
              <a:rPr lang="en-US" altLang="zh-CN" sz="2800"/>
              <a:t>=0.5Ω</a:t>
            </a:r>
            <a:r>
              <a:rPr lang="zh-CN" altLang="en-US" sz="2800" dirty="0"/>
              <a:t>，负载电阻</a:t>
            </a:r>
            <a:r>
              <a:rPr lang="en-US" altLang="zh-CN" sz="2800"/>
              <a:t>R=10Ω</a:t>
            </a:r>
            <a:r>
              <a:rPr lang="zh-CN" altLang="en-US" sz="2800" dirty="0"/>
              <a:t>。当开关</a:t>
            </a:r>
            <a:r>
              <a:rPr lang="en-US" altLang="zh-CN" sz="2800"/>
              <a:t>K</a:t>
            </a:r>
            <a:r>
              <a:rPr lang="zh-CN" altLang="en-US" sz="2800" dirty="0"/>
              <a:t>合上后，试求：</a:t>
            </a:r>
            <a:r>
              <a:rPr lang="en-US" altLang="zh-CN" sz="2800"/>
              <a:t>(1)</a:t>
            </a:r>
            <a:r>
              <a:rPr lang="zh-CN" altLang="en-US" sz="2800" dirty="0"/>
              <a:t>流过电流表的电流</a:t>
            </a:r>
            <a:r>
              <a:rPr lang="en-US" altLang="zh-CN" sz="2800"/>
              <a:t>I</a:t>
            </a:r>
            <a:r>
              <a:rPr lang="zh-CN" altLang="en-US" sz="2800" dirty="0"/>
              <a:t>、电阻</a:t>
            </a:r>
            <a:r>
              <a:rPr lang="en-US" altLang="zh-CN" sz="2800"/>
              <a:t>R</a:t>
            </a:r>
            <a:r>
              <a:rPr lang="zh-CN" altLang="en-US" sz="2800" dirty="0"/>
              <a:t>两端的电压</a:t>
            </a:r>
            <a:r>
              <a:rPr lang="en-US" altLang="zh-CN" sz="2800"/>
              <a:t>U</a:t>
            </a:r>
            <a:r>
              <a:rPr lang="zh-CN" altLang="en-US" sz="2800" dirty="0"/>
              <a:t>和消耗的电功率</a:t>
            </a:r>
            <a:r>
              <a:rPr lang="en-US" altLang="zh-CN" sz="2800"/>
              <a:t>P</a:t>
            </a:r>
            <a:r>
              <a:rPr lang="zh-CN" altLang="en-US" sz="2800" dirty="0"/>
              <a:t>、电源的内部压降</a:t>
            </a:r>
            <a:r>
              <a:rPr lang="en-US" altLang="zh-CN" sz="2800"/>
              <a:t>U</a:t>
            </a:r>
            <a:r>
              <a:rPr lang="en-US" altLang="zh-CN" sz="2800" baseline="-25000"/>
              <a:t>0</a:t>
            </a:r>
            <a:r>
              <a:rPr lang="zh-CN" altLang="en-US" sz="2800" dirty="0"/>
              <a:t>和内阻消耗的功率</a:t>
            </a:r>
            <a:r>
              <a:rPr lang="en-US" altLang="zh-CN" sz="2800"/>
              <a:t>P</a:t>
            </a:r>
            <a:r>
              <a:rPr lang="en-US" altLang="zh-CN" sz="2800" baseline="-25000"/>
              <a:t>0</a:t>
            </a:r>
            <a:r>
              <a:rPr lang="zh-CN" altLang="en-US" sz="2800" dirty="0"/>
              <a:t>各为多大</a:t>
            </a:r>
            <a:r>
              <a:rPr lang="en-US" altLang="zh-CN" sz="2800"/>
              <a:t>?(2)</a:t>
            </a:r>
            <a:r>
              <a:rPr lang="zh-CN" altLang="en-US" sz="2800" dirty="0"/>
              <a:t>当</a:t>
            </a:r>
            <a:r>
              <a:rPr lang="en-US" altLang="zh-CN" sz="2800"/>
              <a:t>R=0</a:t>
            </a:r>
            <a:r>
              <a:rPr lang="zh-CN" altLang="en-US" sz="2800" dirty="0"/>
              <a:t>时，电路中的</a:t>
            </a:r>
            <a:r>
              <a:rPr lang="en-US" altLang="zh-CN" sz="2800"/>
              <a:t>I</a:t>
            </a:r>
            <a:r>
              <a:rPr lang="zh-CN" altLang="en-US" sz="2800" dirty="0"/>
              <a:t>、</a:t>
            </a:r>
            <a:r>
              <a:rPr lang="en-US" altLang="zh-CN" sz="2800"/>
              <a:t>U</a:t>
            </a:r>
            <a:r>
              <a:rPr lang="zh-CN" altLang="en-US" sz="2800" dirty="0"/>
              <a:t>、</a:t>
            </a:r>
            <a:r>
              <a:rPr lang="en-US" altLang="zh-CN" sz="2800"/>
              <a:t>P</a:t>
            </a:r>
            <a:r>
              <a:rPr lang="zh-CN" altLang="en-US" sz="2800" dirty="0"/>
              <a:t>、</a:t>
            </a:r>
            <a:r>
              <a:rPr lang="en-US" altLang="zh-CN" sz="2800"/>
              <a:t>U</a:t>
            </a:r>
            <a:r>
              <a:rPr lang="en-US" altLang="zh-CN" sz="2800" baseline="-25000"/>
              <a:t>0</a:t>
            </a:r>
            <a:r>
              <a:rPr lang="zh-CN" altLang="en-US" sz="2800" dirty="0"/>
              <a:t>及</a:t>
            </a:r>
            <a:r>
              <a:rPr lang="en-US" altLang="zh-CN" sz="2800"/>
              <a:t>P</a:t>
            </a:r>
            <a:r>
              <a:rPr lang="en-US" altLang="zh-CN" sz="2800" baseline="-25000"/>
              <a:t>0</a:t>
            </a:r>
            <a:r>
              <a:rPr lang="zh-CN" altLang="en-US" sz="2800" dirty="0"/>
              <a:t>各为多大</a:t>
            </a:r>
            <a:r>
              <a:rPr lang="en-US" altLang="zh-CN" sz="2800"/>
              <a:t>?(3)</a:t>
            </a:r>
            <a:r>
              <a:rPr lang="zh-CN" altLang="en-US" sz="2800" dirty="0"/>
              <a:t>当</a:t>
            </a:r>
            <a:r>
              <a:rPr lang="en-US" altLang="zh-CN" sz="2800"/>
              <a:t>R=∞</a:t>
            </a:r>
            <a:r>
              <a:rPr lang="zh-CN" altLang="en-US" sz="2800" dirty="0"/>
              <a:t>时，电路中的</a:t>
            </a:r>
            <a:r>
              <a:rPr lang="en-US" altLang="zh-CN" sz="2800"/>
              <a:t>I</a:t>
            </a:r>
            <a:r>
              <a:rPr lang="zh-CN" altLang="en-US" sz="2800" dirty="0"/>
              <a:t>、</a:t>
            </a:r>
            <a:r>
              <a:rPr lang="en-US" altLang="zh-CN" sz="2800"/>
              <a:t>U</a:t>
            </a:r>
            <a:r>
              <a:rPr lang="zh-CN" altLang="en-US" sz="2800" dirty="0"/>
              <a:t>、</a:t>
            </a:r>
            <a:r>
              <a:rPr lang="en-US" altLang="zh-CN" sz="2800"/>
              <a:t>P</a:t>
            </a:r>
            <a:r>
              <a:rPr lang="zh-CN" altLang="en-US" sz="2800" dirty="0"/>
              <a:t>、</a:t>
            </a:r>
            <a:r>
              <a:rPr lang="en-US" altLang="zh-CN" sz="2800"/>
              <a:t>U</a:t>
            </a:r>
            <a:r>
              <a:rPr lang="zh-CN" altLang="en-US" sz="2800" dirty="0"/>
              <a:t>及</a:t>
            </a:r>
            <a:r>
              <a:rPr lang="en-US" altLang="zh-CN" sz="2800"/>
              <a:t>P</a:t>
            </a:r>
            <a:r>
              <a:rPr lang="en-US" altLang="zh-CN" sz="2800" baseline="-25000"/>
              <a:t>0</a:t>
            </a:r>
            <a:r>
              <a:rPr lang="zh-CN" altLang="en-US" sz="2800" dirty="0"/>
              <a:t>各为多大</a:t>
            </a:r>
            <a:r>
              <a:rPr lang="en-US" altLang="zh-CN" sz="2800"/>
              <a:t>?</a:t>
            </a:r>
            <a:endParaRPr lang="en-US" altLang="zh-CN" sz="28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3" name="文本占位符 51202"/>
          <p:cNvSpPr>
            <a:spLocks noGrp="1" noRot="1"/>
          </p:cNvSpPr>
          <p:nvPr>
            <p:ph type="body" idx="1"/>
          </p:nvPr>
        </p:nvSpPr>
        <p:spPr>
          <a:xfrm>
            <a:off x="301625" y="685800"/>
            <a:ext cx="8540750" cy="5413375"/>
          </a:xfrm>
          <a:ln/>
        </p:spPr>
        <p:txBody>
          <a:bodyPr/>
          <a:p>
            <a:pPr>
              <a:lnSpc>
                <a:spcPct val="120000"/>
              </a:lnSpc>
            </a:pPr>
            <a:r>
              <a:rPr lang="zh-CN" altLang="en-US" sz="2800" dirty="0"/>
              <a:t>解：</a:t>
            </a:r>
            <a:r>
              <a:rPr lang="en-US" altLang="zh-CN" sz="2800"/>
              <a:t>(1) I=E/(R+R</a:t>
            </a:r>
            <a:r>
              <a:rPr lang="en-US" altLang="zh-CN" sz="2800" baseline="-25000"/>
              <a:t>0</a:t>
            </a:r>
            <a:r>
              <a:rPr lang="en-US" altLang="zh-CN" sz="2800"/>
              <a:t>)=12/(10+0.5)=1.14 (A)</a:t>
            </a:r>
            <a:endParaRPr lang="en-US" altLang="zh-CN" sz="2800"/>
          </a:p>
          <a:p>
            <a:pPr>
              <a:lnSpc>
                <a:spcPct val="120000"/>
              </a:lnSpc>
            </a:pPr>
            <a:r>
              <a:rPr lang="en-US" altLang="zh-CN" sz="2800"/>
              <a:t>U=IR=1.14×10=11.4  (V)</a:t>
            </a:r>
            <a:r>
              <a:rPr lang="zh-CN" altLang="en-US" sz="2800"/>
              <a:t></a:t>
            </a:r>
            <a:endParaRPr lang="zh-CN" altLang="en-US" sz="2800"/>
          </a:p>
          <a:p>
            <a:pPr>
              <a:lnSpc>
                <a:spcPct val="120000"/>
              </a:lnSpc>
            </a:pPr>
            <a:r>
              <a:rPr lang="en-US" altLang="zh-CN" sz="2800"/>
              <a:t>P=I</a:t>
            </a:r>
            <a:r>
              <a:rPr lang="en-US" altLang="zh-CN" sz="2800" baseline="30000"/>
              <a:t>2</a:t>
            </a:r>
            <a:r>
              <a:rPr lang="en-US" altLang="zh-CN" sz="2800"/>
              <a:t>R=(1.14) </a:t>
            </a:r>
            <a:r>
              <a:rPr lang="en-US" altLang="zh-CN" sz="2800" baseline="30000"/>
              <a:t>2</a:t>
            </a:r>
            <a:r>
              <a:rPr lang="en-US" altLang="zh-CN" sz="2800"/>
              <a:t>×10=13  (W)</a:t>
            </a:r>
            <a:r>
              <a:rPr lang="zh-CN" altLang="en-US" sz="2800"/>
              <a:t></a:t>
            </a:r>
            <a:endParaRPr lang="zh-CN" altLang="en-US" sz="2800"/>
          </a:p>
          <a:p>
            <a:pPr>
              <a:lnSpc>
                <a:spcPct val="120000"/>
              </a:lnSpc>
            </a:pPr>
            <a:r>
              <a:rPr lang="en-US" altLang="zh-CN" sz="2800"/>
              <a:t>U</a:t>
            </a:r>
            <a:r>
              <a:rPr lang="en-US" altLang="zh-CN" sz="2800" baseline="-25000"/>
              <a:t>0</a:t>
            </a:r>
            <a:r>
              <a:rPr lang="en-US" altLang="zh-CN" sz="2800"/>
              <a:t>=IR</a:t>
            </a:r>
            <a:r>
              <a:rPr lang="en-US" altLang="zh-CN" sz="2800" baseline="-25000"/>
              <a:t>0</a:t>
            </a:r>
            <a:r>
              <a:rPr lang="en-US" altLang="zh-CN" sz="2800"/>
              <a:t>=1.14×0.5=0.57  (V)</a:t>
            </a:r>
            <a:r>
              <a:rPr lang="zh-CN" altLang="en-US" sz="2800"/>
              <a:t></a:t>
            </a:r>
            <a:endParaRPr lang="zh-CN" altLang="en-US" sz="2800"/>
          </a:p>
          <a:p>
            <a:pPr>
              <a:lnSpc>
                <a:spcPct val="120000"/>
              </a:lnSpc>
            </a:pPr>
            <a:r>
              <a:rPr lang="en-US" altLang="zh-CN" sz="2800"/>
              <a:t>P</a:t>
            </a:r>
            <a:r>
              <a:rPr lang="en-US" altLang="zh-CN" sz="2800" baseline="-25000"/>
              <a:t>0</a:t>
            </a:r>
            <a:r>
              <a:rPr lang="en-US" altLang="zh-CN" sz="2800"/>
              <a:t>=I</a:t>
            </a:r>
            <a:r>
              <a:rPr lang="en-US" altLang="zh-CN" sz="2800" baseline="30000"/>
              <a:t>2</a:t>
            </a:r>
            <a:r>
              <a:rPr lang="en-US" altLang="zh-CN" sz="2800"/>
              <a:t>R</a:t>
            </a:r>
            <a:r>
              <a:rPr lang="en-US" altLang="zh-CN" sz="2800" baseline="-25000"/>
              <a:t>0</a:t>
            </a:r>
            <a:r>
              <a:rPr lang="en-US" altLang="zh-CN" sz="2800"/>
              <a:t>=(1.14) </a:t>
            </a:r>
            <a:r>
              <a:rPr lang="en-US" altLang="zh-CN" sz="2800" baseline="30000"/>
              <a:t>2</a:t>
            </a:r>
            <a:r>
              <a:rPr lang="en-US" altLang="zh-CN" sz="2800"/>
              <a:t>×0.5=0.65 (W)</a:t>
            </a:r>
            <a:r>
              <a:rPr lang="zh-CN" altLang="en-US" sz="2800"/>
              <a:t></a:t>
            </a:r>
            <a:endParaRPr lang="zh-CN" altLang="en-US" sz="28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8051" name="文本占位符 258050"/>
          <p:cNvSpPr>
            <a:spLocks noGrp="1" noRot="1"/>
          </p:cNvSpPr>
          <p:nvPr>
            <p:ph type="body" idx="1"/>
          </p:nvPr>
        </p:nvSpPr>
        <p:spPr>
          <a:xfrm>
            <a:off x="301625" y="1066800"/>
            <a:ext cx="8540750" cy="5032375"/>
          </a:xfrm>
          <a:ln/>
        </p:spPr>
        <p:txBody>
          <a:bodyPr/>
          <a:p>
            <a:pPr>
              <a:lnSpc>
                <a:spcPct val="115000"/>
              </a:lnSpc>
            </a:pPr>
            <a:r>
              <a:rPr lang="en-US" altLang="zh-CN" sz="2800"/>
              <a:t>(2) </a:t>
            </a:r>
            <a:r>
              <a:rPr lang="zh-CN" altLang="en-US" sz="2800" dirty="0"/>
              <a:t>当</a:t>
            </a:r>
            <a:r>
              <a:rPr lang="en-US" altLang="zh-CN" sz="2800"/>
              <a:t>R=0</a:t>
            </a:r>
            <a:r>
              <a:rPr lang="zh-CN" altLang="en-US" sz="2800" dirty="0"/>
              <a:t>时，外电路处于短路状态，此时有 </a:t>
            </a:r>
            <a:endParaRPr lang="zh-CN" altLang="en-US" sz="2800" dirty="0"/>
          </a:p>
          <a:p>
            <a:pPr>
              <a:lnSpc>
                <a:spcPct val="115000"/>
              </a:lnSpc>
            </a:pPr>
            <a:r>
              <a:rPr lang="en-US" altLang="zh-CN" sz="2800"/>
              <a:t>I=E/(R+R</a:t>
            </a:r>
            <a:r>
              <a:rPr lang="en-US" altLang="zh-CN" sz="2800" baseline="-25000"/>
              <a:t>0</a:t>
            </a:r>
            <a:r>
              <a:rPr lang="en-US" altLang="zh-CN" sz="2800"/>
              <a:t>)=E/R</a:t>
            </a:r>
            <a:r>
              <a:rPr lang="en-US" altLang="zh-CN" sz="2800" baseline="-25000"/>
              <a:t>0</a:t>
            </a:r>
            <a:r>
              <a:rPr lang="en-US" altLang="zh-CN" sz="2800"/>
              <a:t>=12/0.5=24 (A)</a:t>
            </a:r>
            <a:r>
              <a:rPr lang="zh-CN" altLang="en-US" sz="2800"/>
              <a:t></a:t>
            </a:r>
            <a:endParaRPr lang="zh-CN" altLang="en-US" sz="2800"/>
          </a:p>
          <a:p>
            <a:pPr>
              <a:lnSpc>
                <a:spcPct val="115000"/>
              </a:lnSpc>
            </a:pPr>
            <a:r>
              <a:rPr lang="en-US" altLang="zh-CN" sz="2800"/>
              <a:t>U=IR=0</a:t>
            </a:r>
            <a:r>
              <a:rPr lang="zh-CN" altLang="en-US" sz="2800"/>
              <a:t></a:t>
            </a:r>
            <a:endParaRPr lang="zh-CN" altLang="en-US" sz="2800"/>
          </a:p>
          <a:p>
            <a:pPr>
              <a:lnSpc>
                <a:spcPct val="115000"/>
              </a:lnSpc>
            </a:pPr>
            <a:r>
              <a:rPr lang="en-US" altLang="zh-CN" sz="2800"/>
              <a:t>P=I</a:t>
            </a:r>
            <a:r>
              <a:rPr lang="en-US" altLang="zh-CN" sz="2800" baseline="30000"/>
              <a:t>2</a:t>
            </a:r>
            <a:r>
              <a:rPr lang="en-US" altLang="zh-CN" sz="2800"/>
              <a:t>R=0</a:t>
            </a:r>
            <a:r>
              <a:rPr lang="zh-CN" altLang="en-US" sz="2800"/>
              <a:t></a:t>
            </a:r>
            <a:endParaRPr lang="zh-CN" altLang="en-US" sz="2800"/>
          </a:p>
          <a:p>
            <a:pPr>
              <a:lnSpc>
                <a:spcPct val="115000"/>
              </a:lnSpc>
            </a:pPr>
            <a:r>
              <a:rPr lang="en-US" altLang="zh-CN" sz="2800"/>
              <a:t>U</a:t>
            </a:r>
            <a:r>
              <a:rPr lang="en-US" altLang="zh-CN" sz="2800" baseline="-25000"/>
              <a:t>0</a:t>
            </a:r>
            <a:r>
              <a:rPr lang="en-US" altLang="zh-CN" sz="2800"/>
              <a:t>=IR</a:t>
            </a:r>
            <a:r>
              <a:rPr lang="en-US" altLang="zh-CN" sz="2800" baseline="-25000"/>
              <a:t>0</a:t>
            </a:r>
            <a:r>
              <a:rPr lang="en-US" altLang="zh-CN" sz="2800"/>
              <a:t>=24×0.5=12 (V)</a:t>
            </a:r>
            <a:r>
              <a:rPr lang="zh-CN" altLang="en-US" sz="2800"/>
              <a:t></a:t>
            </a:r>
            <a:endParaRPr lang="zh-CN" altLang="en-US" sz="2800"/>
          </a:p>
          <a:p>
            <a:pPr>
              <a:lnSpc>
                <a:spcPct val="115000"/>
              </a:lnSpc>
            </a:pPr>
            <a:r>
              <a:rPr lang="en-US" altLang="zh-CN" sz="2800"/>
              <a:t>P=I</a:t>
            </a:r>
            <a:r>
              <a:rPr lang="en-US" altLang="zh-CN" sz="2800" baseline="30000"/>
              <a:t>2</a:t>
            </a:r>
            <a:r>
              <a:rPr lang="en-US" altLang="zh-CN" sz="2800"/>
              <a:t>R</a:t>
            </a:r>
            <a:r>
              <a:rPr lang="en-US" altLang="zh-CN" sz="2800" baseline="-25000"/>
              <a:t>0</a:t>
            </a:r>
            <a:r>
              <a:rPr lang="en-US" altLang="zh-CN" sz="2800"/>
              <a:t>=24</a:t>
            </a:r>
            <a:r>
              <a:rPr lang="en-US" altLang="zh-CN" sz="2800" baseline="30000"/>
              <a:t>2</a:t>
            </a:r>
            <a:r>
              <a:rPr lang="en-US" altLang="zh-CN" sz="2800"/>
              <a:t>×0.5=288 (W)</a:t>
            </a:r>
            <a:r>
              <a:rPr lang="zh-CN" altLang="en-US" sz="2800"/>
              <a:t></a:t>
            </a:r>
            <a:endParaRPr lang="zh-CN" altLang="en-US" sz="2800"/>
          </a:p>
          <a:p>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7" name="文本占位符 52226"/>
          <p:cNvSpPr>
            <a:spLocks noGrp="1" noRot="1"/>
          </p:cNvSpPr>
          <p:nvPr>
            <p:ph type="body" idx="1"/>
          </p:nvPr>
        </p:nvSpPr>
        <p:spPr>
          <a:xfrm>
            <a:off x="301625" y="762000"/>
            <a:ext cx="8540750" cy="5337175"/>
          </a:xfrm>
          <a:ln/>
        </p:spPr>
        <p:txBody>
          <a:bodyPr/>
          <a:p>
            <a:pPr>
              <a:lnSpc>
                <a:spcPct val="120000"/>
              </a:lnSpc>
            </a:pPr>
            <a:r>
              <a:rPr lang="en-US" altLang="zh-CN" sz="2800"/>
              <a:t>(3) </a:t>
            </a:r>
            <a:r>
              <a:rPr lang="zh-CN" altLang="en-US" sz="2800" dirty="0"/>
              <a:t>当</a:t>
            </a:r>
            <a:r>
              <a:rPr lang="en-US" altLang="zh-CN" sz="2800"/>
              <a:t>R=∞</a:t>
            </a:r>
            <a:r>
              <a:rPr lang="zh-CN" altLang="en-US" sz="2800" dirty="0"/>
              <a:t>时，外电路处于开路状态，此时有</a:t>
            </a:r>
            <a:endParaRPr lang="zh-CN" altLang="en-US" sz="2800" dirty="0"/>
          </a:p>
          <a:p>
            <a:pPr>
              <a:lnSpc>
                <a:spcPct val="120000"/>
              </a:lnSpc>
            </a:pPr>
            <a:r>
              <a:rPr lang="zh-CN" altLang="en-US" sz="2800"/>
              <a:t>   </a:t>
            </a:r>
            <a:r>
              <a:rPr lang="en-US" altLang="zh-CN" sz="2800"/>
              <a:t>I=0</a:t>
            </a:r>
            <a:r>
              <a:rPr lang="zh-CN" altLang="en-US" sz="2800"/>
              <a:t>     </a:t>
            </a:r>
            <a:r>
              <a:rPr lang="en-US" altLang="zh-CN" sz="2800"/>
              <a:t>U=E=12V</a:t>
            </a:r>
            <a:r>
              <a:rPr lang="zh-CN" altLang="en-US" sz="2800"/>
              <a:t></a:t>
            </a:r>
            <a:r>
              <a:rPr lang="en-US" altLang="zh-CN" sz="2800"/>
              <a:t>P=0</a:t>
            </a:r>
            <a:r>
              <a:rPr lang="zh-CN" altLang="en-US" sz="2800"/>
              <a:t></a:t>
            </a:r>
            <a:endParaRPr lang="zh-CN" altLang="en-US" sz="2800"/>
          </a:p>
          <a:p>
            <a:pPr>
              <a:lnSpc>
                <a:spcPct val="120000"/>
              </a:lnSpc>
            </a:pPr>
            <a:r>
              <a:rPr lang="zh-CN" altLang="en-US" sz="2800"/>
              <a:t>    </a:t>
            </a:r>
            <a:r>
              <a:rPr lang="en-US" altLang="zh-CN" sz="2800"/>
              <a:t>U</a:t>
            </a:r>
            <a:r>
              <a:rPr lang="en-US" altLang="zh-CN" sz="2800" baseline="-25000"/>
              <a:t>0</a:t>
            </a:r>
            <a:r>
              <a:rPr lang="en-US" altLang="zh-CN" sz="2800"/>
              <a:t>=0</a:t>
            </a:r>
            <a:r>
              <a:rPr lang="zh-CN" altLang="en-US" sz="2800"/>
              <a:t>   </a:t>
            </a:r>
            <a:r>
              <a:rPr lang="en-US" altLang="zh-CN" sz="2800"/>
              <a:t>P</a:t>
            </a:r>
            <a:r>
              <a:rPr lang="en-US" altLang="zh-CN" sz="2800" baseline="-25000"/>
              <a:t>0</a:t>
            </a:r>
            <a:r>
              <a:rPr lang="en-US" altLang="zh-CN" sz="2800"/>
              <a:t>=0</a:t>
            </a:r>
            <a:r>
              <a:rPr lang="zh-CN" altLang="en-US" sz="2800"/>
              <a:t></a:t>
            </a:r>
            <a:endParaRPr lang="zh-CN" altLang="en-US" sz="2800"/>
          </a:p>
          <a:p>
            <a:pPr>
              <a:lnSpc>
                <a:spcPct val="120000"/>
              </a:lnSpc>
            </a:pPr>
            <a:r>
              <a:rPr lang="zh-CN" altLang="en-US" sz="2800" dirty="0"/>
              <a:t>由上述计算可以看到，因电源内阻一般比较小。当负载电阻等于零时，通过电源的电流很大，在电源内阻上的电压降和消耗功率都将很大。</a:t>
            </a:r>
            <a:endParaRPr lang="zh-CN" alt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1" name="文本占位符 53250"/>
          <p:cNvSpPr>
            <a:spLocks noGrp="1" noRot="1"/>
          </p:cNvSpPr>
          <p:nvPr>
            <p:ph type="body" idx="1"/>
          </p:nvPr>
        </p:nvSpPr>
        <p:spPr>
          <a:xfrm>
            <a:off x="301625" y="762000"/>
            <a:ext cx="8540750" cy="5337175"/>
          </a:xfrm>
          <a:ln/>
        </p:spPr>
        <p:txBody>
          <a:bodyPr/>
          <a:p>
            <a:pPr>
              <a:lnSpc>
                <a:spcPct val="120000"/>
              </a:lnSpc>
            </a:pPr>
            <a:r>
              <a:rPr lang="en-US" altLang="zh-CN" sz="2800"/>
              <a:t>2</a:t>
            </a:r>
            <a:r>
              <a:rPr lang="zh-CN" altLang="en-US" sz="2800"/>
              <a:t> </a:t>
            </a:r>
            <a:r>
              <a:rPr lang="zh-CN" altLang="en-US" sz="2800" dirty="0"/>
              <a:t>焦耳定律</a:t>
            </a:r>
            <a:endParaRPr lang="zh-CN" altLang="en-US" sz="2800" dirty="0"/>
          </a:p>
          <a:p>
            <a:pPr>
              <a:lnSpc>
                <a:spcPct val="120000"/>
              </a:lnSpc>
            </a:pPr>
            <a:r>
              <a:rPr lang="zh-CN" altLang="en-US" sz="2800" dirty="0"/>
              <a:t>当电流通过电炉的电阻丝时，电炉会发热。电流通过任何导体时，就有部分电能转换为内能，提高了导体的热量。把这种由电能转化为内能而放出热量的现象，叫做电流的热效应。实验证明，电流通过导体时所产生的热量</a:t>
            </a:r>
            <a:r>
              <a:rPr lang="en-US" altLang="zh-CN" sz="2800"/>
              <a:t>Q</a:t>
            </a:r>
            <a:r>
              <a:rPr lang="zh-CN" altLang="en-US" sz="2800" dirty="0"/>
              <a:t>与电流</a:t>
            </a:r>
            <a:r>
              <a:rPr lang="en-US" altLang="zh-CN" sz="2800"/>
              <a:t>I</a:t>
            </a:r>
            <a:r>
              <a:rPr lang="zh-CN" altLang="en-US" sz="2800" dirty="0"/>
              <a:t>的平方、导体本身的电阻</a:t>
            </a:r>
            <a:r>
              <a:rPr lang="en-US" altLang="zh-CN" sz="2800"/>
              <a:t>R</a:t>
            </a:r>
            <a:r>
              <a:rPr lang="zh-CN" altLang="en-US" sz="2800" dirty="0"/>
              <a:t>以及通电时间</a:t>
            </a:r>
            <a:r>
              <a:rPr lang="en-US" altLang="zh-CN" sz="2800"/>
              <a:t>t</a:t>
            </a:r>
            <a:r>
              <a:rPr lang="zh-CN" altLang="en-US" sz="2800" dirty="0"/>
              <a:t>成正比。这个关系称为焦耳定律，可用式</a:t>
            </a:r>
            <a:r>
              <a:rPr lang="en-US" altLang="zh-CN" sz="2800"/>
              <a:t>(1-16)</a:t>
            </a:r>
            <a:r>
              <a:rPr lang="zh-CN" altLang="en-US" sz="2800" dirty="0"/>
              <a:t>表示：</a:t>
            </a:r>
            <a:endParaRPr lang="zh-CN" altLang="en-US" sz="2800" dirty="0"/>
          </a:p>
          <a:p>
            <a:pPr>
              <a:lnSpc>
                <a:spcPct val="120000"/>
              </a:lnSpc>
            </a:pPr>
            <a:r>
              <a:rPr lang="zh-CN" altLang="en-US" sz="2800" dirty="0"/>
              <a:t></a:t>
            </a:r>
            <a:r>
              <a:rPr lang="en-US" altLang="zh-CN" sz="2800"/>
              <a:t>Q=I</a:t>
            </a:r>
            <a:r>
              <a:rPr lang="en-US" altLang="zh-CN" sz="2800" baseline="30000"/>
              <a:t>2</a:t>
            </a:r>
            <a:r>
              <a:rPr lang="en-US" altLang="zh-CN" sz="2800"/>
              <a:t>Rt(1-16)</a:t>
            </a:r>
            <a:r>
              <a:rPr lang="zh-CN" altLang="en-US" sz="2800"/>
              <a:t></a:t>
            </a:r>
            <a:endParaRPr lang="zh-CN" altLang="en-US" sz="28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5" name="文本占位符 54274"/>
          <p:cNvSpPr>
            <a:spLocks noGrp="1" noRot="1"/>
          </p:cNvSpPr>
          <p:nvPr>
            <p:ph type="body" idx="1"/>
          </p:nvPr>
        </p:nvSpPr>
        <p:spPr>
          <a:xfrm>
            <a:off x="301625" y="762000"/>
            <a:ext cx="8540750" cy="5337175"/>
          </a:xfrm>
          <a:ln/>
        </p:spPr>
        <p:txBody>
          <a:bodyPr/>
          <a:p>
            <a:pPr>
              <a:lnSpc>
                <a:spcPct val="120000"/>
              </a:lnSpc>
            </a:pPr>
            <a:r>
              <a:rPr lang="zh-CN" altLang="en-US" sz="2800" dirty="0"/>
              <a:t>当电流</a:t>
            </a:r>
            <a:r>
              <a:rPr lang="en-US" altLang="zh-CN" sz="2800"/>
              <a:t>I</a:t>
            </a:r>
            <a:r>
              <a:rPr lang="zh-CN" altLang="en-US" sz="2800" dirty="0"/>
              <a:t>单位为</a:t>
            </a:r>
            <a:r>
              <a:rPr lang="en-US" altLang="zh-CN" sz="2800"/>
              <a:t>A</a:t>
            </a:r>
            <a:r>
              <a:rPr lang="zh-CN" altLang="en-US" sz="2800" dirty="0"/>
              <a:t>、电阻单位为</a:t>
            </a:r>
            <a:r>
              <a:rPr lang="en-US" altLang="zh-CN" sz="2800"/>
              <a:t>Ω</a:t>
            </a:r>
            <a:r>
              <a:rPr lang="zh-CN" altLang="en-US" sz="2800" dirty="0"/>
              <a:t>、时间单位为</a:t>
            </a:r>
            <a:r>
              <a:rPr lang="en-US" altLang="zh-CN" sz="2800"/>
              <a:t>s</a:t>
            </a:r>
            <a:r>
              <a:rPr lang="zh-CN" altLang="en-US" sz="2800" dirty="0"/>
              <a:t>时，热量的单位为</a:t>
            </a:r>
            <a:r>
              <a:rPr lang="en-US" altLang="zh-CN" sz="2800"/>
              <a:t>J(</a:t>
            </a:r>
            <a:r>
              <a:rPr lang="zh-CN" altLang="en-US" sz="2800" dirty="0"/>
              <a:t>焦耳</a:t>
            </a:r>
            <a:r>
              <a:rPr lang="en-US" altLang="zh-CN" sz="2800"/>
              <a:t>)</a:t>
            </a:r>
            <a:r>
              <a:rPr lang="zh-CN" altLang="en-US" sz="2800" dirty="0"/>
              <a:t>。相当于</a:t>
            </a:r>
            <a:endParaRPr lang="zh-CN" altLang="en-US" sz="2800" dirty="0"/>
          </a:p>
          <a:p>
            <a:pPr>
              <a:lnSpc>
                <a:spcPct val="120000"/>
              </a:lnSpc>
            </a:pPr>
            <a:r>
              <a:rPr lang="zh-CN" altLang="en-US" sz="2800" dirty="0"/>
              <a:t>电阻为</a:t>
            </a:r>
            <a:r>
              <a:rPr lang="en-US" altLang="zh-CN" sz="2800"/>
              <a:t>1Ω</a:t>
            </a:r>
            <a:r>
              <a:rPr lang="zh-CN" altLang="en-US" sz="2800" dirty="0"/>
              <a:t>的导体中通过</a:t>
            </a:r>
            <a:r>
              <a:rPr lang="en-US" altLang="zh-CN" sz="2800"/>
              <a:t>1A</a:t>
            </a:r>
            <a:r>
              <a:rPr lang="zh-CN" altLang="en-US" sz="2800" dirty="0"/>
              <a:t>的电流时每秒钟产生的热量。</a:t>
            </a:r>
            <a:endParaRPr lang="zh-CN" altLang="en-US" sz="2800" dirty="0"/>
          </a:p>
          <a:p>
            <a:pPr>
              <a:lnSpc>
                <a:spcPct val="120000"/>
              </a:lnSpc>
            </a:pPr>
            <a:r>
              <a:rPr lang="zh-CN" altLang="en-US" sz="2800" dirty="0"/>
              <a:t>电流的热效应可以为人们服务，但某些场合却是有害的。如在变压器、电机等电气设备中，电流通过线圈时产生的热量会使这些设备的温度升高，如果散热条件不好，严重时可能烧坏设备。 </a:t>
            </a:r>
            <a:endParaRPr lang="zh-CN"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文本占位符 11266"/>
          <p:cNvSpPr>
            <a:spLocks noGrp="1" noRot="1"/>
          </p:cNvSpPr>
          <p:nvPr>
            <p:ph type="body" idx="1"/>
          </p:nvPr>
        </p:nvSpPr>
        <p:spPr>
          <a:xfrm>
            <a:off x="301625" y="762000"/>
            <a:ext cx="8540750" cy="5337175"/>
          </a:xfrm>
          <a:ln/>
        </p:spPr>
        <p:txBody>
          <a:bodyPr/>
          <a:p>
            <a:pPr>
              <a:lnSpc>
                <a:spcPct val="120000"/>
              </a:lnSpc>
            </a:pPr>
            <a:r>
              <a:rPr lang="en-US" altLang="zh-CN" sz="2800"/>
              <a:t>(1) </a:t>
            </a:r>
            <a:r>
              <a:rPr lang="zh-CN" altLang="en-US" sz="2800" dirty="0"/>
              <a:t>电源 </a:t>
            </a:r>
            <a:endParaRPr lang="zh-CN" altLang="en-US" sz="2800" dirty="0"/>
          </a:p>
          <a:p>
            <a:pPr>
              <a:lnSpc>
                <a:spcPct val="120000"/>
              </a:lnSpc>
            </a:pPr>
            <a:r>
              <a:rPr lang="zh-CN" altLang="en-US" sz="2800" dirty="0"/>
              <a:t>电源是指电路中供给电能的装置，如图</a:t>
            </a:r>
            <a:r>
              <a:rPr lang="en-US" altLang="zh-CN" sz="2800"/>
              <a:t>1-1</a:t>
            </a:r>
            <a:r>
              <a:rPr lang="zh-CN" altLang="en-US" sz="2800" dirty="0"/>
              <a:t>中的发电机</a:t>
            </a:r>
            <a:r>
              <a:rPr lang="en-US" altLang="zh-CN" sz="2800"/>
              <a:t>G</a:t>
            </a:r>
            <a:r>
              <a:rPr lang="zh-CN" altLang="en-US" sz="2800" dirty="0"/>
              <a:t>。电源的作用是将其他形式的能量转换为电能，如电池将化学能转换为电能，发电机将机械能转换为电能等。它们是推动电路中电流流动的原动力。</a:t>
            </a:r>
            <a:endParaRPr lang="zh-CN" altLang="en-US"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9" name="文本占位符 55298"/>
          <p:cNvSpPr>
            <a:spLocks noGrp="1" noRot="1"/>
          </p:cNvSpPr>
          <p:nvPr>
            <p:ph type="body" idx="1"/>
          </p:nvPr>
        </p:nvSpPr>
        <p:spPr>
          <a:xfrm>
            <a:off x="301625" y="685800"/>
            <a:ext cx="8540750" cy="5413375"/>
          </a:xfrm>
          <a:ln/>
        </p:spPr>
        <p:txBody>
          <a:bodyPr/>
          <a:p>
            <a:pPr>
              <a:lnSpc>
                <a:spcPct val="120000"/>
              </a:lnSpc>
            </a:pPr>
            <a:r>
              <a:rPr lang="zh-CN" altLang="en-US" sz="2800" dirty="0"/>
              <a:t>为了使电气设备能安全、经济地运行，就必须对电压、电流和功率等参数值给予一定限制。电气设备在安全工作时所能允许承受的最大工作电压、电流和功率等数值，称为额定电压、额定电流、额定功率。</a:t>
            </a:r>
            <a:endParaRPr lang="zh-CN" altLang="en-US"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3" name="文本占位符 56322"/>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1-2</a:t>
            </a:r>
            <a:r>
              <a:rPr lang="zh-CN" altLang="en-US" sz="2800"/>
              <a:t>】〓</a:t>
            </a:r>
            <a:r>
              <a:rPr lang="zh-CN" altLang="en-US" sz="2800" dirty="0"/>
              <a:t>加在内阻</a:t>
            </a:r>
            <a:r>
              <a:rPr lang="en-US" altLang="zh-CN" sz="2800"/>
              <a:t>r=2.00Ω</a:t>
            </a:r>
            <a:r>
              <a:rPr lang="zh-CN" altLang="en-US" sz="2800" dirty="0"/>
              <a:t>的电动机上的电压为</a:t>
            </a:r>
            <a:r>
              <a:rPr lang="en-US" altLang="zh-CN" sz="2800"/>
              <a:t>110V</a:t>
            </a:r>
            <a:r>
              <a:rPr lang="zh-CN" altLang="en-US" sz="2800" dirty="0"/>
              <a:t>，通过电动机的电流为</a:t>
            </a:r>
            <a:r>
              <a:rPr lang="en-US" altLang="zh-CN" sz="2800"/>
              <a:t>5.00A</a:t>
            </a:r>
            <a:r>
              <a:rPr lang="zh-CN" altLang="en-US" sz="2800" dirty="0"/>
              <a:t>，求：</a:t>
            </a:r>
            <a:r>
              <a:rPr lang="en-US" altLang="zh-CN" sz="2800"/>
              <a:t>(1) </a:t>
            </a:r>
            <a:r>
              <a:rPr lang="zh-CN" altLang="en-US" sz="2800" dirty="0"/>
              <a:t>电动机消耗的电功率</a:t>
            </a:r>
            <a:r>
              <a:rPr lang="en-US" altLang="zh-CN" sz="2800"/>
              <a:t>P</a:t>
            </a:r>
            <a:r>
              <a:rPr lang="zh-CN" altLang="en-US" sz="2800" dirty="0"/>
              <a:t>；</a:t>
            </a:r>
            <a:r>
              <a:rPr lang="en-US" altLang="zh-CN" sz="2800"/>
              <a:t>(2) </a:t>
            </a:r>
            <a:r>
              <a:rPr lang="zh-CN" altLang="en-US" sz="2800" dirty="0"/>
              <a:t>通电</a:t>
            </a:r>
            <a:r>
              <a:rPr lang="en-US" altLang="zh-CN" sz="2800"/>
              <a:t>10min</a:t>
            </a:r>
            <a:r>
              <a:rPr lang="zh-CN" altLang="en-US" sz="2800" dirty="0"/>
              <a:t>电动机产生的热量；</a:t>
            </a:r>
            <a:r>
              <a:rPr lang="en-US" altLang="zh-CN" sz="2800"/>
              <a:t>(3) </a:t>
            </a:r>
            <a:r>
              <a:rPr lang="zh-CN" altLang="en-US" sz="2800" dirty="0"/>
              <a:t>电动机的效率。</a:t>
            </a:r>
            <a:endParaRPr lang="zh-CN" altLang="en-US" sz="2800" dirty="0"/>
          </a:p>
          <a:p>
            <a:pPr>
              <a:lnSpc>
                <a:spcPct val="120000"/>
              </a:lnSpc>
            </a:pPr>
            <a:r>
              <a:rPr lang="zh-CN" altLang="en-US" sz="2800" dirty="0"/>
              <a:t>解：</a:t>
            </a:r>
            <a:r>
              <a:rPr lang="en-US" altLang="zh-CN" sz="2800"/>
              <a:t>(1) </a:t>
            </a:r>
            <a:r>
              <a:rPr lang="zh-CN" altLang="en-US" sz="2800" dirty="0"/>
              <a:t>负载是非纯电阻电路，电功率为</a:t>
            </a:r>
            <a:endParaRPr lang="zh-CN" altLang="en-US" sz="2800" dirty="0"/>
          </a:p>
          <a:p>
            <a:pPr>
              <a:lnSpc>
                <a:spcPct val="120000"/>
              </a:lnSpc>
            </a:pPr>
            <a:r>
              <a:rPr lang="zh-CN" altLang="en-US" sz="2800" dirty="0"/>
              <a:t></a:t>
            </a:r>
            <a:r>
              <a:rPr lang="en-US" altLang="zh-CN" sz="2800"/>
              <a:t>P=UI=110×5.00W=550W</a:t>
            </a:r>
            <a:r>
              <a:rPr lang="zh-CN" altLang="en-US" sz="2800"/>
              <a:t> </a:t>
            </a:r>
            <a:endParaRPr lang="zh-CN" altLang="en-US" sz="28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7" name="文本占位符 57346"/>
          <p:cNvSpPr>
            <a:spLocks noGrp="1" noRot="1"/>
          </p:cNvSpPr>
          <p:nvPr>
            <p:ph type="body" idx="1"/>
          </p:nvPr>
        </p:nvSpPr>
        <p:spPr>
          <a:xfrm>
            <a:off x="301625" y="685800"/>
            <a:ext cx="8540750" cy="5413375"/>
          </a:xfrm>
          <a:ln/>
        </p:spPr>
        <p:txBody>
          <a:bodyPr/>
          <a:p>
            <a:pPr>
              <a:lnSpc>
                <a:spcPct val="120000"/>
              </a:lnSpc>
            </a:pPr>
            <a:r>
              <a:rPr lang="en-US" altLang="zh-CN" sz="2800"/>
              <a:t>(2) </a:t>
            </a:r>
            <a:r>
              <a:rPr lang="zh-CN" altLang="en-US" sz="2800" dirty="0"/>
              <a:t>电动机消耗的电热功率为</a:t>
            </a:r>
            <a:endParaRPr lang="zh-CN" altLang="en-US" sz="2800" dirty="0"/>
          </a:p>
          <a:p>
            <a:pPr>
              <a:lnSpc>
                <a:spcPct val="120000"/>
              </a:lnSpc>
            </a:pPr>
            <a:r>
              <a:rPr lang="zh-CN" altLang="en-US" sz="2800" dirty="0"/>
              <a:t></a:t>
            </a:r>
            <a:r>
              <a:rPr lang="en-US" altLang="zh-CN" sz="2800"/>
              <a:t>PQ=I</a:t>
            </a:r>
            <a:r>
              <a:rPr lang="en-US" altLang="zh-CN" sz="2800" baseline="30000"/>
              <a:t>2</a:t>
            </a:r>
            <a:r>
              <a:rPr lang="en-US" altLang="zh-CN" sz="2800"/>
              <a:t>r=5.002×2.00W=50.0W</a:t>
            </a:r>
            <a:r>
              <a:rPr lang="zh-CN" altLang="en-US" sz="2800"/>
              <a:t></a:t>
            </a:r>
            <a:endParaRPr lang="zh-CN" altLang="en-US" sz="2800"/>
          </a:p>
          <a:p>
            <a:pPr>
              <a:lnSpc>
                <a:spcPct val="120000"/>
              </a:lnSpc>
            </a:pPr>
            <a:r>
              <a:rPr lang="zh-CN" altLang="en-US" sz="2800" dirty="0"/>
              <a:t>电动机产生的热量为</a:t>
            </a:r>
            <a:endParaRPr lang="zh-CN" altLang="en-US" sz="2800" dirty="0"/>
          </a:p>
          <a:p>
            <a:pPr>
              <a:lnSpc>
                <a:spcPct val="120000"/>
              </a:lnSpc>
            </a:pPr>
            <a:r>
              <a:rPr lang="zh-CN" altLang="en-US" sz="2800" dirty="0"/>
              <a:t></a:t>
            </a:r>
            <a:r>
              <a:rPr lang="en-US" altLang="zh-CN" sz="2800"/>
              <a:t>Q=</a:t>
            </a:r>
            <a:r>
              <a:rPr lang="en-US" altLang="zh-CN" sz="2800" err="1"/>
              <a:t>PQt</a:t>
            </a:r>
            <a:r>
              <a:rPr lang="en-US" altLang="zh-CN" sz="2800"/>
              <a:t>=I2rt=50.0×600=30 000.0(J)</a:t>
            </a:r>
            <a:r>
              <a:rPr lang="zh-CN" altLang="en-US" sz="2800"/>
              <a:t></a:t>
            </a:r>
            <a:endParaRPr lang="zh-CN" altLang="en-US" sz="2800"/>
          </a:p>
          <a:p>
            <a:pPr>
              <a:lnSpc>
                <a:spcPct val="120000"/>
              </a:lnSpc>
            </a:pPr>
            <a:r>
              <a:rPr lang="en-US" altLang="zh-CN" sz="2800"/>
              <a:t>(3) </a:t>
            </a:r>
            <a:r>
              <a:rPr lang="zh-CN" altLang="en-US" sz="2800" dirty="0"/>
              <a:t>电动机将电能转化为机械能的功率</a:t>
            </a:r>
            <a:endParaRPr lang="zh-CN" altLang="en-US" sz="2800" dirty="0"/>
          </a:p>
          <a:p>
            <a:pPr>
              <a:lnSpc>
                <a:spcPct val="120000"/>
              </a:lnSpc>
            </a:pPr>
            <a:r>
              <a:rPr lang="zh-CN" altLang="en-US" sz="2800" dirty="0"/>
              <a:t></a:t>
            </a:r>
            <a:r>
              <a:rPr lang="en-US" altLang="zh-CN" sz="2800"/>
              <a:t>PJ=P</a:t>
            </a:r>
            <a:r>
              <a:rPr lang="zh-CN" altLang="en-US" sz="2800" dirty="0"/>
              <a:t>－</a:t>
            </a:r>
            <a:r>
              <a:rPr lang="en-US" altLang="zh-CN" sz="2800"/>
              <a:t>PQ=(550</a:t>
            </a:r>
            <a:r>
              <a:rPr lang="zh-CN" altLang="en-US" sz="2800" dirty="0"/>
              <a:t>－</a:t>
            </a:r>
            <a:r>
              <a:rPr lang="en-US" altLang="zh-CN" sz="2800"/>
              <a:t>50)W=500W</a:t>
            </a:r>
            <a:r>
              <a:rPr lang="zh-CN" altLang="en-US" sz="2800"/>
              <a:t></a:t>
            </a:r>
            <a:endParaRPr lang="zh-CN" altLang="en-US" sz="2800"/>
          </a:p>
          <a:p>
            <a:pPr>
              <a:lnSpc>
                <a:spcPct val="120000"/>
              </a:lnSpc>
            </a:pPr>
            <a:r>
              <a:rPr lang="zh-CN" altLang="en-US" sz="2800" dirty="0"/>
              <a:t>效率为</a:t>
            </a:r>
            <a:endParaRPr lang="zh-CN" altLang="en-US" sz="2800" dirty="0"/>
          </a:p>
          <a:p>
            <a:pPr>
              <a:lnSpc>
                <a:spcPct val="120000"/>
              </a:lnSpc>
            </a:pPr>
            <a:r>
              <a:rPr lang="zh-CN" altLang="en-US" sz="2800" dirty="0"/>
              <a:t></a:t>
            </a:r>
            <a:r>
              <a:rPr lang="en-US" altLang="zh-CN" sz="2800"/>
              <a:t>η=PJ/P=0.91=91</a:t>
            </a:r>
            <a:r>
              <a:rPr lang="zh-CN" altLang="en-US" sz="2800" dirty="0"/>
              <a:t>％</a:t>
            </a:r>
            <a:r>
              <a:rPr lang="zh-CN" altLang="en-US" dirty="0"/>
              <a:t> </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1" name="文本占位符 58370"/>
          <p:cNvSpPr>
            <a:spLocks noGrp="1" noRot="1"/>
          </p:cNvSpPr>
          <p:nvPr>
            <p:ph type="body" idx="1"/>
          </p:nvPr>
        </p:nvSpPr>
        <p:spPr>
          <a:xfrm>
            <a:off x="301625" y="762000"/>
            <a:ext cx="8540750" cy="5337175"/>
          </a:xfrm>
          <a:ln/>
        </p:spPr>
        <p:txBody>
          <a:bodyPr/>
          <a:p>
            <a:pPr>
              <a:lnSpc>
                <a:spcPct val="120000"/>
              </a:lnSpc>
            </a:pPr>
            <a:r>
              <a:rPr lang="en-US" altLang="zh-CN" sz="2800"/>
              <a:t>3</a:t>
            </a:r>
            <a:r>
              <a:rPr lang="zh-CN" altLang="en-US" sz="2800"/>
              <a:t> </a:t>
            </a:r>
            <a:r>
              <a:rPr lang="zh-CN" altLang="en-US" sz="2800" dirty="0"/>
              <a:t>基尔霍夫定律</a:t>
            </a:r>
            <a:endParaRPr lang="zh-CN" altLang="en-US" sz="2800" dirty="0"/>
          </a:p>
          <a:p>
            <a:pPr>
              <a:lnSpc>
                <a:spcPct val="120000"/>
              </a:lnSpc>
            </a:pPr>
            <a:r>
              <a:rPr lang="zh-CN" altLang="en-US" sz="2800" dirty="0"/>
              <a:t>基尔霍夫定律是进行电路分析的基本定律，它又分为电流定律</a:t>
            </a:r>
            <a:r>
              <a:rPr lang="en-US" altLang="zh-CN" sz="2800"/>
              <a:t>(KCL)</a:t>
            </a:r>
            <a:r>
              <a:rPr lang="zh-CN" altLang="en-US" sz="2800" dirty="0"/>
              <a:t>和电压定律</a:t>
            </a:r>
            <a:r>
              <a:rPr lang="en-US" altLang="zh-CN" sz="2800"/>
              <a:t>(KVL)</a:t>
            </a:r>
            <a:r>
              <a:rPr lang="zh-CN" altLang="en-US" sz="2800" dirty="0"/>
              <a:t>两条定律。前者适用于节点，说明电路中各电流之间的约束关系；后者适用于回路，说明电路各部分电压之间的约束关系。为了便于介绍基尔霍夫定律，这里，首先结合图</a:t>
            </a:r>
            <a:r>
              <a:rPr lang="en-US" altLang="zh-CN" sz="2800"/>
              <a:t>1-9</a:t>
            </a:r>
            <a:r>
              <a:rPr lang="zh-CN" altLang="en-US" sz="2800" dirty="0"/>
              <a:t>介绍几个术语。</a:t>
            </a:r>
            <a:endParaRPr lang="zh-CN"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9397" name="文本占位符 59396" descr="1J9"/>
          <p:cNvPicPr>
            <a:picLocks noChangeAspect="1"/>
          </p:cNvPicPr>
          <p:nvPr>
            <p:ph type="body" idx="1"/>
          </p:nvPr>
        </p:nvPicPr>
        <p:blipFill>
          <a:blip r:embed="rId1"/>
          <a:stretch>
            <a:fillRect/>
          </a:stretch>
        </p:blipFill>
        <p:spPr>
          <a:xfrm>
            <a:off x="381000" y="703263"/>
            <a:ext cx="8458200" cy="4554537"/>
          </a:xfrm>
          <a:ln/>
        </p:spPr>
      </p:pic>
      <p:sp>
        <p:nvSpPr>
          <p:cNvPr id="59398" name="矩形 59397"/>
          <p:cNvSpPr/>
          <p:nvPr/>
        </p:nvSpPr>
        <p:spPr>
          <a:xfrm>
            <a:off x="3200400" y="5638800"/>
            <a:ext cx="23431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1-9</a:t>
            </a:r>
            <a:r>
              <a:rPr lang="zh-CN" altLang="en-US">
                <a:latin typeface="Arial" panose="020B0604020202020204" pitchFamily="34" charset="0"/>
              </a:rPr>
              <a:t>〓</a:t>
            </a:r>
            <a:r>
              <a:rPr lang="zh-CN" altLang="en-US" dirty="0">
                <a:latin typeface="Arial" panose="020B0604020202020204" pitchFamily="34" charset="0"/>
              </a:rPr>
              <a:t>基尔霍夫定律</a:t>
            </a:r>
            <a:endParaRPr lang="zh-CN" altLang="en-US" dirty="0">
              <a:latin typeface="Arial" panose="020B0604020202020204"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9" name="文本占位符 60418"/>
          <p:cNvSpPr>
            <a:spLocks noGrp="1" noRot="1"/>
          </p:cNvSpPr>
          <p:nvPr>
            <p:ph type="body" idx="1"/>
          </p:nvPr>
        </p:nvSpPr>
        <p:spPr>
          <a:xfrm>
            <a:off x="301625" y="762000"/>
            <a:ext cx="8540750" cy="5337175"/>
          </a:xfrm>
          <a:ln/>
        </p:spPr>
        <p:txBody>
          <a:bodyPr/>
          <a:p>
            <a:pPr>
              <a:lnSpc>
                <a:spcPct val="120000"/>
              </a:lnSpc>
            </a:pPr>
            <a:r>
              <a:rPr lang="zh-CN" altLang="en-US" sz="2800" dirty="0"/>
              <a:t>支路：没有分支的电路称为支路。图</a:t>
            </a:r>
            <a:r>
              <a:rPr lang="en-US" altLang="zh-CN" sz="2800"/>
              <a:t>1-9</a:t>
            </a:r>
            <a:r>
              <a:rPr lang="zh-CN" altLang="en-US" sz="2800" dirty="0"/>
              <a:t>中共有</a:t>
            </a:r>
            <a:r>
              <a:rPr lang="en-US" altLang="zh-CN" sz="2800"/>
              <a:t>3</a:t>
            </a:r>
            <a:r>
              <a:rPr lang="zh-CN" altLang="en-US" sz="2800" dirty="0"/>
              <a:t>条支路，分别是</a:t>
            </a:r>
            <a:r>
              <a:rPr lang="en-US" altLang="zh-CN" sz="2800"/>
              <a:t>bad</a:t>
            </a:r>
            <a:r>
              <a:rPr lang="zh-CN" altLang="en-US" sz="2800" dirty="0"/>
              <a:t>、</a:t>
            </a:r>
            <a:r>
              <a:rPr lang="en-US" altLang="zh-CN" sz="2800" err="1"/>
              <a:t>bcd</a:t>
            </a:r>
            <a:r>
              <a:rPr lang="zh-CN" altLang="en-US" sz="2800" dirty="0"/>
              <a:t>和</a:t>
            </a:r>
            <a:r>
              <a:rPr lang="en-US" altLang="zh-CN" sz="2800"/>
              <a:t>bed</a:t>
            </a:r>
            <a:r>
              <a:rPr lang="zh-CN" altLang="en-US" sz="2800" dirty="0"/>
              <a:t>。</a:t>
            </a:r>
            <a:endParaRPr lang="zh-CN" altLang="en-US" sz="2800" dirty="0"/>
          </a:p>
          <a:p>
            <a:pPr>
              <a:lnSpc>
                <a:spcPct val="120000"/>
              </a:lnSpc>
            </a:pPr>
            <a:r>
              <a:rPr lang="zh-CN" altLang="en-US" sz="2800" dirty="0"/>
              <a:t>节点：</a:t>
            </a:r>
            <a:r>
              <a:rPr lang="en-US" altLang="zh-CN" sz="2800"/>
              <a:t>3</a:t>
            </a:r>
            <a:r>
              <a:rPr lang="zh-CN" altLang="en-US" sz="2800" dirty="0"/>
              <a:t>条或</a:t>
            </a:r>
            <a:r>
              <a:rPr lang="en-US" altLang="zh-CN" sz="2800"/>
              <a:t>3</a:t>
            </a:r>
            <a:r>
              <a:rPr lang="zh-CN" altLang="en-US" sz="2800" dirty="0"/>
              <a:t>条以上支路的交点称为节点。图</a:t>
            </a:r>
            <a:r>
              <a:rPr lang="en-US" altLang="zh-CN" sz="2800"/>
              <a:t>1-9</a:t>
            </a:r>
            <a:r>
              <a:rPr lang="zh-CN" altLang="en-US" sz="2800" dirty="0"/>
              <a:t>中共有两个节点，它们是</a:t>
            </a:r>
            <a:r>
              <a:rPr lang="en-US" altLang="zh-CN" sz="2800"/>
              <a:t>b</a:t>
            </a:r>
            <a:r>
              <a:rPr lang="zh-CN" altLang="en-US" sz="2800" dirty="0"/>
              <a:t>点和</a:t>
            </a:r>
            <a:r>
              <a:rPr lang="en-US" altLang="zh-CN" sz="2800"/>
              <a:t>d</a:t>
            </a:r>
            <a:r>
              <a:rPr lang="zh-CN" altLang="en-US" sz="2800" dirty="0"/>
              <a:t>点。</a:t>
            </a:r>
            <a:endParaRPr lang="zh-CN" altLang="en-US" sz="2800" dirty="0"/>
          </a:p>
          <a:p>
            <a:pPr>
              <a:lnSpc>
                <a:spcPct val="120000"/>
              </a:lnSpc>
            </a:pPr>
            <a:r>
              <a:rPr lang="zh-CN" altLang="en-US" sz="2800" dirty="0"/>
              <a:t>回路：电路中任意一个闭合路径称为回路。回路由一条或多条支路组成。图</a:t>
            </a:r>
            <a:r>
              <a:rPr lang="en-US" altLang="zh-CN" sz="2800"/>
              <a:t>1-9</a:t>
            </a:r>
            <a:r>
              <a:rPr lang="zh-CN" altLang="en-US" sz="2800" dirty="0"/>
              <a:t>中共有</a:t>
            </a:r>
            <a:r>
              <a:rPr lang="en-US" altLang="zh-CN" sz="2800"/>
              <a:t>3</a:t>
            </a:r>
            <a:r>
              <a:rPr lang="zh-CN" altLang="en-US" sz="2800" dirty="0"/>
              <a:t>个回路，分别是</a:t>
            </a:r>
            <a:r>
              <a:rPr lang="en-US" altLang="zh-CN" sz="2800" err="1"/>
              <a:t>abeda</a:t>
            </a:r>
            <a:r>
              <a:rPr lang="zh-CN" altLang="en-US" sz="2800" dirty="0"/>
              <a:t>、</a:t>
            </a:r>
            <a:r>
              <a:rPr lang="en-US" altLang="zh-CN" sz="2800" err="1"/>
              <a:t>abcda</a:t>
            </a:r>
            <a:r>
              <a:rPr lang="zh-CN" altLang="en-US" sz="2800" dirty="0"/>
              <a:t>和</a:t>
            </a:r>
            <a:r>
              <a:rPr lang="en-US" altLang="zh-CN" sz="2800" err="1"/>
              <a:t>cdedc</a:t>
            </a:r>
            <a:r>
              <a:rPr lang="zh-CN" altLang="en-US" sz="2800" dirty="0"/>
              <a:t>。</a:t>
            </a:r>
            <a:endParaRPr lang="zh-CN" altLang="en-US" sz="2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3" name="文本占位符 61442"/>
          <p:cNvSpPr>
            <a:spLocks noGrp="1" noRot="1"/>
          </p:cNvSpPr>
          <p:nvPr>
            <p:ph type="body" idx="1"/>
          </p:nvPr>
        </p:nvSpPr>
        <p:spPr>
          <a:xfrm>
            <a:off x="301625" y="762000"/>
            <a:ext cx="8540750" cy="5337175"/>
          </a:xfrm>
          <a:ln/>
        </p:spPr>
        <p:txBody>
          <a:bodyPr/>
          <a:p>
            <a:pPr>
              <a:lnSpc>
                <a:spcPct val="120000"/>
              </a:lnSpc>
            </a:pPr>
            <a:r>
              <a:rPr lang="en-US" altLang="zh-CN" dirty="0"/>
              <a:t> </a:t>
            </a:r>
            <a:r>
              <a:rPr lang="zh-CN" altLang="en-US" sz="2800" dirty="0"/>
              <a:t>网孔：回路平面上不含支路的回路叫网孔。图</a:t>
            </a:r>
            <a:r>
              <a:rPr lang="en-US" altLang="zh-CN" sz="2800"/>
              <a:t>1-9</a:t>
            </a:r>
            <a:r>
              <a:rPr lang="zh-CN" altLang="en-US" sz="2800" dirty="0"/>
              <a:t>中有两个网孔，分别是</a:t>
            </a:r>
            <a:r>
              <a:rPr lang="en-US" altLang="zh-CN" sz="2800" err="1"/>
              <a:t>abcda</a:t>
            </a:r>
            <a:r>
              <a:rPr lang="zh-CN" altLang="en-US" sz="2800" dirty="0"/>
              <a:t>和</a:t>
            </a:r>
            <a:r>
              <a:rPr lang="en-US" altLang="zh-CN" sz="2800" err="1"/>
              <a:t>cbedc</a:t>
            </a:r>
            <a:r>
              <a:rPr lang="zh-CN" altLang="en-US" sz="2800" dirty="0"/>
              <a:t>。</a:t>
            </a:r>
            <a:endParaRPr lang="zh-CN" altLang="en-US" sz="2800" dirty="0"/>
          </a:p>
          <a:p>
            <a:pPr>
              <a:lnSpc>
                <a:spcPct val="120000"/>
              </a:lnSpc>
            </a:pPr>
            <a:r>
              <a:rPr lang="zh-CN" altLang="en-US" sz="2800" dirty="0"/>
              <a:t>注意回路</a:t>
            </a:r>
            <a:r>
              <a:rPr lang="en-US" altLang="zh-CN" sz="2800" err="1"/>
              <a:t>abeda</a:t>
            </a:r>
            <a:r>
              <a:rPr lang="zh-CN" altLang="en-US" sz="2800" dirty="0"/>
              <a:t>中含有支路</a:t>
            </a:r>
            <a:r>
              <a:rPr lang="en-US" altLang="zh-CN" sz="2800" err="1"/>
              <a:t>bcd</a:t>
            </a:r>
            <a:r>
              <a:rPr lang="zh-CN" altLang="en-US" sz="2800" dirty="0"/>
              <a:t>，因此它不是网孔。</a:t>
            </a:r>
            <a:endParaRPr lang="zh-CN" altLang="en-US"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7" name="文本占位符 62466"/>
          <p:cNvSpPr>
            <a:spLocks noGrp="1" noRot="1"/>
          </p:cNvSpPr>
          <p:nvPr>
            <p:ph type="body" idx="1"/>
          </p:nvPr>
        </p:nvSpPr>
        <p:spPr>
          <a:xfrm>
            <a:off x="301625" y="762000"/>
            <a:ext cx="8540750" cy="5337175"/>
          </a:xfrm>
          <a:ln/>
        </p:spPr>
        <p:txBody>
          <a:bodyPr/>
          <a:p>
            <a:pPr>
              <a:lnSpc>
                <a:spcPct val="120000"/>
              </a:lnSpc>
            </a:pPr>
            <a:r>
              <a:rPr lang="en-US" altLang="zh-CN" sz="2800"/>
              <a:t>(1) </a:t>
            </a:r>
            <a:r>
              <a:rPr lang="zh-CN" altLang="en-US" sz="2800" dirty="0"/>
              <a:t>基尔霍夫电流定律</a:t>
            </a:r>
            <a:endParaRPr lang="zh-CN" altLang="en-US" sz="2800" dirty="0"/>
          </a:p>
          <a:p>
            <a:pPr>
              <a:lnSpc>
                <a:spcPct val="120000"/>
              </a:lnSpc>
            </a:pPr>
            <a:r>
              <a:rPr lang="zh-CN" altLang="en-US" sz="2800" dirty="0"/>
              <a:t>基尔霍夫电流定律</a:t>
            </a:r>
            <a:r>
              <a:rPr lang="en-US" altLang="zh-CN" sz="2800"/>
              <a:t>(KCL)</a:t>
            </a:r>
            <a:r>
              <a:rPr lang="zh-CN" altLang="en-US" sz="2800" dirty="0"/>
              <a:t>是用来确定电路中连接同一节点的各支路电流间关系的定律，它的内容是：对于电路中任一节点，在任一时刻流入节点的电流之和等于流出该节点的电流之和，即流经任意一个节点上的电流的代数和恒等于零。</a:t>
            </a:r>
            <a:endParaRPr lang="zh-CN" altLang="en-US" sz="2800" dirty="0"/>
          </a:p>
          <a:p>
            <a:pPr>
              <a:lnSpc>
                <a:spcPct val="120000"/>
              </a:lnSpc>
            </a:pPr>
            <a:r>
              <a:rPr lang="zh-CN" altLang="en-US" sz="2800" dirty="0"/>
              <a:t>对于图</a:t>
            </a:r>
            <a:r>
              <a:rPr lang="en-US" altLang="zh-CN" sz="2800"/>
              <a:t>1</a:t>
            </a:r>
            <a:r>
              <a:rPr lang="zh-CN" altLang="en-US" sz="2800"/>
              <a:t></a:t>
            </a:r>
            <a:r>
              <a:rPr lang="en-US" altLang="zh-CN" sz="2800"/>
              <a:t>9</a:t>
            </a:r>
            <a:r>
              <a:rPr lang="zh-CN" altLang="en-US" sz="2800" dirty="0"/>
              <a:t>所示电路中的节点</a:t>
            </a:r>
            <a:r>
              <a:rPr lang="en-US" altLang="zh-CN" sz="2800"/>
              <a:t>b</a:t>
            </a:r>
            <a:r>
              <a:rPr lang="zh-CN" altLang="en-US" sz="2800" dirty="0"/>
              <a:t>，有</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+I</a:t>
            </a:r>
            <a:r>
              <a:rPr lang="en-US" altLang="zh-CN" sz="2800" baseline="-25000"/>
              <a:t>2</a:t>
            </a:r>
            <a:r>
              <a:rPr lang="en-US" altLang="zh-CN" sz="2800"/>
              <a:t>=I</a:t>
            </a:r>
            <a:r>
              <a:rPr lang="en-US" altLang="zh-CN" sz="2800" baseline="-25000"/>
              <a:t>3</a:t>
            </a:r>
            <a:r>
              <a:rPr lang="zh-CN" altLang="en-US" sz="2800"/>
              <a:t></a:t>
            </a:r>
            <a:endParaRPr lang="zh-CN" altLang="en-US" sz="28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1" name="文本占位符 63490"/>
          <p:cNvSpPr>
            <a:spLocks noGrp="1" noRot="1"/>
          </p:cNvSpPr>
          <p:nvPr>
            <p:ph type="body" idx="1"/>
          </p:nvPr>
        </p:nvSpPr>
        <p:spPr>
          <a:xfrm>
            <a:off x="301625" y="609600"/>
            <a:ext cx="8540750" cy="5489575"/>
          </a:xfrm>
          <a:ln/>
        </p:spPr>
        <p:txBody>
          <a:bodyPr/>
          <a:p>
            <a:pPr>
              <a:lnSpc>
                <a:spcPct val="120000"/>
              </a:lnSpc>
            </a:pPr>
            <a:r>
              <a:rPr lang="zh-CN" altLang="en-US" sz="2800" dirty="0"/>
              <a:t>假定流入节点电流取正，流出节点电流取负，有</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+I</a:t>
            </a:r>
            <a:r>
              <a:rPr lang="en-US" altLang="zh-CN" sz="2800" baseline="-25000"/>
              <a:t>2</a:t>
            </a:r>
            <a:r>
              <a:rPr lang="zh-CN" altLang="en-US" sz="2800" dirty="0"/>
              <a:t>－</a:t>
            </a:r>
            <a:r>
              <a:rPr lang="en-US" altLang="zh-CN" sz="2800"/>
              <a:t>I</a:t>
            </a:r>
            <a:r>
              <a:rPr lang="en-US" altLang="zh-CN" sz="2800" baseline="-25000"/>
              <a:t>3</a:t>
            </a:r>
            <a:r>
              <a:rPr lang="en-US" altLang="zh-CN" sz="2800"/>
              <a:t>=0</a:t>
            </a:r>
            <a:r>
              <a:rPr lang="zh-CN" altLang="en-US" sz="2800"/>
              <a:t></a:t>
            </a:r>
            <a:endParaRPr lang="zh-CN" altLang="en-US" sz="2800"/>
          </a:p>
          <a:p>
            <a:pPr>
              <a:lnSpc>
                <a:spcPct val="120000"/>
              </a:lnSpc>
            </a:pPr>
            <a:r>
              <a:rPr lang="en-US" altLang="zh-CN" sz="2800"/>
              <a:t>∑I=0</a:t>
            </a:r>
            <a:r>
              <a:rPr lang="zh-CN" altLang="en-US" sz="2800"/>
              <a:t></a:t>
            </a:r>
            <a:endParaRPr lang="zh-CN" altLang="en-US" sz="2800"/>
          </a:p>
          <a:p>
            <a:pPr>
              <a:lnSpc>
                <a:spcPct val="120000"/>
              </a:lnSpc>
            </a:pPr>
            <a:r>
              <a:rPr lang="zh-CN" altLang="en-US" sz="2800" dirty="0"/>
              <a:t>基尔霍夫电流定律是电流连续性的表现，是电路中的一个普遍适用的定律，即不管电路是线性的还是非线性的，也不管各支路上接的是什么样的元器件，它都适用。</a:t>
            </a:r>
            <a:endParaRPr lang="zh-CN" altLang="en-US" sz="2800" dirty="0"/>
          </a:p>
          <a:p>
            <a:pPr>
              <a:lnSpc>
                <a:spcPct val="120000"/>
              </a:lnSpc>
            </a:pPr>
            <a:r>
              <a:rPr lang="en-US" altLang="zh-CN" sz="2800"/>
              <a:t>KCL</a:t>
            </a:r>
            <a:r>
              <a:rPr lang="zh-CN" altLang="en-US" sz="2800" dirty="0"/>
              <a:t>不仅能适用于电路的节点，还可以推广应用到电路中任意假设的闭合面。如图</a:t>
            </a:r>
            <a:r>
              <a:rPr lang="en-US" altLang="zh-CN" sz="2800"/>
              <a:t>1-10</a:t>
            </a:r>
            <a:r>
              <a:rPr lang="zh-CN" altLang="en-US" sz="2800" dirty="0"/>
              <a:t>所示的晶体管，同样有</a:t>
            </a:r>
            <a:r>
              <a:rPr lang="en-US" altLang="zh-CN" sz="2800" err="1"/>
              <a:t>Ic</a:t>
            </a:r>
            <a:r>
              <a:rPr lang="zh-CN" altLang="en-US" sz="2800" dirty="0"/>
              <a:t>＋</a:t>
            </a:r>
            <a:r>
              <a:rPr lang="en-US" altLang="zh-CN" sz="2800" err="1"/>
              <a:t>Ib</a:t>
            </a:r>
            <a:r>
              <a:rPr lang="zh-CN" altLang="en-US" sz="2800" dirty="0"/>
              <a:t>－</a:t>
            </a:r>
            <a:r>
              <a:rPr lang="en-US" altLang="zh-CN" sz="2800" err="1"/>
              <a:t>Ie</a:t>
            </a:r>
            <a:r>
              <a:rPr lang="en-US" altLang="zh-CN" sz="2800"/>
              <a:t>=0</a:t>
            </a:r>
            <a:r>
              <a:rPr lang="zh-CN" altLang="en-US" sz="2800"/>
              <a:t> </a:t>
            </a:r>
            <a:endParaRPr lang="zh-CN" altLang="en-US" sz="28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5" name="文本占位符 64514"/>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1-3</a:t>
            </a:r>
            <a:r>
              <a:rPr lang="zh-CN" altLang="en-US" sz="2800"/>
              <a:t>】〓</a:t>
            </a:r>
            <a:r>
              <a:rPr lang="zh-CN" altLang="en-US" sz="2800" dirty="0"/>
              <a:t>图</a:t>
            </a:r>
            <a:r>
              <a:rPr lang="en-US" altLang="zh-CN" sz="2800"/>
              <a:t>1-11</a:t>
            </a:r>
            <a:r>
              <a:rPr lang="zh-CN" altLang="en-US" sz="2800" dirty="0"/>
              <a:t>所示电路中，已知</a:t>
            </a:r>
            <a:r>
              <a:rPr lang="en-US" altLang="zh-CN" sz="2800"/>
              <a:t>I</a:t>
            </a:r>
            <a:r>
              <a:rPr lang="en-US" altLang="zh-CN" sz="2800" baseline="-25000"/>
              <a:t>1</a:t>
            </a:r>
            <a:r>
              <a:rPr lang="en-US" altLang="zh-CN" sz="2800"/>
              <a:t>=0.2A</a:t>
            </a:r>
            <a:r>
              <a:rPr lang="zh-CN" altLang="en-US" sz="2800" dirty="0"/>
              <a:t>，</a:t>
            </a:r>
            <a:r>
              <a:rPr lang="en-US" altLang="zh-CN" sz="2800"/>
              <a:t>I</a:t>
            </a:r>
            <a:r>
              <a:rPr lang="en-US" altLang="zh-CN" sz="2800" baseline="-25000"/>
              <a:t>2</a:t>
            </a:r>
            <a:r>
              <a:rPr lang="en-US" altLang="zh-CN" sz="2800"/>
              <a:t>=-0.3A</a:t>
            </a:r>
            <a:r>
              <a:rPr lang="zh-CN" altLang="en-US" sz="2800" dirty="0"/>
              <a:t>，</a:t>
            </a:r>
            <a:r>
              <a:rPr lang="en-US" altLang="zh-CN" sz="2800"/>
              <a:t>I</a:t>
            </a:r>
            <a:r>
              <a:rPr lang="en-US" altLang="zh-CN" sz="2800" baseline="-25000"/>
              <a:t>3</a:t>
            </a:r>
            <a:r>
              <a:rPr lang="en-US" altLang="zh-CN" sz="2800"/>
              <a:t>=-0.1A</a:t>
            </a:r>
            <a:r>
              <a:rPr lang="zh-CN" altLang="en-US" sz="2800" dirty="0"/>
              <a:t>，</a:t>
            </a:r>
            <a:r>
              <a:rPr lang="en-US" altLang="zh-CN" sz="2800"/>
              <a:t>I</a:t>
            </a:r>
            <a:r>
              <a:rPr lang="en-US" altLang="zh-CN" sz="2800" baseline="-25000"/>
              <a:t>4</a:t>
            </a:r>
            <a:r>
              <a:rPr lang="en-US" altLang="zh-CN" sz="2800"/>
              <a:t>=-0.7A</a:t>
            </a:r>
            <a:r>
              <a:rPr lang="zh-CN" altLang="en-US" sz="2800" dirty="0"/>
              <a:t>，求</a:t>
            </a:r>
            <a:r>
              <a:rPr lang="en-US" altLang="zh-CN" sz="2800"/>
              <a:t>I</a:t>
            </a:r>
            <a:r>
              <a:rPr lang="en-US" altLang="zh-CN" sz="2800" baseline="-25000"/>
              <a:t>5</a:t>
            </a:r>
            <a:r>
              <a:rPr lang="zh-CN" altLang="en-US" sz="2800" dirty="0"/>
              <a:t>。</a:t>
            </a:r>
            <a:endParaRPr lang="zh-CN" altLang="en-US" sz="2800" dirty="0"/>
          </a:p>
          <a:p>
            <a:pPr>
              <a:lnSpc>
                <a:spcPct val="120000"/>
              </a:lnSpc>
            </a:pPr>
            <a:r>
              <a:rPr lang="zh-CN" altLang="en-US" sz="2800" dirty="0"/>
              <a:t>解：由</a:t>
            </a:r>
            <a:r>
              <a:rPr lang="en-US" altLang="zh-CN" sz="2800"/>
              <a:t>KCL</a:t>
            </a:r>
            <a:r>
              <a:rPr lang="zh-CN" altLang="en-US" sz="2800" dirty="0"/>
              <a:t>可得</a:t>
            </a:r>
            <a:endParaRPr lang="zh-CN" altLang="en-US" sz="2800" dirty="0"/>
          </a:p>
          <a:p>
            <a:pPr>
              <a:lnSpc>
                <a:spcPct val="120000"/>
              </a:lnSpc>
            </a:pPr>
            <a:r>
              <a:rPr lang="zh-CN" altLang="en-US" sz="2800" dirty="0"/>
              <a:t></a:t>
            </a:r>
            <a:r>
              <a:rPr lang="en-US" altLang="zh-CN" sz="2800"/>
              <a:t>I</a:t>
            </a:r>
            <a:r>
              <a:rPr lang="en-US" altLang="zh-CN" sz="2800" baseline="-25000"/>
              <a:t>1</a:t>
            </a:r>
            <a:r>
              <a:rPr lang="zh-CN" altLang="en-US" sz="2800" dirty="0"/>
              <a:t>－</a:t>
            </a:r>
            <a:r>
              <a:rPr lang="en-US" altLang="zh-CN" sz="2800"/>
              <a:t>I</a:t>
            </a:r>
            <a:r>
              <a:rPr lang="en-US" altLang="zh-CN" sz="2800" baseline="-25000"/>
              <a:t>2</a:t>
            </a:r>
            <a:r>
              <a:rPr lang="en-US" altLang="zh-CN" sz="2800"/>
              <a:t>+I</a:t>
            </a:r>
            <a:r>
              <a:rPr lang="en-US" altLang="zh-CN" sz="2800" baseline="-25000"/>
              <a:t>3</a:t>
            </a:r>
            <a:r>
              <a:rPr lang="en-US" altLang="zh-CN" sz="2800"/>
              <a:t>+I</a:t>
            </a:r>
            <a:r>
              <a:rPr lang="en-US" altLang="zh-CN" sz="2800" baseline="-25000"/>
              <a:t>4</a:t>
            </a:r>
            <a:r>
              <a:rPr lang="zh-CN" altLang="en-US" sz="2800" dirty="0"/>
              <a:t>－</a:t>
            </a:r>
            <a:r>
              <a:rPr lang="en-US" altLang="zh-CN" sz="2800"/>
              <a:t>I</a:t>
            </a:r>
            <a:r>
              <a:rPr lang="en-US" altLang="zh-CN" sz="2800" baseline="-25000"/>
              <a:t>5</a:t>
            </a:r>
            <a:r>
              <a:rPr lang="en-US" altLang="zh-CN" sz="2800"/>
              <a:t>=0</a:t>
            </a:r>
            <a:r>
              <a:rPr lang="zh-CN" altLang="en-US" sz="2800"/>
              <a:t></a:t>
            </a:r>
            <a:endParaRPr lang="zh-CN" altLang="en-US" sz="2800"/>
          </a:p>
          <a:p>
            <a:pPr>
              <a:lnSpc>
                <a:spcPct val="120000"/>
              </a:lnSpc>
            </a:pPr>
            <a:r>
              <a:rPr lang="zh-CN" altLang="en-US" sz="2800" dirty="0"/>
              <a:t>即</a:t>
            </a:r>
            <a:endParaRPr lang="zh-CN" altLang="en-US" sz="2800" dirty="0"/>
          </a:p>
          <a:p>
            <a:pPr>
              <a:lnSpc>
                <a:spcPct val="120000"/>
              </a:lnSpc>
            </a:pPr>
            <a:r>
              <a:rPr lang="zh-CN" altLang="en-US" sz="2800" dirty="0"/>
              <a:t></a:t>
            </a:r>
            <a:r>
              <a:rPr lang="en-US" altLang="zh-CN" sz="2800"/>
              <a:t>I</a:t>
            </a:r>
            <a:r>
              <a:rPr lang="en-US" altLang="zh-CN" sz="2800" baseline="-25000"/>
              <a:t>5</a:t>
            </a:r>
            <a:r>
              <a:rPr lang="en-US" altLang="zh-CN" sz="2800"/>
              <a:t>= I</a:t>
            </a:r>
            <a:r>
              <a:rPr lang="en-US" altLang="zh-CN" sz="2800" baseline="-25000"/>
              <a:t>1</a:t>
            </a:r>
            <a:r>
              <a:rPr lang="zh-CN" altLang="en-US" sz="2800" dirty="0"/>
              <a:t>－</a:t>
            </a:r>
            <a:r>
              <a:rPr lang="en-US" altLang="zh-CN" sz="2800"/>
              <a:t>I</a:t>
            </a:r>
            <a:r>
              <a:rPr lang="en-US" altLang="zh-CN" sz="2800" baseline="-25000"/>
              <a:t>2</a:t>
            </a:r>
            <a:r>
              <a:rPr lang="en-US" altLang="zh-CN" sz="2800"/>
              <a:t>+I</a:t>
            </a:r>
            <a:r>
              <a:rPr lang="en-US" altLang="zh-CN" sz="2800" baseline="-25000"/>
              <a:t>3</a:t>
            </a:r>
            <a:r>
              <a:rPr lang="en-US" altLang="zh-CN" sz="2800"/>
              <a:t>+I</a:t>
            </a:r>
            <a:r>
              <a:rPr lang="en-US" altLang="zh-CN" sz="2800" baseline="-25000"/>
              <a:t>4</a:t>
            </a:r>
            <a:r>
              <a:rPr lang="zh-CN" altLang="en-US" sz="2800" dirty="0"/>
              <a:t>－</a:t>
            </a:r>
            <a:r>
              <a:rPr lang="en-US" altLang="zh-CN" sz="2800"/>
              <a:t>I</a:t>
            </a:r>
            <a:r>
              <a:rPr lang="en-US" altLang="zh-CN" sz="2800" baseline="-25000"/>
              <a:t>5</a:t>
            </a:r>
            <a:r>
              <a:rPr lang="zh-CN" altLang="en-US" sz="2800"/>
              <a:t></a:t>
            </a:r>
            <a:endParaRPr lang="zh-CN" altLang="en-US" sz="2800"/>
          </a:p>
          <a:p>
            <a:pPr>
              <a:lnSpc>
                <a:spcPct val="120000"/>
              </a:lnSpc>
            </a:pPr>
            <a:r>
              <a:rPr lang="en-US" altLang="zh-CN" sz="2800"/>
              <a:t>=0.2</a:t>
            </a:r>
            <a:r>
              <a:rPr lang="zh-CN" altLang="en-US" sz="2800" dirty="0"/>
              <a:t>－</a:t>
            </a:r>
            <a:r>
              <a:rPr lang="en-US" altLang="zh-CN" sz="2800"/>
              <a:t>(</a:t>
            </a:r>
            <a:r>
              <a:rPr lang="zh-CN" altLang="en-US" sz="2800" dirty="0"/>
              <a:t>－</a:t>
            </a:r>
            <a:r>
              <a:rPr lang="en-US" altLang="zh-CN" sz="2800"/>
              <a:t>0.3)+(</a:t>
            </a:r>
            <a:r>
              <a:rPr lang="zh-CN" altLang="en-US" sz="2800" dirty="0"/>
              <a:t>－</a:t>
            </a:r>
            <a:r>
              <a:rPr lang="en-US" altLang="zh-CN" sz="2800"/>
              <a:t>0.1)+(</a:t>
            </a:r>
            <a:r>
              <a:rPr lang="zh-CN" altLang="en-US" sz="2800" dirty="0"/>
              <a:t>－</a:t>
            </a:r>
            <a:r>
              <a:rPr lang="en-US" altLang="zh-CN" sz="2800"/>
              <a:t>0.7)=-0.3(A)</a:t>
            </a:r>
            <a:endParaRPr lang="en-US" altLang="zh-CN"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文本占位符 12290"/>
          <p:cNvSpPr>
            <a:spLocks noGrp="1" noRot="1"/>
          </p:cNvSpPr>
          <p:nvPr>
            <p:ph type="body" idx="1"/>
          </p:nvPr>
        </p:nvSpPr>
        <p:spPr>
          <a:xfrm>
            <a:off x="301625" y="762000"/>
            <a:ext cx="8540750" cy="5337175"/>
          </a:xfrm>
          <a:ln/>
        </p:spPr>
        <p:txBody>
          <a:bodyPr/>
          <a:p>
            <a:pPr>
              <a:lnSpc>
                <a:spcPct val="120000"/>
              </a:lnSpc>
            </a:pPr>
            <a:r>
              <a:rPr lang="en-US" altLang="zh-CN" sz="2800"/>
              <a:t>(2) </a:t>
            </a:r>
            <a:r>
              <a:rPr lang="zh-CN" altLang="en-US" sz="2800" dirty="0"/>
              <a:t>负载 </a:t>
            </a:r>
            <a:endParaRPr lang="zh-CN" altLang="en-US" sz="2800" dirty="0"/>
          </a:p>
          <a:p>
            <a:pPr>
              <a:lnSpc>
                <a:spcPct val="120000"/>
              </a:lnSpc>
            </a:pPr>
            <a:r>
              <a:rPr lang="zh-CN" altLang="en-US" sz="2800" dirty="0"/>
              <a:t>负载是指用电设备，它的作用是将电能转换为其他形式的能量，如电灯将电能转换为光能，电炉将电能转换为热能，电动机将电能转换为机械能，扬声器将电能转换为声能等。</a:t>
            </a:r>
            <a:endParaRPr lang="zh-CN" altLang="en-US"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5541" name="文本占位符 65540" descr="1j10"/>
          <p:cNvPicPr>
            <a:picLocks noChangeAspect="1"/>
          </p:cNvPicPr>
          <p:nvPr>
            <p:ph type="body" idx="1"/>
          </p:nvPr>
        </p:nvPicPr>
        <p:blipFill>
          <a:blip r:embed="rId1"/>
          <a:stretch>
            <a:fillRect/>
          </a:stretch>
        </p:blipFill>
        <p:spPr>
          <a:xfrm>
            <a:off x="2286000" y="533400"/>
            <a:ext cx="4867275" cy="5257800"/>
          </a:xfrm>
          <a:ln/>
        </p:spPr>
      </p:pic>
      <p:sp>
        <p:nvSpPr>
          <p:cNvPr id="65542" name="矩形 65541"/>
          <p:cNvSpPr/>
          <p:nvPr/>
        </p:nvSpPr>
        <p:spPr>
          <a:xfrm>
            <a:off x="3276600" y="5943600"/>
            <a:ext cx="2990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1-10</a:t>
            </a:r>
            <a:r>
              <a:rPr lang="zh-CN" altLang="en-US">
                <a:latin typeface="Arial" panose="020B0604020202020204" pitchFamily="34" charset="0"/>
              </a:rPr>
              <a:t>〓</a:t>
            </a:r>
            <a:r>
              <a:rPr lang="zh-CN" altLang="en-US" dirty="0">
                <a:latin typeface="Arial" panose="020B0604020202020204" pitchFamily="34" charset="0"/>
              </a:rPr>
              <a:t>基尔霍夫电流定律 </a:t>
            </a:r>
            <a:endParaRPr lang="zh-CN" altLang="en-US" dirty="0">
              <a:latin typeface="Arial" panose="020B0604020202020204"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6565" name="文本占位符 66564" descr="1j11"/>
          <p:cNvPicPr>
            <a:picLocks noChangeAspect="1"/>
          </p:cNvPicPr>
          <p:nvPr>
            <p:ph type="body" idx="1"/>
          </p:nvPr>
        </p:nvPicPr>
        <p:blipFill>
          <a:blip r:embed="rId1"/>
          <a:stretch>
            <a:fillRect/>
          </a:stretch>
        </p:blipFill>
        <p:spPr>
          <a:xfrm>
            <a:off x="1447800" y="685800"/>
            <a:ext cx="6324600" cy="5145088"/>
          </a:xfrm>
          <a:ln/>
        </p:spPr>
      </p:pic>
      <p:sp>
        <p:nvSpPr>
          <p:cNvPr id="66566" name="矩形 66565"/>
          <p:cNvSpPr/>
          <p:nvPr/>
        </p:nvSpPr>
        <p:spPr>
          <a:xfrm>
            <a:off x="3429000" y="5943600"/>
            <a:ext cx="21145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1-11</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1-3</a:t>
            </a:r>
            <a:r>
              <a:rPr lang="zh-CN" altLang="en-US" dirty="0">
                <a:latin typeface="Arial" panose="020B0604020202020204" pitchFamily="34" charset="0"/>
              </a:rPr>
              <a:t>附图</a:t>
            </a:r>
            <a:endParaRPr lang="zh-CN" altLang="en-US" dirty="0">
              <a:latin typeface="Arial" panose="020B0604020202020204"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1" name="文本占位符 68610"/>
          <p:cNvSpPr>
            <a:spLocks noGrp="1" noRot="1"/>
          </p:cNvSpPr>
          <p:nvPr>
            <p:ph type="body" idx="1"/>
          </p:nvPr>
        </p:nvSpPr>
        <p:spPr>
          <a:xfrm>
            <a:off x="301625" y="533400"/>
            <a:ext cx="8540750" cy="5565775"/>
          </a:xfrm>
          <a:ln/>
        </p:spPr>
        <p:txBody>
          <a:bodyPr/>
          <a:p>
            <a:pPr>
              <a:lnSpc>
                <a:spcPct val="120000"/>
              </a:lnSpc>
            </a:pPr>
            <a:r>
              <a:rPr lang="en-US" altLang="zh-CN" sz="2800"/>
              <a:t>(2) </a:t>
            </a:r>
            <a:r>
              <a:rPr lang="zh-CN" altLang="en-US" sz="2800" dirty="0"/>
              <a:t>基尔霍夫电压定律</a:t>
            </a:r>
            <a:endParaRPr lang="zh-CN" altLang="en-US" sz="2800" dirty="0"/>
          </a:p>
          <a:p>
            <a:pPr>
              <a:lnSpc>
                <a:spcPct val="120000"/>
              </a:lnSpc>
            </a:pPr>
            <a:r>
              <a:rPr lang="zh-CN" altLang="en-US" sz="2800" dirty="0"/>
              <a:t>基尔霍夫电压定律</a:t>
            </a:r>
            <a:r>
              <a:rPr lang="en-US" altLang="zh-CN" sz="2800"/>
              <a:t>(KVL)</a:t>
            </a:r>
            <a:r>
              <a:rPr lang="zh-CN" altLang="en-US" sz="2800" dirty="0"/>
              <a:t>是用来确定回路中各部分电压之间关系的定律，它的内容是：对于电路中的任一回路，从回路中任意一点出发沿该回路绕行一周，则在此方向上的电势上升之和等于电势下降之和。</a:t>
            </a:r>
            <a:endParaRPr lang="zh-CN" altLang="en-US" sz="2800" dirty="0"/>
          </a:p>
          <a:p>
            <a:pPr>
              <a:lnSpc>
                <a:spcPct val="120000"/>
              </a:lnSpc>
            </a:pPr>
            <a:r>
              <a:rPr lang="zh-CN" altLang="en-US" sz="2800" dirty="0"/>
              <a:t>在图</a:t>
            </a:r>
            <a:r>
              <a:rPr lang="en-US" altLang="zh-CN" sz="2800"/>
              <a:t>1</a:t>
            </a:r>
            <a:r>
              <a:rPr lang="zh-CN" altLang="en-US" sz="2800"/>
              <a:t></a:t>
            </a:r>
            <a:r>
              <a:rPr lang="en-US" altLang="zh-CN" sz="2800"/>
              <a:t>9</a:t>
            </a:r>
            <a:r>
              <a:rPr lang="zh-CN" altLang="en-US" sz="2800" dirty="0"/>
              <a:t>中，沿</a:t>
            </a:r>
            <a:r>
              <a:rPr lang="en-US" altLang="zh-CN" sz="2800" err="1"/>
              <a:t>abcda</a:t>
            </a:r>
            <a:r>
              <a:rPr lang="zh-CN" altLang="en-US" sz="2800" dirty="0"/>
              <a:t>回路顺时针方向绕行一周，可列出下面的电压方程：</a:t>
            </a:r>
            <a:endParaRPr lang="zh-CN" altLang="en-US" sz="2800" dirty="0"/>
          </a:p>
          <a:p>
            <a:pPr>
              <a:lnSpc>
                <a:spcPct val="120000"/>
              </a:lnSpc>
            </a:pPr>
            <a:r>
              <a:rPr lang="zh-CN" altLang="en-US" sz="2800" dirty="0"/>
              <a:t></a:t>
            </a:r>
            <a:r>
              <a:rPr lang="en-US" altLang="zh-CN" sz="2800"/>
              <a:t>-U</a:t>
            </a:r>
            <a:r>
              <a:rPr lang="en-US" altLang="zh-CN" sz="2800" baseline="-25000"/>
              <a:t>1</a:t>
            </a:r>
            <a:r>
              <a:rPr lang="en-US" altLang="zh-CN" sz="2800"/>
              <a:t>+U</a:t>
            </a:r>
            <a:r>
              <a:rPr lang="en-US" altLang="zh-CN" sz="2800" baseline="-25000"/>
              <a:t>3</a:t>
            </a:r>
            <a:r>
              <a:rPr lang="zh-CN" altLang="en-US" sz="2800" dirty="0"/>
              <a:t>－</a:t>
            </a:r>
            <a:r>
              <a:rPr lang="en-US" altLang="zh-CN" sz="2800"/>
              <a:t>U</a:t>
            </a:r>
            <a:r>
              <a:rPr lang="en-US" altLang="zh-CN" sz="2800" baseline="-25000"/>
              <a:t>4</a:t>
            </a:r>
            <a:r>
              <a:rPr lang="en-US" altLang="zh-CN" sz="2800"/>
              <a:t>+U</a:t>
            </a:r>
            <a:r>
              <a:rPr lang="en-US" altLang="zh-CN" sz="2800" baseline="-25000"/>
              <a:t>2</a:t>
            </a:r>
            <a:r>
              <a:rPr lang="en-US" altLang="zh-CN" sz="2800"/>
              <a:t>=0</a:t>
            </a:r>
            <a:r>
              <a:rPr lang="zh-CN" altLang="en-US" sz="2800"/>
              <a:t></a:t>
            </a:r>
            <a:r>
              <a:rPr lang="zh-CN" altLang="en-US" sz="2800" dirty="0"/>
              <a:t>或</a:t>
            </a:r>
            <a:endParaRPr lang="zh-CN" altLang="en-US" sz="2800" dirty="0"/>
          </a:p>
          <a:p>
            <a:pPr>
              <a:lnSpc>
                <a:spcPct val="120000"/>
              </a:lnSpc>
            </a:pPr>
            <a:r>
              <a:rPr lang="zh-CN" altLang="en-US" sz="2800" dirty="0"/>
              <a:t></a:t>
            </a:r>
            <a:r>
              <a:rPr lang="en-US" altLang="zh-CN" sz="2800"/>
              <a:t>U</a:t>
            </a:r>
            <a:r>
              <a:rPr lang="en-US" altLang="zh-CN" sz="2800" baseline="-25000"/>
              <a:t>1</a:t>
            </a:r>
            <a:r>
              <a:rPr lang="en-US" altLang="zh-CN" sz="2800"/>
              <a:t>+U</a:t>
            </a:r>
            <a:r>
              <a:rPr lang="en-US" altLang="zh-CN" sz="2800" baseline="-25000"/>
              <a:t>4</a:t>
            </a:r>
            <a:r>
              <a:rPr lang="en-US" altLang="zh-CN" sz="2800"/>
              <a:t>=U</a:t>
            </a:r>
            <a:r>
              <a:rPr lang="en-US" altLang="zh-CN" sz="2800" baseline="-25000"/>
              <a:t>2</a:t>
            </a:r>
            <a:r>
              <a:rPr lang="en-US" altLang="zh-CN" sz="2800"/>
              <a:t>+U</a:t>
            </a:r>
            <a:r>
              <a:rPr lang="en-US" altLang="zh-CN" sz="2800" baseline="-25000"/>
              <a:t>3</a:t>
            </a:r>
            <a:r>
              <a:rPr lang="zh-CN" altLang="en-US" sz="2800"/>
              <a:t></a:t>
            </a:r>
            <a:r>
              <a:rPr lang="zh-CN" altLang="en-US" sz="2800" dirty="0"/>
              <a:t>即         </a:t>
            </a:r>
            <a:r>
              <a:rPr lang="en-US" altLang="zh-CN" sz="2800" dirty="0"/>
              <a:t>∑</a:t>
            </a:r>
            <a:r>
              <a:rPr lang="en-US" altLang="zh-CN" sz="2800"/>
              <a:t>U=0</a:t>
            </a:r>
            <a:r>
              <a:rPr lang="zh-CN" altLang="en-US" sz="2800"/>
              <a:t></a:t>
            </a:r>
            <a:endParaRPr lang="zh-CN" altLang="en-US" sz="2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5" name="文本占位符 69634"/>
          <p:cNvSpPr>
            <a:spLocks noGrp="1" noRot="1"/>
          </p:cNvSpPr>
          <p:nvPr>
            <p:ph type="body" idx="1"/>
          </p:nvPr>
        </p:nvSpPr>
        <p:spPr>
          <a:xfrm>
            <a:off x="301625" y="762000"/>
            <a:ext cx="8540750" cy="5337175"/>
          </a:xfrm>
          <a:ln/>
        </p:spPr>
        <p:txBody>
          <a:bodyPr/>
          <a:p>
            <a:pPr>
              <a:lnSpc>
                <a:spcPct val="120000"/>
              </a:lnSpc>
            </a:pPr>
            <a:r>
              <a:rPr lang="zh-CN" altLang="en-US" sz="2800" dirty="0"/>
              <a:t>因此，基尔霍夫电压定律还可表示为：对于电路中任一回路，沿该回路绕行一周，各部分电压的代数和恒等于零。在列方程时，电压、电流的参考方向与回路绕行方向一致时取正号，相反时取负号。电动势的参考方向与回路绕行方向一致时取负号，相反时取正号。</a:t>
            </a:r>
            <a:endParaRPr lang="zh-CN" altLang="en-US" sz="28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9" name="文本占位符 70658"/>
          <p:cNvSpPr>
            <a:spLocks noGrp="1" noRot="1"/>
          </p:cNvSpPr>
          <p:nvPr>
            <p:ph type="body" idx="1"/>
          </p:nvPr>
        </p:nvSpPr>
        <p:spPr>
          <a:xfrm>
            <a:off x="301625" y="685800"/>
            <a:ext cx="8540750" cy="5413375"/>
          </a:xfrm>
          <a:ln/>
        </p:spPr>
        <p:txBody>
          <a:bodyPr/>
          <a:p>
            <a:pPr>
              <a:lnSpc>
                <a:spcPct val="120000"/>
              </a:lnSpc>
            </a:pPr>
            <a:r>
              <a:rPr lang="zh-CN" altLang="en-US" sz="2800"/>
              <a:t>【</a:t>
            </a:r>
            <a:r>
              <a:rPr lang="zh-CN" altLang="en-US" sz="2800" dirty="0"/>
              <a:t>例</a:t>
            </a:r>
            <a:r>
              <a:rPr lang="en-US" altLang="zh-CN" sz="2800"/>
              <a:t>1-4</a:t>
            </a:r>
            <a:r>
              <a:rPr lang="zh-CN" altLang="en-US" sz="2800"/>
              <a:t>】〓</a:t>
            </a:r>
            <a:r>
              <a:rPr lang="zh-CN" altLang="en-US" sz="2800" dirty="0"/>
              <a:t>如图</a:t>
            </a:r>
            <a:r>
              <a:rPr lang="en-US" altLang="zh-CN" sz="2800"/>
              <a:t>1 12</a:t>
            </a:r>
            <a:r>
              <a:rPr lang="zh-CN" altLang="en-US" sz="2800" dirty="0"/>
              <a:t>所示电路中，求</a:t>
            </a:r>
            <a:r>
              <a:rPr lang="en-US" altLang="zh-CN" sz="2800"/>
              <a:t>I</a:t>
            </a:r>
            <a:r>
              <a:rPr lang="en-US" altLang="zh-CN" sz="2800" baseline="-25000"/>
              <a:t>1</a:t>
            </a:r>
            <a:r>
              <a:rPr lang="zh-CN" altLang="en-US" sz="2800" dirty="0"/>
              <a:t>、</a:t>
            </a:r>
            <a:r>
              <a:rPr lang="en-US" altLang="zh-CN" sz="2800"/>
              <a:t>I</a:t>
            </a:r>
            <a:r>
              <a:rPr lang="en-US" altLang="zh-CN" sz="2800" baseline="-25000"/>
              <a:t>2</a:t>
            </a:r>
            <a:r>
              <a:rPr lang="zh-CN" altLang="en-US" sz="2800" dirty="0"/>
              <a:t>、</a:t>
            </a:r>
            <a:r>
              <a:rPr lang="en-US" altLang="zh-CN" sz="2800"/>
              <a:t>I</a:t>
            </a:r>
            <a:r>
              <a:rPr lang="en-US" altLang="zh-CN" sz="2800" baseline="-25000"/>
              <a:t>3</a:t>
            </a:r>
            <a:r>
              <a:rPr lang="zh-CN" altLang="en-US" sz="2800" dirty="0"/>
              <a:t>、</a:t>
            </a:r>
            <a:r>
              <a:rPr lang="en-US" altLang="zh-CN" sz="2800"/>
              <a:t>I</a:t>
            </a:r>
            <a:r>
              <a:rPr lang="en-US" altLang="zh-CN" sz="2800" baseline="-25000"/>
              <a:t>4</a:t>
            </a:r>
            <a:r>
              <a:rPr lang="zh-CN" altLang="en-US" sz="2800" dirty="0"/>
              <a:t>和</a:t>
            </a:r>
            <a:r>
              <a:rPr lang="en-US" altLang="zh-CN" sz="2800"/>
              <a:t>U</a:t>
            </a:r>
            <a:r>
              <a:rPr lang="zh-CN" altLang="en-US" sz="2800" dirty="0"/>
              <a:t>。 </a:t>
            </a:r>
            <a:endParaRPr lang="zh-CN" altLang="en-US" sz="2800" dirty="0"/>
          </a:p>
          <a:p>
            <a:pPr>
              <a:lnSpc>
                <a:spcPct val="120000"/>
              </a:lnSpc>
            </a:pPr>
            <a:r>
              <a:rPr lang="zh-CN" altLang="en-US" sz="2800" dirty="0"/>
              <a:t>解：根据</a:t>
            </a:r>
            <a:r>
              <a:rPr lang="en-US" altLang="zh-CN" sz="2800"/>
              <a:t>KCL</a:t>
            </a:r>
            <a:r>
              <a:rPr lang="zh-CN" altLang="en-US" sz="2800" dirty="0"/>
              <a:t>，对节点</a:t>
            </a:r>
            <a:r>
              <a:rPr lang="en-US" altLang="zh-CN" sz="2800"/>
              <a:t>a</a:t>
            </a:r>
            <a:r>
              <a:rPr lang="zh-CN" altLang="en-US" sz="2800" dirty="0"/>
              <a:t>可得</a:t>
            </a:r>
            <a:endParaRPr lang="zh-CN" altLang="en-US" sz="2800" dirty="0"/>
          </a:p>
          <a:p>
            <a:pPr>
              <a:lnSpc>
                <a:spcPct val="120000"/>
              </a:lnSpc>
            </a:pPr>
            <a:r>
              <a:rPr lang="zh-CN" altLang="en-US" sz="2800" dirty="0"/>
              <a:t></a:t>
            </a:r>
            <a:r>
              <a:rPr lang="en-US" altLang="zh-CN" sz="2800"/>
              <a:t>I</a:t>
            </a:r>
            <a:r>
              <a:rPr lang="en-US" altLang="zh-CN" sz="2800" baseline="-25000"/>
              <a:t>1</a:t>
            </a:r>
            <a:r>
              <a:rPr lang="zh-CN" altLang="en-US" sz="2800" dirty="0"/>
              <a:t>－</a:t>
            </a:r>
            <a:r>
              <a:rPr lang="en-US" altLang="zh-CN" sz="2800"/>
              <a:t>6+10=0</a:t>
            </a:r>
            <a:r>
              <a:rPr lang="zh-CN" altLang="en-US" sz="2800"/>
              <a:t></a:t>
            </a:r>
            <a:endParaRPr lang="zh-CN" altLang="en-US" sz="2800"/>
          </a:p>
          <a:p>
            <a:pPr>
              <a:lnSpc>
                <a:spcPct val="120000"/>
              </a:lnSpc>
            </a:pPr>
            <a:r>
              <a:rPr lang="zh-CN" altLang="en-US" sz="2800" dirty="0"/>
              <a:t>即</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=10</a:t>
            </a:r>
            <a:r>
              <a:rPr lang="zh-CN" altLang="en-US" sz="2800" dirty="0"/>
              <a:t>－</a:t>
            </a:r>
            <a:r>
              <a:rPr lang="en-US" altLang="zh-CN" sz="2800"/>
              <a:t>6=4(A)</a:t>
            </a:r>
            <a:r>
              <a:rPr lang="zh-CN" altLang="en-US" sz="2800"/>
              <a:t></a:t>
            </a:r>
            <a:endParaRPr lang="zh-CN" altLang="en-US" sz="28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9075" name="文本占位符 259074"/>
          <p:cNvSpPr>
            <a:spLocks noGrp="1" noRot="1"/>
          </p:cNvSpPr>
          <p:nvPr>
            <p:ph type="body" idx="1"/>
          </p:nvPr>
        </p:nvSpPr>
        <p:spPr>
          <a:xfrm>
            <a:off x="301625" y="838200"/>
            <a:ext cx="8540750" cy="5260975"/>
          </a:xfrm>
          <a:ln/>
        </p:spPr>
        <p:txBody>
          <a:bodyPr/>
          <a:p>
            <a:pPr>
              <a:lnSpc>
                <a:spcPct val="120000"/>
              </a:lnSpc>
            </a:pPr>
            <a:r>
              <a:rPr lang="zh-CN" altLang="en-US" sz="2800" dirty="0"/>
              <a:t>对节点</a:t>
            </a:r>
            <a:r>
              <a:rPr lang="en-US" altLang="zh-CN" sz="2800"/>
              <a:t>b</a:t>
            </a:r>
            <a:r>
              <a:rPr lang="zh-CN" altLang="en-US" sz="2800" dirty="0"/>
              <a:t>可得</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+2+I</a:t>
            </a:r>
            <a:r>
              <a:rPr lang="en-US" altLang="zh-CN" sz="2800" baseline="-25000"/>
              <a:t>2</a:t>
            </a:r>
            <a:r>
              <a:rPr lang="en-US" altLang="zh-CN" sz="2800"/>
              <a:t>=0</a:t>
            </a:r>
            <a:r>
              <a:rPr lang="zh-CN" altLang="en-US" sz="2800"/>
              <a:t></a:t>
            </a:r>
            <a:endParaRPr lang="zh-CN" altLang="en-US" sz="2800"/>
          </a:p>
          <a:p>
            <a:pPr>
              <a:lnSpc>
                <a:spcPct val="120000"/>
              </a:lnSpc>
            </a:pPr>
            <a:r>
              <a:rPr lang="zh-CN" altLang="en-US" sz="2800" dirty="0"/>
              <a:t>即</a:t>
            </a:r>
            <a:endParaRPr lang="zh-CN" altLang="en-US" sz="2800" dirty="0"/>
          </a:p>
          <a:p>
            <a:pPr>
              <a:lnSpc>
                <a:spcPct val="120000"/>
              </a:lnSpc>
            </a:pPr>
            <a:r>
              <a:rPr lang="zh-CN" altLang="en-US" sz="2800" dirty="0"/>
              <a:t></a:t>
            </a:r>
            <a:r>
              <a:rPr lang="en-US" altLang="zh-CN" sz="2800"/>
              <a:t>I</a:t>
            </a:r>
            <a:r>
              <a:rPr lang="en-US" altLang="zh-CN" sz="2800" baseline="-25000"/>
              <a:t>2</a:t>
            </a:r>
            <a:r>
              <a:rPr lang="en-US" altLang="zh-CN" sz="2800"/>
              <a:t>=-I</a:t>
            </a:r>
            <a:r>
              <a:rPr lang="en-US" altLang="zh-CN" sz="2800" baseline="-25000"/>
              <a:t>1</a:t>
            </a:r>
            <a:r>
              <a:rPr lang="zh-CN" altLang="en-US" sz="2800" dirty="0"/>
              <a:t>－</a:t>
            </a:r>
            <a:r>
              <a:rPr lang="en-US" altLang="zh-CN" sz="2800"/>
              <a:t>2=-4-2=-6(A)</a:t>
            </a:r>
            <a:endParaRPr lang="en-US" altLang="zh-CN" sz="2800"/>
          </a:p>
          <a:p>
            <a:pPr>
              <a:lnSpc>
                <a:spcPct val="120000"/>
              </a:lnSpc>
            </a:pPr>
            <a:r>
              <a:rPr lang="zh-CN" altLang="en-US" sz="2800" dirty="0"/>
              <a:t>对节点</a:t>
            </a:r>
            <a:r>
              <a:rPr lang="en-US" altLang="zh-CN" sz="2800"/>
              <a:t>c</a:t>
            </a:r>
            <a:r>
              <a:rPr lang="zh-CN" altLang="en-US" sz="2800" dirty="0"/>
              <a:t>可得</a:t>
            </a:r>
            <a:endParaRPr lang="zh-CN" altLang="en-US" sz="2800" dirty="0"/>
          </a:p>
          <a:p>
            <a:pPr>
              <a:lnSpc>
                <a:spcPct val="120000"/>
              </a:lnSpc>
            </a:pPr>
            <a:r>
              <a:rPr lang="zh-CN" altLang="en-US" sz="2800" dirty="0"/>
              <a:t></a:t>
            </a:r>
            <a:r>
              <a:rPr lang="en-US" altLang="zh-CN" sz="2800"/>
              <a:t>-I</a:t>
            </a:r>
            <a:r>
              <a:rPr lang="en-US" altLang="zh-CN" sz="2800" baseline="-25000"/>
              <a:t>2</a:t>
            </a:r>
            <a:r>
              <a:rPr lang="zh-CN" altLang="en-US" sz="2800" dirty="0"/>
              <a:t>－</a:t>
            </a:r>
            <a:r>
              <a:rPr lang="en-US" altLang="zh-CN" sz="2800"/>
              <a:t>4+I</a:t>
            </a:r>
            <a:r>
              <a:rPr lang="en-US" altLang="zh-CN" sz="2800" baseline="-25000"/>
              <a:t>3</a:t>
            </a:r>
            <a:r>
              <a:rPr lang="en-US" altLang="zh-CN" sz="2800"/>
              <a:t>=0</a:t>
            </a:r>
            <a:r>
              <a:rPr lang="zh-CN" altLang="en-US" sz="2800"/>
              <a:t></a:t>
            </a:r>
            <a:endParaRPr lang="zh-CN" altLang="en-US" sz="2800"/>
          </a:p>
          <a:p>
            <a:r>
              <a:rPr lang="zh-CN" altLang="en-US" sz="2800" dirty="0"/>
              <a:t>即</a:t>
            </a:r>
            <a:endParaRPr lang="zh-CN" altLang="en-US" sz="2800" dirty="0"/>
          </a:p>
          <a:p>
            <a:r>
              <a:rPr lang="zh-CN" altLang="en-US" sz="2800" dirty="0"/>
              <a:t></a:t>
            </a:r>
            <a:r>
              <a:rPr lang="en-US" altLang="zh-CN" sz="2800"/>
              <a:t>I</a:t>
            </a:r>
            <a:r>
              <a:rPr lang="en-US" altLang="zh-CN" sz="2800" baseline="-25000"/>
              <a:t>3</a:t>
            </a:r>
            <a:r>
              <a:rPr lang="en-US" altLang="zh-CN" sz="2800"/>
              <a:t>=I</a:t>
            </a:r>
            <a:r>
              <a:rPr lang="en-US" altLang="zh-CN" sz="2800" baseline="-25000"/>
              <a:t>2</a:t>
            </a:r>
            <a:r>
              <a:rPr lang="en-US" altLang="zh-CN" sz="2800"/>
              <a:t>+4=-6+4=-2(A)</a:t>
            </a:r>
            <a:r>
              <a:rPr lang="zh-CN" altLang="en-US" sz="2800"/>
              <a:t> </a:t>
            </a:r>
            <a:endParaRPr lang="zh-CN" altLang="en-US" sz="28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85" name="文本占位符 71684" descr="1j12"/>
          <p:cNvPicPr>
            <a:picLocks noChangeAspect="1"/>
          </p:cNvPicPr>
          <p:nvPr>
            <p:ph type="body" idx="1"/>
          </p:nvPr>
        </p:nvPicPr>
        <p:blipFill>
          <a:blip r:embed="rId1"/>
          <a:stretch>
            <a:fillRect/>
          </a:stretch>
        </p:blipFill>
        <p:spPr>
          <a:xfrm>
            <a:off x="1219200" y="533400"/>
            <a:ext cx="6934200" cy="5245100"/>
          </a:xfrm>
          <a:ln/>
        </p:spPr>
      </p:pic>
      <p:sp>
        <p:nvSpPr>
          <p:cNvPr id="71686" name="矩形 71685"/>
          <p:cNvSpPr/>
          <p:nvPr/>
        </p:nvSpPr>
        <p:spPr>
          <a:xfrm>
            <a:off x="3276600" y="5943600"/>
            <a:ext cx="21145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1-12</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1-4</a:t>
            </a:r>
            <a:r>
              <a:rPr lang="zh-CN" altLang="en-US" dirty="0">
                <a:latin typeface="Arial" panose="020B0604020202020204" pitchFamily="34" charset="0"/>
              </a:rPr>
              <a:t>附图</a:t>
            </a:r>
            <a:endParaRPr lang="zh-CN" altLang="en-US" dirty="0">
              <a:latin typeface="Arial" panose="020B0604020202020204"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7" name="文本占位符 72706"/>
          <p:cNvSpPr>
            <a:spLocks noGrp="1" noRot="1"/>
          </p:cNvSpPr>
          <p:nvPr>
            <p:ph type="body" idx="1"/>
          </p:nvPr>
        </p:nvSpPr>
        <p:spPr>
          <a:xfrm>
            <a:off x="301625" y="762000"/>
            <a:ext cx="8540750" cy="5337175"/>
          </a:xfrm>
          <a:ln/>
        </p:spPr>
        <p:txBody>
          <a:bodyPr/>
          <a:p>
            <a:pPr>
              <a:lnSpc>
                <a:spcPct val="90000"/>
              </a:lnSpc>
              <a:buNone/>
            </a:pPr>
            <a:endParaRPr lang="en-US" altLang="zh-CN" sz="2400"/>
          </a:p>
          <a:p>
            <a:pPr>
              <a:lnSpc>
                <a:spcPct val="120000"/>
              </a:lnSpc>
            </a:pPr>
            <a:r>
              <a:rPr lang="zh-CN" altLang="en-US" sz="2800" dirty="0"/>
              <a:t>对节点</a:t>
            </a:r>
            <a:r>
              <a:rPr lang="en-US" altLang="zh-CN" sz="2800"/>
              <a:t>d</a:t>
            </a:r>
            <a:r>
              <a:rPr lang="zh-CN" altLang="en-US" sz="2800" dirty="0"/>
              <a:t>可得</a:t>
            </a:r>
            <a:endParaRPr lang="zh-CN" altLang="en-US" sz="2800" dirty="0"/>
          </a:p>
          <a:p>
            <a:pPr>
              <a:lnSpc>
                <a:spcPct val="120000"/>
              </a:lnSpc>
            </a:pPr>
            <a:r>
              <a:rPr lang="zh-CN" altLang="en-US" sz="2800" dirty="0"/>
              <a:t></a:t>
            </a:r>
            <a:r>
              <a:rPr lang="en-US" altLang="zh-CN" sz="2800"/>
              <a:t>-I</a:t>
            </a:r>
            <a:r>
              <a:rPr lang="en-US" altLang="zh-CN" sz="2800" baseline="-25000"/>
              <a:t>3</a:t>
            </a:r>
            <a:r>
              <a:rPr lang="en-US" altLang="zh-CN" sz="2800"/>
              <a:t>-10+I</a:t>
            </a:r>
            <a:r>
              <a:rPr lang="en-US" altLang="zh-CN" sz="2800" baseline="-25000"/>
              <a:t>4</a:t>
            </a:r>
            <a:r>
              <a:rPr lang="en-US" altLang="zh-CN" sz="2800"/>
              <a:t>=0</a:t>
            </a:r>
            <a:r>
              <a:rPr lang="zh-CN" altLang="en-US" sz="2800"/>
              <a:t></a:t>
            </a:r>
            <a:r>
              <a:rPr lang="zh-CN" altLang="en-US" sz="2800" dirty="0"/>
              <a:t>即</a:t>
            </a:r>
            <a:endParaRPr lang="zh-CN" altLang="en-US" sz="2800" dirty="0"/>
          </a:p>
          <a:p>
            <a:pPr>
              <a:lnSpc>
                <a:spcPct val="120000"/>
              </a:lnSpc>
            </a:pPr>
            <a:r>
              <a:rPr lang="zh-CN" altLang="en-US" sz="2800" dirty="0"/>
              <a:t></a:t>
            </a:r>
            <a:r>
              <a:rPr lang="en-US" altLang="zh-CN" sz="2800"/>
              <a:t>I</a:t>
            </a:r>
            <a:r>
              <a:rPr lang="en-US" altLang="zh-CN" sz="2800" baseline="-25000"/>
              <a:t>4</a:t>
            </a:r>
            <a:r>
              <a:rPr lang="en-US" altLang="zh-CN" sz="2800"/>
              <a:t>=I</a:t>
            </a:r>
            <a:r>
              <a:rPr lang="en-US" altLang="zh-CN" sz="2800" baseline="-25000"/>
              <a:t>3</a:t>
            </a:r>
            <a:r>
              <a:rPr lang="en-US" altLang="zh-CN" sz="2800"/>
              <a:t>+10=-2+10=8(A)</a:t>
            </a:r>
            <a:r>
              <a:rPr lang="zh-CN" altLang="en-US" sz="2800"/>
              <a:t></a:t>
            </a:r>
            <a:endParaRPr lang="zh-CN" altLang="en-US" sz="2800"/>
          </a:p>
          <a:p>
            <a:pPr>
              <a:lnSpc>
                <a:spcPct val="120000"/>
              </a:lnSpc>
            </a:pPr>
            <a:r>
              <a:rPr lang="zh-CN" altLang="en-US" sz="2800" dirty="0"/>
              <a:t>根据</a:t>
            </a:r>
            <a:r>
              <a:rPr lang="en-US" altLang="zh-CN" sz="2800"/>
              <a:t>KVL</a:t>
            </a:r>
            <a:r>
              <a:rPr lang="zh-CN" altLang="en-US" sz="2800" dirty="0"/>
              <a:t>可得</a:t>
            </a:r>
            <a:endParaRPr lang="zh-CN" altLang="en-US" sz="2800" dirty="0"/>
          </a:p>
          <a:p>
            <a:pPr>
              <a:lnSpc>
                <a:spcPct val="120000"/>
              </a:lnSpc>
            </a:pPr>
            <a:r>
              <a:rPr lang="zh-CN" altLang="en-US" sz="2800" dirty="0"/>
              <a:t></a:t>
            </a:r>
            <a:r>
              <a:rPr lang="en-US" altLang="zh-CN" sz="2800"/>
              <a:t>-E-I</a:t>
            </a:r>
            <a:r>
              <a:rPr lang="en-US" altLang="zh-CN" sz="2800" baseline="30000"/>
              <a:t>2</a:t>
            </a:r>
            <a:r>
              <a:rPr lang="en-US" altLang="zh-CN" sz="2800"/>
              <a:t>R</a:t>
            </a:r>
            <a:r>
              <a:rPr lang="en-US" altLang="zh-CN" sz="2800" baseline="-25000"/>
              <a:t>1</a:t>
            </a:r>
            <a:r>
              <a:rPr lang="zh-CN" altLang="en-US" sz="2800" dirty="0"/>
              <a:t>－</a:t>
            </a:r>
            <a:r>
              <a:rPr lang="en-US" altLang="zh-CN" sz="2800"/>
              <a:t>U+10R</a:t>
            </a:r>
            <a:r>
              <a:rPr lang="en-US" altLang="zh-CN" sz="2800" baseline="-25000"/>
              <a:t>2</a:t>
            </a:r>
            <a:r>
              <a:rPr lang="en-US" altLang="zh-CN" sz="2800"/>
              <a:t>=0</a:t>
            </a:r>
            <a:r>
              <a:rPr lang="zh-CN" altLang="en-US" sz="2800"/>
              <a:t></a:t>
            </a:r>
            <a:endParaRPr lang="zh-CN" altLang="en-US" sz="2800"/>
          </a:p>
          <a:p>
            <a:pPr>
              <a:lnSpc>
                <a:spcPct val="120000"/>
              </a:lnSpc>
            </a:pPr>
            <a:r>
              <a:rPr lang="zh-CN" altLang="en-US" sz="2800" dirty="0"/>
              <a:t>即</a:t>
            </a:r>
            <a:endParaRPr lang="zh-CN" altLang="en-US" sz="2800" dirty="0"/>
          </a:p>
          <a:p>
            <a:pPr>
              <a:lnSpc>
                <a:spcPct val="120000"/>
              </a:lnSpc>
            </a:pPr>
            <a:r>
              <a:rPr lang="zh-CN" altLang="en-US" sz="2800" dirty="0"/>
              <a:t></a:t>
            </a:r>
            <a:r>
              <a:rPr lang="en-US" altLang="zh-CN" sz="2800"/>
              <a:t>U=10R</a:t>
            </a:r>
            <a:r>
              <a:rPr lang="en-US" altLang="zh-CN" sz="2800" baseline="-25000"/>
              <a:t>2</a:t>
            </a:r>
            <a:r>
              <a:rPr lang="zh-CN" altLang="en-US" sz="2800" dirty="0"/>
              <a:t>－</a:t>
            </a:r>
            <a:r>
              <a:rPr lang="en-US" altLang="zh-CN" sz="2800"/>
              <a:t>E</a:t>
            </a:r>
            <a:r>
              <a:rPr lang="zh-CN" altLang="en-US" sz="2800" dirty="0"/>
              <a:t>－</a:t>
            </a:r>
            <a:r>
              <a:rPr lang="en-US" altLang="zh-CN" sz="2800"/>
              <a:t>I</a:t>
            </a:r>
            <a:r>
              <a:rPr lang="en-US" altLang="zh-CN" sz="2800" baseline="30000"/>
              <a:t>2</a:t>
            </a:r>
            <a:r>
              <a:rPr lang="en-US" altLang="zh-CN" sz="2800"/>
              <a:t>R</a:t>
            </a:r>
            <a:r>
              <a:rPr lang="en-US" altLang="zh-CN" sz="2800" baseline="-25000"/>
              <a:t>1</a:t>
            </a:r>
            <a:r>
              <a:rPr lang="en-US" altLang="zh-CN" sz="2800"/>
              <a:t>=10×2</a:t>
            </a:r>
            <a:r>
              <a:rPr lang="zh-CN" altLang="en-US" sz="2800" dirty="0"/>
              <a:t>－</a:t>
            </a:r>
            <a:r>
              <a:rPr lang="en-US" altLang="zh-CN" sz="2800"/>
              <a:t>12</a:t>
            </a:r>
            <a:r>
              <a:rPr lang="zh-CN" altLang="en-US" sz="2800" dirty="0"/>
              <a:t>－</a:t>
            </a:r>
            <a:r>
              <a:rPr lang="en-US" altLang="zh-CN" sz="2800"/>
              <a:t>(</a:t>
            </a:r>
            <a:r>
              <a:rPr lang="zh-CN" altLang="en-US" sz="2800" dirty="0"/>
              <a:t>－</a:t>
            </a:r>
            <a:r>
              <a:rPr lang="en-US" altLang="zh-CN" sz="2800"/>
              <a:t>6)×1=14(V)</a:t>
            </a:r>
            <a:r>
              <a:rPr lang="zh-CN" altLang="en-US" sz="2800"/>
              <a:t> </a:t>
            </a:r>
            <a:endParaRPr lang="zh-CN" altLang="en-US" sz="28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8" name="标题 147457"/>
          <p:cNvSpPr>
            <a:spLocks noGrp="1" noRot="1"/>
          </p:cNvSpPr>
          <p:nvPr>
            <p:ph type="title"/>
          </p:nvPr>
        </p:nvSpPr>
        <p:spPr>
          <a:ln/>
        </p:spPr>
        <p:txBody>
          <a:bodyPr anchor="ctr" anchorCtr="0"/>
          <a:p>
            <a:r>
              <a:rPr lang="en-US" altLang="zh-CN"/>
              <a:t>1</a:t>
            </a:r>
            <a:r>
              <a:rPr lang="zh-CN" altLang="en-US"/>
              <a:t></a:t>
            </a:r>
            <a:r>
              <a:rPr lang="en-US" altLang="zh-CN"/>
              <a:t>1</a:t>
            </a:r>
            <a:r>
              <a:rPr lang="zh-CN" altLang="en-US"/>
              <a:t></a:t>
            </a:r>
            <a:r>
              <a:rPr lang="en-US" altLang="zh-CN"/>
              <a:t>3</a:t>
            </a:r>
            <a:r>
              <a:rPr lang="zh-CN" altLang="en-US"/>
              <a:t>〓</a:t>
            </a:r>
            <a:r>
              <a:rPr lang="zh-CN" altLang="en-US" dirty="0"/>
              <a:t>直流电路的计算</a:t>
            </a:r>
            <a:endParaRPr lang="zh-CN" altLang="en-US" dirty="0"/>
          </a:p>
        </p:txBody>
      </p:sp>
      <p:sp>
        <p:nvSpPr>
          <p:cNvPr id="147459" name="文本占位符 147458"/>
          <p:cNvSpPr>
            <a:spLocks noGrp="1" noRot="1"/>
          </p:cNvSpPr>
          <p:nvPr>
            <p:ph type="body" idx="1"/>
          </p:nvPr>
        </p:nvSpPr>
        <p:spPr>
          <a:ln/>
        </p:spPr>
        <p:txBody>
          <a:bodyPr/>
          <a:p>
            <a:pPr>
              <a:lnSpc>
                <a:spcPct val="120000"/>
              </a:lnSpc>
            </a:pPr>
            <a:r>
              <a:rPr lang="en-US" altLang="zh-CN" sz="2800"/>
              <a:t>1</a:t>
            </a:r>
            <a:r>
              <a:rPr lang="zh-CN" altLang="en-US" sz="2800"/>
              <a:t> </a:t>
            </a:r>
            <a:r>
              <a:rPr lang="zh-CN" altLang="en-US" sz="2800" dirty="0"/>
              <a:t>支路电流法</a:t>
            </a:r>
            <a:endParaRPr lang="zh-CN" altLang="en-US" sz="2800" dirty="0"/>
          </a:p>
          <a:p>
            <a:pPr>
              <a:lnSpc>
                <a:spcPct val="120000"/>
              </a:lnSpc>
            </a:pPr>
            <a:r>
              <a:rPr lang="zh-CN" altLang="en-US" sz="2800" dirty="0"/>
              <a:t>支路电流法是分析、计算复杂电路的一个基本方法。该方法以电路中各支路电流为待求量，根据基尔霍夫电流定律和基尔霍夫电压定律分别列出电流和电压方程，而后求解得出各支路电流。</a:t>
            </a:r>
            <a:endParaRPr lang="zh-CN" altLang="en-US" sz="2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1" name="文本占位符 73730"/>
          <p:cNvSpPr>
            <a:spLocks noGrp="1" noRot="1"/>
          </p:cNvSpPr>
          <p:nvPr>
            <p:ph type="body" idx="1"/>
          </p:nvPr>
        </p:nvSpPr>
        <p:spPr>
          <a:xfrm>
            <a:off x="301625" y="762000"/>
            <a:ext cx="8540750" cy="5337175"/>
          </a:xfrm>
          <a:ln/>
        </p:spPr>
        <p:txBody>
          <a:bodyPr/>
          <a:p>
            <a:pPr>
              <a:lnSpc>
                <a:spcPct val="120000"/>
              </a:lnSpc>
            </a:pPr>
            <a:r>
              <a:rPr lang="zh-CN" altLang="en-US" sz="2800" dirty="0"/>
              <a:t>支路电流法的解题步骤如下：</a:t>
            </a:r>
            <a:endParaRPr lang="zh-CN" altLang="en-US" sz="2800" dirty="0"/>
          </a:p>
          <a:p>
            <a:pPr>
              <a:lnSpc>
                <a:spcPct val="120000"/>
              </a:lnSpc>
            </a:pPr>
            <a:r>
              <a:rPr lang="en-US" altLang="zh-CN" sz="2800"/>
              <a:t>1) </a:t>
            </a:r>
            <a:r>
              <a:rPr lang="zh-CN" altLang="en-US" sz="2800" dirty="0"/>
              <a:t>标出各支路电流的参考方向及回路的绕行方向，如果不能确定电流的实际方向，可先假定一个方向，根据计算出的电流值的正负，可判别电流实际方向。</a:t>
            </a:r>
            <a:endParaRPr lang="zh-CN" altLang="en-US" sz="2800" dirty="0"/>
          </a:p>
          <a:p>
            <a:pPr>
              <a:lnSpc>
                <a:spcPct val="120000"/>
              </a:lnSpc>
            </a:pPr>
            <a:r>
              <a:rPr lang="en-US" altLang="zh-CN" sz="2800"/>
              <a:t>2) </a:t>
            </a:r>
            <a:r>
              <a:rPr lang="zh-CN" altLang="en-US" sz="2800" dirty="0"/>
              <a:t>根据基尔霍夫电流定律列出各节点的电流方程。如果电路中有</a:t>
            </a:r>
            <a:r>
              <a:rPr lang="en-US" altLang="zh-CN" sz="2800"/>
              <a:t>n</a:t>
            </a:r>
            <a:r>
              <a:rPr lang="zh-CN" altLang="en-US" sz="2800" dirty="0"/>
              <a:t>个节点，则列出</a:t>
            </a:r>
            <a:r>
              <a:rPr lang="en-US" altLang="zh-CN" sz="2800"/>
              <a:t>n-1</a:t>
            </a:r>
            <a:r>
              <a:rPr lang="zh-CN" altLang="en-US" sz="2800" dirty="0"/>
              <a:t>个独立电流方程。</a:t>
            </a:r>
            <a:endParaRPr lang="zh-CN"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文本占位符 13314"/>
          <p:cNvSpPr>
            <a:spLocks noGrp="1" noRot="1"/>
          </p:cNvSpPr>
          <p:nvPr>
            <p:ph type="body" idx="1"/>
          </p:nvPr>
        </p:nvSpPr>
        <p:spPr>
          <a:xfrm>
            <a:off x="301625" y="685800"/>
            <a:ext cx="8540750" cy="5413375"/>
          </a:xfrm>
          <a:ln/>
        </p:spPr>
        <p:txBody>
          <a:bodyPr/>
          <a:p>
            <a:pPr>
              <a:lnSpc>
                <a:spcPct val="120000"/>
              </a:lnSpc>
            </a:pPr>
            <a:r>
              <a:rPr lang="en-US" altLang="zh-CN" sz="2800"/>
              <a:t>(3) </a:t>
            </a:r>
            <a:r>
              <a:rPr lang="zh-CN" altLang="en-US" sz="2800" dirty="0"/>
              <a:t>中间环节 </a:t>
            </a:r>
            <a:endParaRPr lang="zh-CN" altLang="en-US" sz="2800" dirty="0"/>
          </a:p>
          <a:p>
            <a:pPr>
              <a:lnSpc>
                <a:spcPct val="120000"/>
              </a:lnSpc>
            </a:pPr>
            <a:r>
              <a:rPr lang="zh-CN" altLang="en-US" sz="2800" dirty="0"/>
              <a:t>中间环节是连接电源和负载的部分，用来传输、分配、控制电能，如变压器、输电线、放大器、开关等。</a:t>
            </a:r>
            <a:endParaRPr lang="zh-CN" altLang="en-US" sz="2800" dirty="0"/>
          </a:p>
          <a:p>
            <a:pPr>
              <a:lnSpc>
                <a:spcPct val="120000"/>
              </a:lnSpc>
            </a:pPr>
            <a:r>
              <a:rPr lang="zh-CN" altLang="en-US" sz="2800" dirty="0"/>
              <a:t>电路可分为内电路和外电路。对于电源来说，电源内部的电路称为内电路，负载和中间环节称为外电路。</a:t>
            </a:r>
            <a:endParaRPr lang="zh-CN" altLang="en-US"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5" name="文本占位符 74754"/>
          <p:cNvSpPr>
            <a:spLocks noGrp="1" noRot="1"/>
          </p:cNvSpPr>
          <p:nvPr>
            <p:ph type="body" idx="1"/>
          </p:nvPr>
        </p:nvSpPr>
        <p:spPr>
          <a:xfrm>
            <a:off x="301625" y="762000"/>
            <a:ext cx="8540750" cy="5337175"/>
          </a:xfrm>
          <a:ln/>
        </p:spPr>
        <p:txBody>
          <a:bodyPr/>
          <a:p>
            <a:pPr>
              <a:lnSpc>
                <a:spcPct val="120000"/>
              </a:lnSpc>
            </a:pPr>
            <a:r>
              <a:rPr lang="en-US" altLang="zh-CN" sz="2800"/>
              <a:t>3) </a:t>
            </a:r>
            <a:r>
              <a:rPr lang="zh-CN" altLang="en-US" sz="2800" dirty="0"/>
              <a:t>根据基尔霍夫电压定律列出回路的电压方程。如果电路中有</a:t>
            </a:r>
            <a:r>
              <a:rPr lang="en-US" altLang="zh-CN" sz="2800"/>
              <a:t>n</a:t>
            </a:r>
            <a:r>
              <a:rPr lang="zh-CN" altLang="en-US" sz="2800" dirty="0"/>
              <a:t>个节点、</a:t>
            </a:r>
            <a:r>
              <a:rPr lang="en-US" altLang="zh-CN" sz="2800"/>
              <a:t>m</a:t>
            </a:r>
            <a:r>
              <a:rPr lang="zh-CN" altLang="en-US" sz="2800" dirty="0"/>
              <a:t>条支路，则需要</a:t>
            </a:r>
            <a:r>
              <a:rPr lang="en-US" altLang="zh-CN" sz="2800"/>
              <a:t>m</a:t>
            </a:r>
            <a:r>
              <a:rPr lang="zh-CN" altLang="en-US" sz="2800" dirty="0"/>
              <a:t>个独立方程才能解出各支路电流，而电流方程已经列出了</a:t>
            </a:r>
            <a:r>
              <a:rPr lang="en-US" altLang="zh-CN" sz="2800"/>
              <a:t>n</a:t>
            </a:r>
            <a:r>
              <a:rPr lang="zh-CN" altLang="en-US" sz="2800" dirty="0"/>
              <a:t>－</a:t>
            </a:r>
            <a:r>
              <a:rPr lang="en-US" altLang="zh-CN" sz="2800"/>
              <a:t>1</a:t>
            </a:r>
            <a:r>
              <a:rPr lang="zh-CN" altLang="en-US" sz="2800" dirty="0"/>
              <a:t>个，所以回路电压方程应当有</a:t>
            </a:r>
            <a:r>
              <a:rPr lang="en-US" altLang="zh-CN" sz="2800" err="1"/>
              <a:t>m-(n</a:t>
            </a:r>
            <a:r>
              <a:rPr lang="zh-CN" altLang="en-US" sz="2800" dirty="0"/>
              <a:t>－</a:t>
            </a:r>
            <a:r>
              <a:rPr lang="en-US" altLang="zh-CN" sz="2800"/>
              <a:t>1)</a:t>
            </a:r>
            <a:r>
              <a:rPr lang="zh-CN" altLang="en-US" sz="2800" dirty="0"/>
              <a:t>个。通常，选取电路的网孔作为回路，列出的方程定为独立方程。</a:t>
            </a:r>
            <a:endParaRPr lang="zh-CN" altLang="en-US" sz="2800" dirty="0"/>
          </a:p>
          <a:p>
            <a:pPr>
              <a:lnSpc>
                <a:spcPct val="120000"/>
              </a:lnSpc>
            </a:pPr>
            <a:r>
              <a:rPr lang="en-US" altLang="zh-CN" sz="2800"/>
              <a:t>4) </a:t>
            </a:r>
            <a:r>
              <a:rPr lang="zh-CN" altLang="en-US" sz="2800" dirty="0"/>
              <a:t>求解联立方程组，得出各支路电流。</a:t>
            </a:r>
            <a:endParaRPr lang="zh-CN" altLang="en-US" sz="2800" dirty="0"/>
          </a:p>
          <a:p>
            <a:pPr>
              <a:lnSpc>
                <a:spcPct val="120000"/>
              </a:lnSpc>
            </a:pPr>
            <a:r>
              <a:rPr lang="zh-CN" altLang="en-US" sz="2800" dirty="0"/>
              <a:t>下面以例题的形式，对以上解题步骤予以说明。</a:t>
            </a:r>
            <a:endParaRPr lang="zh-CN" altLang="en-US" sz="28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9" name="文本占位符 75778"/>
          <p:cNvSpPr>
            <a:spLocks noGrp="1" noRot="1"/>
          </p:cNvSpPr>
          <p:nvPr>
            <p:ph type="body" idx="1"/>
          </p:nvPr>
        </p:nvSpPr>
        <p:spPr>
          <a:xfrm>
            <a:off x="301625" y="533400"/>
            <a:ext cx="8540750" cy="5715000"/>
          </a:xfrm>
          <a:ln/>
        </p:spPr>
        <p:txBody>
          <a:bodyPr/>
          <a:p>
            <a:pPr>
              <a:lnSpc>
                <a:spcPct val="120000"/>
              </a:lnSpc>
            </a:pPr>
            <a:r>
              <a:rPr lang="zh-CN" altLang="en-US" sz="2800"/>
              <a:t>【</a:t>
            </a:r>
            <a:r>
              <a:rPr lang="zh-CN" altLang="en-US" sz="2800" dirty="0"/>
              <a:t>例</a:t>
            </a:r>
            <a:r>
              <a:rPr lang="en-US" altLang="zh-CN" sz="2800"/>
              <a:t>1-5</a:t>
            </a:r>
            <a:r>
              <a:rPr lang="zh-CN" altLang="en-US" sz="2800"/>
              <a:t>】〓</a:t>
            </a:r>
            <a:r>
              <a:rPr lang="zh-CN" altLang="en-US" sz="2800" dirty="0"/>
              <a:t>图</a:t>
            </a:r>
            <a:r>
              <a:rPr lang="en-US" altLang="zh-CN" sz="2800"/>
              <a:t>1-13</a:t>
            </a:r>
            <a:r>
              <a:rPr lang="zh-CN" altLang="en-US" sz="2800" dirty="0"/>
              <a:t>所示电路中，已知</a:t>
            </a:r>
            <a:r>
              <a:rPr lang="en-US" altLang="zh-CN" sz="2800"/>
              <a:t>E</a:t>
            </a:r>
            <a:r>
              <a:rPr lang="en-US" altLang="zh-CN" sz="2800" baseline="-25000"/>
              <a:t>1</a:t>
            </a:r>
            <a:r>
              <a:rPr lang="en-US" altLang="zh-CN" sz="2800"/>
              <a:t>=16V</a:t>
            </a:r>
            <a:r>
              <a:rPr lang="zh-CN" altLang="en-US" sz="2800" dirty="0"/>
              <a:t>，</a:t>
            </a:r>
            <a:r>
              <a:rPr lang="en-US" altLang="zh-CN" sz="2800"/>
              <a:t>E</a:t>
            </a:r>
            <a:r>
              <a:rPr lang="en-US" altLang="zh-CN" sz="2800" baseline="-25000"/>
              <a:t>2</a:t>
            </a:r>
            <a:r>
              <a:rPr lang="en-US" altLang="zh-CN" sz="2800"/>
              <a:t>=10V</a:t>
            </a:r>
            <a:r>
              <a:rPr lang="zh-CN" altLang="en-US" sz="2800" dirty="0"/>
              <a:t>，</a:t>
            </a:r>
            <a:r>
              <a:rPr lang="en-US" altLang="zh-CN" sz="2800"/>
              <a:t>R</a:t>
            </a:r>
            <a:r>
              <a:rPr lang="en-US" altLang="zh-CN" sz="2800" baseline="-25000"/>
              <a:t>1</a:t>
            </a:r>
            <a:r>
              <a:rPr lang="en-US" altLang="zh-CN" sz="2800"/>
              <a:t>=2Ω</a:t>
            </a:r>
            <a:r>
              <a:rPr lang="zh-CN" altLang="en-US" sz="2800" dirty="0"/>
              <a:t>，</a:t>
            </a:r>
            <a:r>
              <a:rPr lang="en-US" altLang="zh-CN" sz="2800"/>
              <a:t>R</a:t>
            </a:r>
            <a:r>
              <a:rPr lang="en-US" altLang="zh-CN" sz="2800" baseline="-25000"/>
              <a:t>2</a:t>
            </a:r>
            <a:r>
              <a:rPr lang="en-US" altLang="zh-CN" sz="2800"/>
              <a:t>=10Ω</a:t>
            </a:r>
            <a:r>
              <a:rPr lang="zh-CN" altLang="en-US" sz="2800" dirty="0"/>
              <a:t>，</a:t>
            </a:r>
            <a:r>
              <a:rPr lang="en-US" altLang="zh-CN" sz="2800"/>
              <a:t>R</a:t>
            </a:r>
            <a:r>
              <a:rPr lang="en-US" altLang="zh-CN" sz="2800" baseline="-25000"/>
              <a:t>3</a:t>
            </a:r>
            <a:r>
              <a:rPr lang="en-US" altLang="zh-CN" sz="2800"/>
              <a:t>=5Ω</a:t>
            </a:r>
            <a:r>
              <a:rPr lang="zh-CN" altLang="en-US" sz="2800" dirty="0"/>
              <a:t>，试求各支路电流</a:t>
            </a:r>
            <a:r>
              <a:rPr lang="en-US" altLang="zh-CN" sz="2800"/>
              <a:t>I</a:t>
            </a:r>
            <a:r>
              <a:rPr lang="en-US" altLang="zh-CN" sz="2800" baseline="-25000"/>
              <a:t>1</a:t>
            </a:r>
            <a:r>
              <a:rPr lang="zh-CN" altLang="en-US" sz="2800" dirty="0"/>
              <a:t>、</a:t>
            </a:r>
            <a:r>
              <a:rPr lang="en-US" altLang="zh-CN" sz="2800"/>
              <a:t>I</a:t>
            </a:r>
            <a:r>
              <a:rPr lang="en-US" altLang="zh-CN" sz="2800" baseline="-25000"/>
              <a:t>2</a:t>
            </a:r>
            <a:r>
              <a:rPr lang="zh-CN" altLang="en-US" sz="2800" dirty="0"/>
              <a:t>、</a:t>
            </a:r>
            <a:r>
              <a:rPr lang="en-US" altLang="zh-CN" sz="2800"/>
              <a:t>I</a:t>
            </a:r>
            <a:r>
              <a:rPr lang="en-US" altLang="zh-CN" sz="2800" baseline="-25000"/>
              <a:t>3</a:t>
            </a:r>
            <a:r>
              <a:rPr lang="zh-CN" altLang="en-US" sz="2800" dirty="0"/>
              <a:t>。</a:t>
            </a:r>
            <a:endParaRPr lang="zh-CN" altLang="en-US" sz="2800" dirty="0"/>
          </a:p>
          <a:p>
            <a:pPr>
              <a:lnSpc>
                <a:spcPct val="120000"/>
              </a:lnSpc>
            </a:pPr>
            <a:r>
              <a:rPr lang="zh-CN" altLang="en-US" sz="2800" dirty="0"/>
              <a:t>解：图中有</a:t>
            </a:r>
            <a:r>
              <a:rPr lang="en-US" altLang="zh-CN" sz="2800"/>
              <a:t>2</a:t>
            </a:r>
            <a:r>
              <a:rPr lang="zh-CN" altLang="en-US" sz="2800" dirty="0"/>
              <a:t>个节点</a:t>
            </a:r>
            <a:r>
              <a:rPr lang="en-US" altLang="zh-CN" sz="2800"/>
              <a:t>a</a:t>
            </a:r>
            <a:r>
              <a:rPr lang="zh-CN" altLang="en-US" sz="2800" dirty="0"/>
              <a:t>和</a:t>
            </a:r>
            <a:r>
              <a:rPr lang="en-US" altLang="zh-CN" sz="2800"/>
              <a:t>b</a:t>
            </a:r>
            <a:r>
              <a:rPr lang="zh-CN" altLang="en-US" sz="2800" dirty="0"/>
              <a:t>，各支路电流的参考方向如图</a:t>
            </a:r>
            <a:r>
              <a:rPr lang="en-US" altLang="zh-CN" sz="2800"/>
              <a:t>1-13</a:t>
            </a:r>
            <a:r>
              <a:rPr lang="zh-CN" altLang="en-US" sz="2800" dirty="0"/>
              <a:t>所示，由</a:t>
            </a:r>
            <a:r>
              <a:rPr lang="en-US" altLang="zh-CN" sz="2800"/>
              <a:t>KCL</a:t>
            </a:r>
            <a:r>
              <a:rPr lang="zh-CN" altLang="en-US" sz="2800" dirty="0"/>
              <a:t>列出</a:t>
            </a:r>
            <a:r>
              <a:rPr lang="en-US" altLang="zh-CN" sz="2800"/>
              <a:t>(2-1)1</a:t>
            </a:r>
            <a:r>
              <a:rPr lang="zh-CN" altLang="en-US" sz="2800" dirty="0"/>
              <a:t>个节点电流方程为</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+I</a:t>
            </a:r>
            <a:r>
              <a:rPr lang="en-US" altLang="zh-CN" sz="2800" baseline="-25000"/>
              <a:t>2</a:t>
            </a:r>
            <a:r>
              <a:rPr lang="en-US" altLang="zh-CN" sz="2800"/>
              <a:t>-I</a:t>
            </a:r>
            <a:r>
              <a:rPr lang="en-US" altLang="zh-CN" sz="2800" baseline="-25000"/>
              <a:t>3</a:t>
            </a:r>
            <a:r>
              <a:rPr lang="en-US" altLang="zh-CN" sz="2800"/>
              <a:t>=0 </a:t>
            </a:r>
            <a:endParaRPr lang="en-US" altLang="zh-CN" sz="2800"/>
          </a:p>
          <a:p>
            <a:pPr>
              <a:lnSpc>
                <a:spcPct val="120000"/>
              </a:lnSpc>
            </a:pPr>
            <a:r>
              <a:rPr lang="zh-CN" altLang="en-US" sz="2800" dirty="0"/>
              <a:t>根据图中电路的网孔数列出电压方程：</a:t>
            </a:r>
            <a:endParaRPr lang="zh-CN" altLang="en-US" sz="2800" dirty="0"/>
          </a:p>
          <a:p>
            <a:pPr>
              <a:lnSpc>
                <a:spcPct val="120000"/>
              </a:lnSpc>
            </a:pPr>
            <a:r>
              <a:rPr lang="zh-CN" altLang="en-US" sz="2800" dirty="0"/>
              <a:t>对网孔</a:t>
            </a:r>
            <a:r>
              <a:rPr lang="en-US" altLang="zh-CN" sz="2800"/>
              <a:t>1</a:t>
            </a:r>
            <a:r>
              <a:rPr lang="zh-CN" altLang="en-US" sz="2800" dirty="0"/>
              <a:t>可得</a:t>
            </a:r>
            <a:r>
              <a:rPr lang="en-US" altLang="zh-CN" sz="2800"/>
              <a:t>-E</a:t>
            </a:r>
            <a:r>
              <a:rPr lang="en-US" altLang="zh-CN" sz="2800" baseline="-25000"/>
              <a:t>1</a:t>
            </a:r>
            <a:r>
              <a:rPr lang="en-US" altLang="zh-CN" sz="2800"/>
              <a:t>+E</a:t>
            </a:r>
            <a:r>
              <a:rPr lang="en-US" altLang="zh-CN" sz="2800" baseline="-25000"/>
              <a:t>2</a:t>
            </a:r>
            <a:r>
              <a:rPr lang="zh-CN" altLang="en-US" sz="2800" dirty="0"/>
              <a:t>－</a:t>
            </a:r>
            <a:r>
              <a:rPr lang="en-US" altLang="zh-CN" sz="2800"/>
              <a:t>I</a:t>
            </a:r>
            <a:r>
              <a:rPr lang="en-US" altLang="zh-CN" sz="2800" baseline="-25000"/>
              <a:t>2</a:t>
            </a:r>
            <a:r>
              <a:rPr lang="en-US" altLang="zh-CN" sz="2800"/>
              <a:t>R</a:t>
            </a:r>
            <a:r>
              <a:rPr lang="en-US" altLang="zh-CN" sz="2800" baseline="-25000"/>
              <a:t>2</a:t>
            </a:r>
            <a:r>
              <a:rPr lang="en-US" altLang="zh-CN" sz="2800"/>
              <a:t>+I</a:t>
            </a:r>
            <a:r>
              <a:rPr lang="en-US" altLang="zh-CN" sz="2800" baseline="-25000"/>
              <a:t>1</a:t>
            </a:r>
            <a:r>
              <a:rPr lang="en-US" altLang="zh-CN" sz="2800"/>
              <a:t>R</a:t>
            </a:r>
            <a:r>
              <a:rPr lang="en-US" altLang="zh-CN" sz="2800" baseline="-25000"/>
              <a:t>1</a:t>
            </a:r>
            <a:r>
              <a:rPr lang="en-US" altLang="zh-CN" sz="2800"/>
              <a:t>=0</a:t>
            </a:r>
            <a:r>
              <a:rPr lang="zh-CN" altLang="en-US" sz="2800"/>
              <a:t></a:t>
            </a:r>
            <a:endParaRPr lang="zh-CN" altLang="en-US" sz="2800"/>
          </a:p>
          <a:p>
            <a:pPr>
              <a:lnSpc>
                <a:spcPct val="120000"/>
              </a:lnSpc>
            </a:pPr>
            <a:r>
              <a:rPr lang="zh-CN" altLang="en-US" sz="2800"/>
              <a:t></a:t>
            </a:r>
            <a:r>
              <a:rPr lang="zh-CN" altLang="en-US" sz="2800" dirty="0"/>
              <a:t>对网孔</a:t>
            </a:r>
            <a:r>
              <a:rPr lang="en-US" altLang="zh-CN" sz="2800"/>
              <a:t>2</a:t>
            </a:r>
            <a:r>
              <a:rPr lang="zh-CN" altLang="en-US" sz="2800" dirty="0"/>
              <a:t>可得</a:t>
            </a:r>
            <a:r>
              <a:rPr lang="en-US" altLang="zh-CN" sz="2800"/>
              <a:t>-E</a:t>
            </a:r>
            <a:r>
              <a:rPr lang="en-US" altLang="zh-CN" sz="2800" baseline="-25000"/>
              <a:t>2</a:t>
            </a:r>
            <a:r>
              <a:rPr lang="en-US" altLang="zh-CN" sz="2800"/>
              <a:t>+I</a:t>
            </a:r>
            <a:r>
              <a:rPr lang="en-US" altLang="zh-CN" sz="2800" baseline="-25000"/>
              <a:t>3</a:t>
            </a:r>
            <a:r>
              <a:rPr lang="en-US" altLang="zh-CN" sz="2800"/>
              <a:t>R</a:t>
            </a:r>
            <a:r>
              <a:rPr lang="en-US" altLang="zh-CN" sz="2800" baseline="-25000"/>
              <a:t>3</a:t>
            </a:r>
            <a:r>
              <a:rPr lang="en-US" altLang="zh-CN" sz="2800"/>
              <a:t>+I</a:t>
            </a:r>
            <a:r>
              <a:rPr lang="en-US" altLang="zh-CN" sz="2800" baseline="30000"/>
              <a:t>2</a:t>
            </a:r>
            <a:r>
              <a:rPr lang="en-US" altLang="zh-CN" sz="2800"/>
              <a:t>R</a:t>
            </a:r>
            <a:r>
              <a:rPr lang="en-US" altLang="zh-CN" sz="2800" baseline="-25000"/>
              <a:t>2</a:t>
            </a:r>
            <a:r>
              <a:rPr lang="en-US" altLang="zh-CN" sz="2800"/>
              <a:t>=0</a:t>
            </a:r>
            <a:r>
              <a:rPr lang="zh-CN" altLang="en-US" sz="2800"/>
              <a:t></a:t>
            </a:r>
            <a:endParaRPr lang="zh-CN" altLang="en-US" sz="28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6805" name="文本占位符 76804" descr="1J13"/>
          <p:cNvPicPr>
            <a:picLocks noChangeAspect="1"/>
          </p:cNvPicPr>
          <p:nvPr>
            <p:ph type="body" idx="1"/>
          </p:nvPr>
        </p:nvPicPr>
        <p:blipFill>
          <a:blip r:embed="rId1"/>
          <a:stretch>
            <a:fillRect/>
          </a:stretch>
        </p:blipFill>
        <p:spPr>
          <a:xfrm>
            <a:off x="381000" y="587375"/>
            <a:ext cx="8458200" cy="5260975"/>
          </a:xfrm>
          <a:ln/>
        </p:spPr>
      </p:pic>
      <p:sp>
        <p:nvSpPr>
          <p:cNvPr id="76806" name="矩形 76805"/>
          <p:cNvSpPr/>
          <p:nvPr/>
        </p:nvSpPr>
        <p:spPr>
          <a:xfrm>
            <a:off x="4191000" y="5943600"/>
            <a:ext cx="9334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1-13 </a:t>
            </a:r>
            <a:endParaRPr lang="en-US" altLang="zh-CN">
              <a:latin typeface="Arial" panose="020B060402020202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7" name="文本占位符 77826"/>
          <p:cNvSpPr>
            <a:spLocks noGrp="1" noRot="1"/>
          </p:cNvSpPr>
          <p:nvPr>
            <p:ph type="body" idx="1"/>
          </p:nvPr>
        </p:nvSpPr>
        <p:spPr>
          <a:xfrm>
            <a:off x="301625" y="762000"/>
            <a:ext cx="8540750" cy="5337175"/>
          </a:xfrm>
          <a:ln/>
        </p:spPr>
        <p:txBody>
          <a:bodyPr/>
          <a:p>
            <a:pPr>
              <a:lnSpc>
                <a:spcPct val="120000"/>
              </a:lnSpc>
            </a:pPr>
            <a:r>
              <a:rPr lang="zh-CN" altLang="en-US" sz="2800" dirty="0"/>
              <a:t>将已知数据代入上述方程，解联立方程组：</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+I</a:t>
            </a:r>
            <a:r>
              <a:rPr lang="en-US" altLang="zh-CN" sz="2800" baseline="-25000"/>
              <a:t>2</a:t>
            </a:r>
            <a:r>
              <a:rPr lang="zh-CN" altLang="en-US" sz="2800" dirty="0"/>
              <a:t>－</a:t>
            </a:r>
            <a:r>
              <a:rPr lang="en-US" altLang="zh-CN" sz="2800"/>
              <a:t>I</a:t>
            </a:r>
            <a:r>
              <a:rPr lang="en-US" altLang="zh-CN" sz="2800" baseline="-25000"/>
              <a:t>3</a:t>
            </a:r>
            <a:r>
              <a:rPr lang="en-US" altLang="zh-CN" sz="2800"/>
              <a:t>=0</a:t>
            </a:r>
            <a:r>
              <a:rPr lang="zh-CN" altLang="en-US" sz="2800"/>
              <a:t></a:t>
            </a:r>
            <a:endParaRPr lang="zh-CN" altLang="en-US" sz="2800"/>
          </a:p>
          <a:p>
            <a:pPr>
              <a:lnSpc>
                <a:spcPct val="120000"/>
              </a:lnSpc>
            </a:pPr>
            <a:r>
              <a:rPr lang="en-US" altLang="zh-CN" sz="2800"/>
              <a:t>-16+10</a:t>
            </a:r>
            <a:r>
              <a:rPr lang="zh-CN" altLang="en-US" sz="2800" dirty="0"/>
              <a:t>－</a:t>
            </a:r>
            <a:r>
              <a:rPr lang="en-US" altLang="zh-CN" sz="2800"/>
              <a:t>10I</a:t>
            </a:r>
            <a:r>
              <a:rPr lang="en-US" altLang="zh-CN" sz="2800" baseline="-25000"/>
              <a:t>2</a:t>
            </a:r>
            <a:r>
              <a:rPr lang="en-US" altLang="zh-CN" sz="2800"/>
              <a:t>+2I</a:t>
            </a:r>
            <a:r>
              <a:rPr lang="en-US" altLang="zh-CN" sz="2800" baseline="-25000"/>
              <a:t>1</a:t>
            </a:r>
            <a:r>
              <a:rPr lang="en-US" altLang="zh-CN" sz="2800"/>
              <a:t>=0</a:t>
            </a:r>
            <a:r>
              <a:rPr lang="zh-CN" altLang="en-US" sz="2800"/>
              <a:t></a:t>
            </a:r>
            <a:endParaRPr lang="zh-CN" altLang="en-US" sz="2800"/>
          </a:p>
          <a:p>
            <a:pPr>
              <a:lnSpc>
                <a:spcPct val="120000"/>
              </a:lnSpc>
            </a:pPr>
            <a:r>
              <a:rPr lang="en-US" altLang="zh-CN" sz="2800"/>
              <a:t>-10+5I</a:t>
            </a:r>
            <a:r>
              <a:rPr lang="en-US" altLang="zh-CN" sz="2800" baseline="-25000"/>
              <a:t>3</a:t>
            </a:r>
            <a:r>
              <a:rPr lang="en-US" altLang="zh-CN" sz="2800"/>
              <a:t>+10I</a:t>
            </a:r>
            <a:r>
              <a:rPr lang="en-US" altLang="zh-CN" sz="2800" baseline="-25000"/>
              <a:t>2</a:t>
            </a:r>
            <a:r>
              <a:rPr lang="en-US" altLang="zh-CN" sz="2800"/>
              <a:t>=0</a:t>
            </a:r>
            <a:r>
              <a:rPr lang="zh-CN" altLang="en-US" sz="2800"/>
              <a:t></a:t>
            </a:r>
            <a:endParaRPr lang="zh-CN" altLang="en-US" sz="2800"/>
          </a:p>
          <a:p>
            <a:pPr>
              <a:lnSpc>
                <a:spcPct val="120000"/>
              </a:lnSpc>
            </a:pPr>
            <a:r>
              <a:rPr lang="en-US" altLang="zh-CN" sz="2800"/>
              <a:t>I</a:t>
            </a:r>
            <a:r>
              <a:rPr lang="en-US" altLang="zh-CN" sz="2800" baseline="-25000"/>
              <a:t>1</a:t>
            </a:r>
            <a:r>
              <a:rPr lang="en-US" altLang="zh-CN" sz="2800"/>
              <a:t>=2.375</a:t>
            </a:r>
            <a:r>
              <a:rPr lang="zh-CN" altLang="en-US" sz="2800"/>
              <a:t></a:t>
            </a:r>
            <a:r>
              <a:rPr lang="en-US" altLang="zh-CN" sz="2800"/>
              <a:t>A</a:t>
            </a:r>
            <a:r>
              <a:rPr lang="zh-CN" altLang="en-US" sz="2800"/>
              <a:t></a:t>
            </a:r>
            <a:endParaRPr lang="zh-CN" altLang="en-US" sz="2800"/>
          </a:p>
          <a:p>
            <a:pPr>
              <a:lnSpc>
                <a:spcPct val="120000"/>
              </a:lnSpc>
            </a:pPr>
            <a:r>
              <a:rPr lang="en-US" altLang="zh-CN" sz="2800"/>
              <a:t>I</a:t>
            </a:r>
            <a:r>
              <a:rPr lang="en-US" altLang="zh-CN" sz="2800" baseline="-25000"/>
              <a:t>2</a:t>
            </a:r>
            <a:r>
              <a:rPr lang="en-US" altLang="zh-CN" sz="2800"/>
              <a:t>=-0.125</a:t>
            </a:r>
            <a:r>
              <a:rPr lang="zh-CN" altLang="en-US" sz="2800"/>
              <a:t></a:t>
            </a:r>
            <a:r>
              <a:rPr lang="en-US" altLang="zh-CN" sz="2800"/>
              <a:t>A</a:t>
            </a:r>
            <a:r>
              <a:rPr lang="zh-CN" altLang="en-US" sz="2800"/>
              <a:t></a:t>
            </a:r>
            <a:endParaRPr lang="zh-CN" altLang="en-US" sz="2800"/>
          </a:p>
          <a:p>
            <a:pPr>
              <a:lnSpc>
                <a:spcPct val="120000"/>
              </a:lnSpc>
            </a:pPr>
            <a:r>
              <a:rPr lang="en-US" altLang="zh-CN" sz="2800"/>
              <a:t>I</a:t>
            </a:r>
            <a:r>
              <a:rPr lang="en-US" altLang="zh-CN" sz="2800" baseline="-25000"/>
              <a:t>3</a:t>
            </a:r>
            <a:r>
              <a:rPr lang="en-US" altLang="zh-CN" sz="2800"/>
              <a:t>=2.25</a:t>
            </a:r>
            <a:r>
              <a:rPr lang="zh-CN" altLang="en-US" sz="2800"/>
              <a:t></a:t>
            </a:r>
            <a:r>
              <a:rPr lang="en-US" altLang="zh-CN" sz="2800"/>
              <a:t>A</a:t>
            </a:r>
            <a:r>
              <a:rPr lang="zh-CN" altLang="en-US" sz="2800"/>
              <a:t></a:t>
            </a:r>
            <a:endParaRPr lang="zh-CN" altLang="en-US" sz="28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1" name="文本占位符 78850"/>
          <p:cNvSpPr>
            <a:spLocks noGrp="1" noRot="1"/>
          </p:cNvSpPr>
          <p:nvPr>
            <p:ph type="body" idx="1"/>
          </p:nvPr>
        </p:nvSpPr>
        <p:spPr>
          <a:xfrm>
            <a:off x="301625" y="685800"/>
            <a:ext cx="8540750" cy="5413375"/>
          </a:xfrm>
          <a:ln/>
        </p:spPr>
        <p:txBody>
          <a:bodyPr/>
          <a:p>
            <a:pPr>
              <a:lnSpc>
                <a:spcPct val="120000"/>
              </a:lnSpc>
            </a:pPr>
            <a:r>
              <a:rPr lang="en-US" altLang="zh-CN" sz="2800"/>
              <a:t>2</a:t>
            </a:r>
            <a:r>
              <a:rPr lang="zh-CN" altLang="en-US" sz="2800"/>
              <a:t> </a:t>
            </a:r>
            <a:r>
              <a:rPr lang="zh-CN" altLang="en-US" sz="2800" dirty="0"/>
              <a:t>戴维南定理</a:t>
            </a:r>
            <a:endParaRPr lang="zh-CN" altLang="en-US" sz="2800" dirty="0"/>
          </a:p>
          <a:p>
            <a:pPr>
              <a:lnSpc>
                <a:spcPct val="120000"/>
              </a:lnSpc>
            </a:pPr>
            <a:r>
              <a:rPr lang="zh-CN" altLang="en-US" sz="2800" dirty="0"/>
              <a:t>对于一个复杂的电路，有时只需要计算其中某一条支路的电流［如图</a:t>
            </a:r>
            <a:r>
              <a:rPr lang="en-US" altLang="zh-CN" sz="2800"/>
              <a:t>1-14(a)</a:t>
            </a:r>
            <a:r>
              <a:rPr lang="zh-CN" altLang="en-US" sz="2800" dirty="0"/>
              <a:t>中的电流</a:t>
            </a:r>
            <a:r>
              <a:rPr lang="en-US" altLang="zh-CN" sz="2800"/>
              <a:t>I</a:t>
            </a:r>
            <a:r>
              <a:rPr lang="en-US" altLang="zh-CN" sz="2800" baseline="-25000"/>
              <a:t>4</a:t>
            </a:r>
            <a:r>
              <a:rPr lang="zh-CN" altLang="en-US" sz="2800" dirty="0"/>
              <a:t>］，此时可以将这条支路划出，而把其余部分看作一个有源二端网络。如图</a:t>
            </a:r>
            <a:r>
              <a:rPr lang="en-US" altLang="zh-CN" sz="2800"/>
              <a:t>1-14(a)</a:t>
            </a:r>
            <a:r>
              <a:rPr lang="zh-CN" altLang="en-US" sz="2800" dirty="0"/>
              <a:t>所示。中点画线框住的部分，就可以用一个内部标以“</a:t>
            </a:r>
            <a:r>
              <a:rPr lang="en-US" altLang="zh-CN" sz="2800"/>
              <a:t>N”</a:t>
            </a:r>
            <a:r>
              <a:rPr lang="zh-CN" altLang="en-US" sz="2800" dirty="0"/>
              <a:t>的方框代替，等效为如图</a:t>
            </a:r>
            <a:r>
              <a:rPr lang="en-US" altLang="zh-CN" sz="2800"/>
              <a:t>1-14(b)</a:t>
            </a:r>
            <a:r>
              <a:rPr lang="zh-CN" altLang="en-US" sz="2800" dirty="0"/>
              <a:t>所示的电路。</a:t>
            </a:r>
            <a:endParaRPr lang="zh-CN" altLang="en-US"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0099" name="文本占位符 260098"/>
          <p:cNvSpPr>
            <a:spLocks noGrp="1" noRot="1"/>
          </p:cNvSpPr>
          <p:nvPr>
            <p:ph type="body" idx="1"/>
          </p:nvPr>
        </p:nvSpPr>
        <p:spPr>
          <a:xfrm>
            <a:off x="301625" y="990600"/>
            <a:ext cx="8540750" cy="5108575"/>
          </a:xfrm>
          <a:ln/>
        </p:spPr>
        <p:txBody>
          <a:bodyPr/>
          <a:p>
            <a:pPr>
              <a:lnSpc>
                <a:spcPct val="120000"/>
              </a:lnSpc>
            </a:pPr>
            <a:r>
              <a:rPr lang="zh-CN" altLang="en-US" sz="2800" dirty="0"/>
              <a:t>所谓有源二端网络，就是指具有两个出线端的内含独立电源的部分电路。不含独立电源的二端网络则称为无源二端网络。有源二端网络对外电</a:t>
            </a:r>
            <a:r>
              <a:rPr lang="en-US" altLang="zh-CN" sz="2800"/>
              <a:t>(</a:t>
            </a:r>
            <a:r>
              <a:rPr lang="zh-CN" altLang="en-US" sz="2800" dirty="0"/>
              <a:t>如图中的</a:t>
            </a:r>
            <a:r>
              <a:rPr lang="en-US" altLang="zh-CN" sz="2800"/>
              <a:t>R</a:t>
            </a:r>
            <a:r>
              <a:rPr lang="en-US" altLang="zh-CN" sz="2800" baseline="-25000"/>
              <a:t>4</a:t>
            </a:r>
            <a:r>
              <a:rPr lang="zh-CN" altLang="en-US" sz="2800" dirty="0"/>
              <a:t>支路</a:t>
            </a:r>
            <a:r>
              <a:rPr lang="en-US" altLang="zh-CN" sz="2800"/>
              <a:t>)</a:t>
            </a:r>
            <a:r>
              <a:rPr lang="zh-CN" altLang="en-US" sz="2800" dirty="0"/>
              <a:t>路的作用可以用一个等效电压源代替，戴维南定理说明了这方面的问题。</a:t>
            </a:r>
            <a:endParaRPr lang="zh-CN" altLang="en-US" sz="2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9877" name="文本占位符 79876" descr="1j14"/>
          <p:cNvPicPr>
            <a:picLocks noChangeAspect="1"/>
          </p:cNvPicPr>
          <p:nvPr>
            <p:ph type="body" idx="1"/>
          </p:nvPr>
        </p:nvPicPr>
        <p:blipFill>
          <a:blip r:embed="rId1"/>
          <a:stretch>
            <a:fillRect/>
          </a:stretch>
        </p:blipFill>
        <p:spPr>
          <a:xfrm>
            <a:off x="228600" y="914400"/>
            <a:ext cx="8686800" cy="4298950"/>
          </a:xfrm>
          <a:ln/>
        </p:spPr>
      </p:pic>
      <p:sp>
        <p:nvSpPr>
          <p:cNvPr id="79878" name="矩形 79877"/>
          <p:cNvSpPr/>
          <p:nvPr/>
        </p:nvSpPr>
        <p:spPr>
          <a:xfrm>
            <a:off x="3276600" y="5486400"/>
            <a:ext cx="24701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1-14</a:t>
            </a:r>
            <a:r>
              <a:rPr lang="zh-CN" altLang="en-US">
                <a:latin typeface="Arial" panose="020B0604020202020204" pitchFamily="34" charset="0"/>
              </a:rPr>
              <a:t>〓</a:t>
            </a:r>
            <a:r>
              <a:rPr lang="zh-CN" altLang="en-US" dirty="0">
                <a:latin typeface="Arial" panose="020B0604020202020204" pitchFamily="34" charset="0"/>
              </a:rPr>
              <a:t>有源二端网络</a:t>
            </a:r>
            <a:endParaRPr lang="zh-CN" altLang="en-US" dirty="0">
              <a:latin typeface="Arial" panose="020B0604020202020204"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9" name="文本占位符 80898"/>
          <p:cNvSpPr>
            <a:spLocks noGrp="1" noRot="1"/>
          </p:cNvSpPr>
          <p:nvPr>
            <p:ph type="body" idx="1"/>
          </p:nvPr>
        </p:nvSpPr>
        <p:spPr>
          <a:xfrm>
            <a:off x="301625" y="762000"/>
            <a:ext cx="8540750" cy="5337175"/>
          </a:xfrm>
          <a:ln/>
        </p:spPr>
        <p:txBody>
          <a:bodyPr/>
          <a:p>
            <a:pPr>
              <a:lnSpc>
                <a:spcPct val="120000"/>
              </a:lnSpc>
            </a:pPr>
            <a:r>
              <a:rPr lang="zh-CN" altLang="en-US" sz="2800" dirty="0"/>
              <a:t>戴维南定理可表述为：任何一个线性有源二端网络［图</a:t>
            </a:r>
            <a:r>
              <a:rPr lang="en-US" altLang="zh-CN" sz="2800"/>
              <a:t>1-15(a)</a:t>
            </a:r>
            <a:r>
              <a:rPr lang="zh-CN" altLang="en-US" sz="2800" dirty="0"/>
              <a:t>］对外电路的作用都可以用一个理想电压源</a:t>
            </a:r>
            <a:r>
              <a:rPr lang="en-US" altLang="zh-CN" sz="2800"/>
              <a:t>E</a:t>
            </a:r>
            <a:r>
              <a:rPr lang="zh-CN" altLang="en-US" sz="2800" dirty="0"/>
              <a:t>和内阻</a:t>
            </a:r>
            <a:r>
              <a:rPr lang="en-US" altLang="zh-CN" sz="2800"/>
              <a:t>R</a:t>
            </a:r>
            <a:r>
              <a:rPr lang="en-US" altLang="zh-CN" sz="2800" baseline="-25000"/>
              <a:t>0</a:t>
            </a:r>
            <a:r>
              <a:rPr lang="zh-CN" altLang="en-US" sz="2800" dirty="0"/>
              <a:t>［图</a:t>
            </a:r>
            <a:r>
              <a:rPr lang="en-US" altLang="zh-CN" sz="2800"/>
              <a:t>1-15(b)</a:t>
            </a:r>
            <a:r>
              <a:rPr lang="zh-CN" altLang="en-US" sz="2800" dirty="0"/>
              <a:t>］来等效代替，其中电压的电动势</a:t>
            </a:r>
            <a:r>
              <a:rPr lang="en-US" altLang="zh-CN" sz="2800"/>
              <a:t>E</a:t>
            </a:r>
            <a:r>
              <a:rPr lang="zh-CN" altLang="en-US" sz="2800" dirty="0"/>
              <a:t>等于有源二端网络两端点间的开路电压</a:t>
            </a:r>
            <a:r>
              <a:rPr lang="en-US" altLang="zh-CN" sz="2800"/>
              <a:t>U</a:t>
            </a:r>
            <a:r>
              <a:rPr lang="en-US" altLang="zh-CN" sz="2800" baseline="-25000"/>
              <a:t>0</a:t>
            </a:r>
            <a:r>
              <a:rPr lang="zh-CN" altLang="en-US" sz="2800" dirty="0"/>
              <a:t>，</a:t>
            </a:r>
            <a:r>
              <a:rPr lang="en-US" altLang="zh-CN" sz="2800"/>
              <a:t>R</a:t>
            </a:r>
            <a:r>
              <a:rPr lang="en-US" altLang="zh-CN" sz="2800" baseline="-25000"/>
              <a:t>0</a:t>
            </a:r>
            <a:r>
              <a:rPr lang="zh-CN" altLang="en-US" sz="2800" dirty="0"/>
              <a:t>等于该二端网络中所有独立电源不作用时无源二端网络的等效电阻。独立电源不作用是指恒流源开路、恒压源用短路线代替。</a:t>
            </a:r>
            <a:r>
              <a:rPr lang="en-US" altLang="zh-CN" sz="2800"/>
              <a:t>E</a:t>
            </a:r>
            <a:r>
              <a:rPr lang="zh-CN" altLang="en-US" sz="2800" dirty="0"/>
              <a:t>的极性与开路电压</a:t>
            </a:r>
            <a:r>
              <a:rPr lang="en-US" altLang="zh-CN" sz="2800"/>
              <a:t>U</a:t>
            </a:r>
            <a:r>
              <a:rPr lang="en-US" altLang="zh-CN" sz="2800" baseline="-25000"/>
              <a:t>0</a:t>
            </a:r>
            <a:r>
              <a:rPr lang="zh-CN" altLang="en-US" sz="2800" dirty="0"/>
              <a:t>的极性一致。</a:t>
            </a:r>
            <a:endParaRPr lang="zh-CN" altLang="en-US"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25" name="文本占位符 81924" descr="1j15"/>
          <p:cNvPicPr>
            <a:picLocks noChangeAspect="1"/>
          </p:cNvPicPr>
          <p:nvPr>
            <p:ph type="body" idx="1"/>
          </p:nvPr>
        </p:nvPicPr>
        <p:blipFill>
          <a:blip r:embed="rId1"/>
          <a:stretch>
            <a:fillRect/>
          </a:stretch>
        </p:blipFill>
        <p:spPr>
          <a:xfrm>
            <a:off x="228600" y="781050"/>
            <a:ext cx="8686800" cy="4951413"/>
          </a:xfrm>
          <a:ln/>
        </p:spPr>
      </p:pic>
      <p:sp>
        <p:nvSpPr>
          <p:cNvPr id="81926" name="矩形 81925"/>
          <p:cNvSpPr/>
          <p:nvPr/>
        </p:nvSpPr>
        <p:spPr>
          <a:xfrm>
            <a:off x="3276600" y="5867400"/>
            <a:ext cx="26987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1-15</a:t>
            </a:r>
            <a:r>
              <a:rPr lang="zh-CN" altLang="en-US">
                <a:latin typeface="Arial" panose="020B0604020202020204" pitchFamily="34" charset="0"/>
              </a:rPr>
              <a:t>〓</a:t>
            </a:r>
            <a:r>
              <a:rPr lang="zh-CN" altLang="en-US" dirty="0">
                <a:latin typeface="Arial" panose="020B0604020202020204" pitchFamily="34" charset="0"/>
              </a:rPr>
              <a:t>戴维南定理的图</a:t>
            </a:r>
            <a:endParaRPr lang="zh-CN" altLang="en-US" dirty="0">
              <a:latin typeface="Arial" panose="020B0604020202020204"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7" name="文本占位符 82946"/>
          <p:cNvSpPr>
            <a:spLocks noGrp="1" noRot="1"/>
          </p:cNvSpPr>
          <p:nvPr>
            <p:ph type="body" idx="1"/>
          </p:nvPr>
        </p:nvSpPr>
        <p:spPr>
          <a:xfrm>
            <a:off x="301625" y="762000"/>
            <a:ext cx="8540750" cy="5337175"/>
          </a:xfrm>
          <a:ln/>
        </p:spPr>
        <p:txBody>
          <a:bodyPr/>
          <a:p>
            <a:pPr>
              <a:lnSpc>
                <a:spcPct val="120000"/>
              </a:lnSpc>
            </a:pPr>
            <a:r>
              <a:rPr lang="zh-CN" altLang="en-US" sz="2800"/>
              <a:t>【</a:t>
            </a:r>
            <a:r>
              <a:rPr lang="zh-CN" altLang="en-US" sz="2800" dirty="0"/>
              <a:t>例</a:t>
            </a:r>
            <a:r>
              <a:rPr lang="en-US" altLang="zh-CN" sz="2800"/>
              <a:t>1-6</a:t>
            </a:r>
            <a:r>
              <a:rPr lang="zh-CN" altLang="en-US" sz="2800"/>
              <a:t>】〓</a:t>
            </a:r>
            <a:r>
              <a:rPr lang="zh-CN" altLang="en-US" sz="2800" dirty="0"/>
              <a:t>计算图</a:t>
            </a:r>
            <a:r>
              <a:rPr lang="en-US" altLang="zh-CN" sz="2800"/>
              <a:t>1-16(a)</a:t>
            </a:r>
            <a:r>
              <a:rPr lang="zh-CN" altLang="en-US" sz="2800" dirty="0"/>
              <a:t>所示电路中的</a:t>
            </a:r>
            <a:r>
              <a:rPr lang="en-US" altLang="zh-CN" sz="2800"/>
              <a:t>I</a:t>
            </a:r>
            <a:r>
              <a:rPr lang="zh-CN" altLang="en-US" sz="2800" dirty="0"/>
              <a:t>。</a:t>
            </a:r>
            <a:endParaRPr lang="zh-CN" altLang="en-US" sz="2800" dirty="0"/>
          </a:p>
          <a:p>
            <a:pPr>
              <a:lnSpc>
                <a:spcPct val="120000"/>
              </a:lnSpc>
            </a:pPr>
            <a:r>
              <a:rPr lang="zh-CN" altLang="en-US" sz="2800" dirty="0"/>
              <a:t>解：计算有源二端网络的开路电压</a:t>
            </a:r>
            <a:r>
              <a:rPr lang="en-US" altLang="zh-CN" sz="2800"/>
              <a:t>U</a:t>
            </a:r>
            <a:r>
              <a:rPr lang="en-US" altLang="zh-CN" sz="2800" baseline="-25000"/>
              <a:t>0</a:t>
            </a:r>
            <a:r>
              <a:rPr lang="zh-CN" altLang="en-US" sz="2800" dirty="0"/>
              <a:t>。将电阻</a:t>
            </a:r>
            <a:r>
              <a:rPr lang="en-US" altLang="zh-CN" sz="2800"/>
              <a:t>R</a:t>
            </a:r>
            <a:r>
              <a:rPr lang="en-US" altLang="zh-CN" sz="2800" baseline="-25000"/>
              <a:t>a</a:t>
            </a:r>
            <a:r>
              <a:rPr lang="zh-CN" altLang="en-US" sz="2800" dirty="0"/>
              <a:t>断开，得到如图</a:t>
            </a:r>
            <a:r>
              <a:rPr lang="en-US" altLang="zh-CN" sz="2800"/>
              <a:t>1-16(b)</a:t>
            </a:r>
            <a:r>
              <a:rPr lang="zh-CN" altLang="en-US" sz="2800" dirty="0"/>
              <a:t>所示的有源二端网络。图</a:t>
            </a:r>
            <a:r>
              <a:rPr lang="en-US" altLang="zh-CN" sz="2800"/>
              <a:t>(b)</a:t>
            </a:r>
            <a:r>
              <a:rPr lang="zh-CN" altLang="en-US" sz="2800" dirty="0"/>
              <a:t>中：</a:t>
            </a:r>
            <a:endParaRPr lang="zh-CN" altLang="en-US" sz="2800" dirty="0"/>
          </a:p>
          <a:p>
            <a:pPr>
              <a:lnSpc>
                <a:spcPct val="120000"/>
              </a:lnSpc>
            </a:pPr>
            <a:r>
              <a:rPr lang="zh-CN" altLang="en-US" sz="2800" dirty="0"/>
              <a:t></a:t>
            </a:r>
            <a:r>
              <a:rPr lang="en-US" altLang="zh-CN" sz="2800"/>
              <a:t>I</a:t>
            </a:r>
            <a:r>
              <a:rPr lang="en-US" altLang="zh-CN" sz="2800" baseline="-25000"/>
              <a:t>1</a:t>
            </a:r>
            <a:r>
              <a:rPr lang="en-US" altLang="zh-CN" sz="2800"/>
              <a:t>=E/</a:t>
            </a:r>
            <a:r>
              <a:rPr lang="zh-CN" altLang="en-US" sz="2800" dirty="0"/>
              <a:t>（</a:t>
            </a:r>
            <a:r>
              <a:rPr lang="en-US" altLang="zh-CN" sz="2800"/>
              <a:t>R</a:t>
            </a:r>
            <a:r>
              <a:rPr lang="en-US" altLang="zh-CN" sz="2800" baseline="-25000"/>
              <a:t>1</a:t>
            </a:r>
            <a:r>
              <a:rPr lang="en-US" altLang="zh-CN" sz="2800"/>
              <a:t>+R</a:t>
            </a:r>
            <a:r>
              <a:rPr lang="en-US" altLang="zh-CN" sz="2800" baseline="-25000"/>
              <a:t>2</a:t>
            </a:r>
            <a:r>
              <a:rPr lang="zh-CN" altLang="en-US" sz="2800" dirty="0"/>
              <a:t>）</a:t>
            </a:r>
            <a:r>
              <a:rPr lang="en-US" altLang="zh-CN" sz="2800"/>
              <a:t>=10/</a:t>
            </a:r>
            <a:r>
              <a:rPr lang="zh-CN" altLang="en-US" sz="2800" dirty="0"/>
              <a:t>（</a:t>
            </a:r>
            <a:r>
              <a:rPr lang="en-US" altLang="zh-CN" sz="2800"/>
              <a:t>4+6</a:t>
            </a:r>
            <a:r>
              <a:rPr lang="zh-CN" altLang="en-US" sz="2800" dirty="0"/>
              <a:t>）</a:t>
            </a:r>
            <a:r>
              <a:rPr lang="en-US" altLang="zh-CN" sz="2800"/>
              <a:t>=1(A)</a:t>
            </a:r>
            <a:r>
              <a:rPr lang="zh-CN" altLang="en-US" sz="2800"/>
              <a:t></a:t>
            </a:r>
            <a:endParaRPr lang="zh-CN" altLang="en-US" sz="2800"/>
          </a:p>
          <a:p>
            <a:pPr>
              <a:lnSpc>
                <a:spcPct val="120000"/>
              </a:lnSpc>
            </a:pPr>
            <a:r>
              <a:rPr lang="zh-CN" altLang="en-US" sz="2800"/>
              <a:t>       </a:t>
            </a:r>
            <a:r>
              <a:rPr lang="en-US" altLang="zh-CN" sz="2800"/>
              <a:t>I</a:t>
            </a:r>
            <a:r>
              <a:rPr lang="en-US" altLang="zh-CN" sz="2800" baseline="-25000"/>
              <a:t>2</a:t>
            </a:r>
            <a:r>
              <a:rPr lang="en-US" altLang="zh-CN" sz="2800"/>
              <a:t>=E/</a:t>
            </a:r>
            <a:r>
              <a:rPr lang="zh-CN" altLang="en-US" sz="2800" dirty="0"/>
              <a:t>（</a:t>
            </a:r>
            <a:r>
              <a:rPr lang="en-US" altLang="zh-CN" sz="2800"/>
              <a:t>R</a:t>
            </a:r>
            <a:r>
              <a:rPr lang="en-US" altLang="zh-CN" sz="2800" baseline="-25000"/>
              <a:t>3</a:t>
            </a:r>
            <a:r>
              <a:rPr lang="en-US" altLang="zh-CN" sz="2800"/>
              <a:t>+R</a:t>
            </a:r>
            <a:r>
              <a:rPr lang="en-US" altLang="zh-CN" sz="2800" baseline="-25000"/>
              <a:t>4</a:t>
            </a:r>
            <a:r>
              <a:rPr lang="zh-CN" altLang="en-US" sz="2800" dirty="0"/>
              <a:t>）</a:t>
            </a:r>
            <a:r>
              <a:rPr lang="en-US" altLang="zh-CN" sz="2800"/>
              <a:t>=10/</a:t>
            </a:r>
            <a:r>
              <a:rPr lang="zh-CN" altLang="en-US" sz="2800" dirty="0"/>
              <a:t>（</a:t>
            </a:r>
            <a:r>
              <a:rPr lang="en-US" altLang="zh-CN" sz="2800"/>
              <a:t>8+2</a:t>
            </a:r>
            <a:r>
              <a:rPr lang="zh-CN" altLang="en-US" sz="2800" dirty="0"/>
              <a:t>）</a:t>
            </a:r>
            <a:r>
              <a:rPr lang="en-US" altLang="zh-CN" sz="2800"/>
              <a:t>=1(A)</a:t>
            </a:r>
            <a:r>
              <a:rPr lang="zh-CN" altLang="en-US" sz="2800"/>
              <a:t></a:t>
            </a:r>
            <a:endParaRPr lang="zh-CN" altLang="en-US" sz="2800"/>
          </a:p>
          <a:p>
            <a:pPr>
              <a:lnSpc>
                <a:spcPct val="120000"/>
              </a:lnSpc>
            </a:pPr>
            <a:r>
              <a:rPr lang="zh-CN" altLang="en-US" sz="2800" dirty="0"/>
              <a:t>则</a:t>
            </a:r>
            <a:endParaRPr lang="zh-CN" altLang="en-US" sz="2800" dirty="0"/>
          </a:p>
          <a:p>
            <a:pPr>
              <a:lnSpc>
                <a:spcPct val="120000"/>
              </a:lnSpc>
            </a:pPr>
            <a:r>
              <a:rPr lang="zh-CN" altLang="en-US" sz="2800" dirty="0"/>
              <a:t></a:t>
            </a:r>
            <a:r>
              <a:rPr lang="en-US" altLang="zh-CN" sz="2800"/>
              <a:t>U</a:t>
            </a:r>
            <a:r>
              <a:rPr lang="en-US" altLang="zh-CN" sz="2800" baseline="-25000"/>
              <a:t>0</a:t>
            </a:r>
            <a:r>
              <a:rPr lang="en-US" altLang="zh-CN" sz="2800"/>
              <a:t>=E</a:t>
            </a:r>
            <a:r>
              <a:rPr lang="en-US" altLang="zh-CN" sz="2800" baseline="-25000"/>
              <a:t>1</a:t>
            </a:r>
            <a:r>
              <a:rPr lang="en-US" altLang="zh-CN" sz="2800"/>
              <a:t>=I</a:t>
            </a:r>
            <a:r>
              <a:rPr lang="en-US" altLang="zh-CN" sz="2800" baseline="-25000"/>
              <a:t>1</a:t>
            </a:r>
            <a:r>
              <a:rPr lang="en-US" altLang="zh-CN" sz="2800"/>
              <a:t>R</a:t>
            </a:r>
            <a:r>
              <a:rPr lang="en-US" altLang="zh-CN" sz="2800" baseline="-25000"/>
              <a:t>2</a:t>
            </a:r>
            <a:r>
              <a:rPr lang="zh-CN" altLang="en-US" sz="2800" dirty="0"/>
              <a:t>－</a:t>
            </a:r>
            <a:r>
              <a:rPr lang="en-US" altLang="zh-CN" sz="2800"/>
              <a:t>I</a:t>
            </a:r>
            <a:r>
              <a:rPr lang="en-US" altLang="zh-CN" sz="2800" baseline="-25000"/>
              <a:t>2</a:t>
            </a:r>
            <a:r>
              <a:rPr lang="en-US" altLang="zh-CN" sz="2800"/>
              <a:t>R</a:t>
            </a:r>
            <a:r>
              <a:rPr lang="en-US" altLang="zh-CN" sz="2800" baseline="-25000"/>
              <a:t>4</a:t>
            </a:r>
            <a:r>
              <a:rPr lang="en-US" altLang="zh-CN" sz="2800"/>
              <a:t>=1×6</a:t>
            </a:r>
            <a:r>
              <a:rPr lang="zh-CN" altLang="en-US" sz="2800" dirty="0"/>
              <a:t>－</a:t>
            </a:r>
            <a:r>
              <a:rPr lang="en-US" altLang="zh-CN" sz="2800"/>
              <a:t>1×2=4(V)</a:t>
            </a:r>
            <a:r>
              <a:rPr lang="zh-CN" altLang="en-US" sz="2800"/>
              <a:t> </a:t>
            </a:r>
            <a:endParaRPr lang="zh-CN"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9" name="文本占位符 14338"/>
          <p:cNvSpPr>
            <a:spLocks noGrp="1" noRot="1"/>
          </p:cNvSpPr>
          <p:nvPr>
            <p:ph type="body" idx="1"/>
          </p:nvPr>
        </p:nvSpPr>
        <p:spPr>
          <a:xfrm>
            <a:off x="301625" y="762000"/>
            <a:ext cx="8540750" cy="5337175"/>
          </a:xfrm>
          <a:ln/>
        </p:spPr>
        <p:txBody>
          <a:bodyPr/>
          <a:p>
            <a:pPr>
              <a:lnSpc>
                <a:spcPct val="120000"/>
              </a:lnSpc>
            </a:pPr>
            <a:r>
              <a:rPr lang="zh-CN" altLang="en-US" sz="2800" dirty="0"/>
              <a:t>在电工技术中，为了分析问题方便，可以将实际器件抽象成理想化的模型，用一些规定的图形符号表示实际器件，将实际电路用电路模型表示。例如，图</a:t>
            </a:r>
            <a:r>
              <a:rPr lang="en-US" altLang="zh-CN" sz="2800"/>
              <a:t>1-2(a)</a:t>
            </a:r>
            <a:r>
              <a:rPr lang="zh-CN" altLang="en-US" sz="2800" dirty="0"/>
              <a:t>给出手电筒的实际电路，其电路元件有干电池、灯泡、开关和导线</a:t>
            </a:r>
            <a:r>
              <a:rPr lang="en-US" altLang="zh-CN" sz="2800"/>
              <a:t>;</a:t>
            </a:r>
            <a:r>
              <a:rPr lang="zh-CN" altLang="en-US" sz="2800" dirty="0"/>
              <a:t>图</a:t>
            </a:r>
            <a:r>
              <a:rPr lang="en-US" altLang="zh-CN" sz="2800"/>
              <a:t>1-2(b)</a:t>
            </a:r>
            <a:r>
              <a:rPr lang="zh-CN" altLang="en-US" sz="2800" dirty="0"/>
              <a:t>给出其电路模型，干电池用电动势</a:t>
            </a:r>
            <a:r>
              <a:rPr lang="en-US" altLang="zh-CN" sz="2800"/>
              <a:t>E</a:t>
            </a:r>
            <a:r>
              <a:rPr lang="zh-CN" altLang="en-US" sz="2800" dirty="0"/>
              <a:t>表示，内电阻用</a:t>
            </a:r>
            <a:r>
              <a:rPr lang="en-US" altLang="zh-CN" sz="2800"/>
              <a:t>R</a:t>
            </a:r>
            <a:r>
              <a:rPr lang="en-US" altLang="zh-CN" sz="2800" baseline="-25000"/>
              <a:t>0</a:t>
            </a:r>
            <a:r>
              <a:rPr lang="zh-CN" altLang="en-US" sz="2800" dirty="0"/>
              <a:t>表示，灯泡用电阻</a:t>
            </a:r>
            <a:r>
              <a:rPr lang="en-US" altLang="zh-CN" sz="2800"/>
              <a:t>R</a:t>
            </a:r>
            <a:r>
              <a:rPr lang="zh-CN" altLang="en-US" sz="2800" dirty="0"/>
              <a:t>表示，开关用无接触电阻的理想开关</a:t>
            </a:r>
            <a:r>
              <a:rPr lang="en-US" altLang="zh-CN" sz="2800"/>
              <a:t>S</a:t>
            </a:r>
            <a:r>
              <a:rPr lang="zh-CN" altLang="en-US" sz="2800" dirty="0"/>
              <a:t>表示。由于金属导线的电阻相对于负载电阻来说很小，一般可以忽略不计，即认为它是理想导线。 </a:t>
            </a:r>
            <a:endParaRPr lang="zh-CN" altLang="en-US" sz="28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3973" name="文本占位符 83972" descr="1j16"/>
          <p:cNvPicPr>
            <a:picLocks noChangeAspect="1"/>
          </p:cNvPicPr>
          <p:nvPr>
            <p:ph type="body" idx="1"/>
          </p:nvPr>
        </p:nvPicPr>
        <p:blipFill>
          <a:blip r:embed="rId1"/>
          <a:stretch>
            <a:fillRect/>
          </a:stretch>
        </p:blipFill>
        <p:spPr>
          <a:xfrm>
            <a:off x="2162175" y="685800"/>
            <a:ext cx="5122863" cy="5181600"/>
          </a:xfrm>
          <a:ln/>
        </p:spPr>
      </p:pic>
      <p:sp>
        <p:nvSpPr>
          <p:cNvPr id="83974" name="矩形 83973"/>
          <p:cNvSpPr/>
          <p:nvPr/>
        </p:nvSpPr>
        <p:spPr>
          <a:xfrm>
            <a:off x="3581400" y="5943600"/>
            <a:ext cx="2178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1-16</a:t>
            </a:r>
            <a:r>
              <a:rPr lang="zh-CN" altLang="en-US">
                <a:latin typeface="Arial" panose="020B0604020202020204" pitchFamily="34" charset="0"/>
              </a:rPr>
              <a:t>〓</a:t>
            </a:r>
            <a:r>
              <a:rPr lang="zh-CN" altLang="en-US" dirty="0">
                <a:latin typeface="Arial" panose="020B0604020202020204" pitchFamily="34" charset="0"/>
              </a:rPr>
              <a:t>例</a:t>
            </a:r>
            <a:r>
              <a:rPr lang="en-US" altLang="zh-CN">
                <a:latin typeface="Arial" panose="020B0604020202020204" pitchFamily="34" charset="0"/>
              </a:rPr>
              <a:t>1-6</a:t>
            </a:r>
            <a:r>
              <a:rPr lang="zh-CN" altLang="en-US" dirty="0">
                <a:latin typeface="Arial" panose="020B0604020202020204" pitchFamily="34" charset="0"/>
              </a:rPr>
              <a:t>附图 </a:t>
            </a:r>
            <a:endParaRPr lang="zh-CN" altLang="en-US" dirty="0">
              <a:latin typeface="Arial" panose="020B0604020202020204"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5" name="文本占位符 84994"/>
          <p:cNvSpPr>
            <a:spLocks noGrp="1" noRot="1"/>
          </p:cNvSpPr>
          <p:nvPr>
            <p:ph type="body" idx="1"/>
          </p:nvPr>
        </p:nvSpPr>
        <p:spPr>
          <a:xfrm>
            <a:off x="301625" y="762000"/>
            <a:ext cx="8540750" cy="5337175"/>
          </a:xfrm>
          <a:ln/>
        </p:spPr>
        <p:txBody>
          <a:bodyPr/>
          <a:p>
            <a:pPr>
              <a:lnSpc>
                <a:spcPct val="120000"/>
              </a:lnSpc>
            </a:pPr>
            <a:r>
              <a:rPr lang="zh-CN" altLang="en-US" sz="2800" dirty="0"/>
              <a:t>求无源二端网络的等效电阻</a:t>
            </a:r>
            <a:r>
              <a:rPr lang="en-US" altLang="zh-CN" sz="2800" err="1"/>
              <a:t>R</a:t>
            </a:r>
            <a:r>
              <a:rPr lang="en-US" altLang="zh-CN" sz="2800" baseline="-25000" err="1"/>
              <a:t>ab</a:t>
            </a:r>
            <a:r>
              <a:rPr lang="zh-CN" altLang="en-US" sz="2800" dirty="0"/>
              <a:t>，将电压源短路，如图</a:t>
            </a:r>
            <a:r>
              <a:rPr lang="en-US" altLang="zh-CN" sz="2800"/>
              <a:t>1-16(c)</a:t>
            </a:r>
            <a:r>
              <a:rPr lang="zh-CN" altLang="en-US" sz="2800" dirty="0"/>
              <a:t>所示：</a:t>
            </a:r>
            <a:endParaRPr lang="zh-CN" altLang="en-US" sz="2800" dirty="0"/>
          </a:p>
          <a:p>
            <a:pPr>
              <a:lnSpc>
                <a:spcPct val="120000"/>
              </a:lnSpc>
            </a:pPr>
            <a:r>
              <a:rPr lang="zh-CN" altLang="en-US" sz="2800" dirty="0"/>
              <a:t></a:t>
            </a:r>
            <a:r>
              <a:rPr lang="en-US" altLang="zh-CN" sz="2800" err="1"/>
              <a:t>R</a:t>
            </a:r>
            <a:r>
              <a:rPr lang="en-US" altLang="zh-CN" sz="2800" baseline="-25000" err="1"/>
              <a:t>ab</a:t>
            </a:r>
            <a:r>
              <a:rPr lang="en-US" altLang="zh-CN" sz="2800"/>
              <a:t>=R</a:t>
            </a:r>
            <a:r>
              <a:rPr lang="en-US" altLang="zh-CN" sz="2800" baseline="-25000"/>
              <a:t>0</a:t>
            </a:r>
            <a:endParaRPr lang="en-US" altLang="zh-CN" sz="2800" baseline="-25000"/>
          </a:p>
          <a:p>
            <a:pPr>
              <a:lnSpc>
                <a:spcPct val="120000"/>
              </a:lnSpc>
            </a:pPr>
            <a:r>
              <a:rPr lang="en-US" altLang="zh-CN" sz="2800" baseline="-25000"/>
              <a:t>                   </a:t>
            </a:r>
            <a:r>
              <a:rPr lang="en-US" altLang="zh-CN" sz="2800"/>
              <a:t>=R</a:t>
            </a:r>
            <a:r>
              <a:rPr lang="en-US" altLang="zh-CN" sz="2800" baseline="-25000"/>
              <a:t>1</a:t>
            </a:r>
            <a:r>
              <a:rPr lang="en-US" altLang="zh-CN" sz="2800"/>
              <a:t>R</a:t>
            </a:r>
            <a:r>
              <a:rPr lang="en-US" altLang="zh-CN" sz="2800" baseline="-25000"/>
              <a:t>2</a:t>
            </a:r>
            <a:r>
              <a:rPr lang="en-US" altLang="zh-CN" sz="2800"/>
              <a:t>/</a:t>
            </a:r>
            <a:r>
              <a:rPr lang="zh-CN" altLang="en-US" sz="2800" dirty="0"/>
              <a:t>（</a:t>
            </a:r>
            <a:r>
              <a:rPr lang="en-US" altLang="zh-CN" sz="2800"/>
              <a:t>R</a:t>
            </a:r>
            <a:r>
              <a:rPr lang="en-US" altLang="zh-CN" sz="2800" baseline="-25000"/>
              <a:t>1</a:t>
            </a:r>
            <a:r>
              <a:rPr lang="en-US" altLang="zh-CN" sz="2800"/>
              <a:t>+R</a:t>
            </a:r>
            <a:r>
              <a:rPr lang="en-US" altLang="zh-CN" sz="2800" baseline="-25000"/>
              <a:t>2</a:t>
            </a:r>
            <a:r>
              <a:rPr lang="zh-CN" altLang="en-US" sz="2800" dirty="0"/>
              <a:t>）</a:t>
            </a:r>
            <a:r>
              <a:rPr lang="en-US" altLang="zh-CN" sz="2800"/>
              <a:t>+R</a:t>
            </a:r>
            <a:r>
              <a:rPr lang="en-US" altLang="zh-CN" sz="2800" baseline="-25000"/>
              <a:t>3</a:t>
            </a:r>
            <a:r>
              <a:rPr lang="en-US" altLang="zh-CN" sz="2800"/>
              <a:t>R</a:t>
            </a:r>
            <a:r>
              <a:rPr lang="en-US" altLang="zh-CN" sz="2800" baseline="-25000"/>
              <a:t>4</a:t>
            </a:r>
            <a:r>
              <a:rPr lang="en-US" altLang="zh-CN" sz="2800"/>
              <a:t>/</a:t>
            </a:r>
            <a:r>
              <a:rPr lang="zh-CN" altLang="en-US" sz="2800" dirty="0"/>
              <a:t>（</a:t>
            </a:r>
            <a:r>
              <a:rPr lang="en-US" altLang="zh-CN" sz="2800"/>
              <a:t>R</a:t>
            </a:r>
            <a:r>
              <a:rPr lang="en-US" altLang="zh-CN" sz="2800" baseline="-25000"/>
              <a:t>3</a:t>
            </a:r>
            <a:r>
              <a:rPr lang="en-US" altLang="zh-CN" sz="2800"/>
              <a:t>+R</a:t>
            </a:r>
            <a:r>
              <a:rPr lang="en-US" altLang="zh-CN" sz="2800" baseline="-25000"/>
              <a:t>4</a:t>
            </a:r>
            <a:r>
              <a:rPr lang="zh-CN" altLang="en-US" sz="2800" dirty="0"/>
              <a:t>）</a:t>
            </a:r>
            <a:endParaRPr lang="zh-CN" altLang="en-US" sz="2800" dirty="0"/>
          </a:p>
          <a:p>
            <a:pPr>
              <a:lnSpc>
                <a:spcPct val="120000"/>
              </a:lnSpc>
            </a:pPr>
            <a:r>
              <a:rPr lang="zh-CN" altLang="en-US" sz="2800"/>
              <a:t>            </a:t>
            </a:r>
            <a:r>
              <a:rPr lang="en-US" altLang="zh-CN" sz="2800"/>
              <a:t>=4×6/</a:t>
            </a:r>
            <a:r>
              <a:rPr lang="zh-CN" altLang="en-US" sz="2800" dirty="0"/>
              <a:t>（</a:t>
            </a:r>
            <a:r>
              <a:rPr lang="en-US" altLang="zh-CN" sz="2800"/>
              <a:t>4+6</a:t>
            </a:r>
            <a:r>
              <a:rPr lang="zh-CN" altLang="en-US" sz="2800" dirty="0"/>
              <a:t>）</a:t>
            </a:r>
            <a:r>
              <a:rPr lang="en-US" altLang="zh-CN" sz="2800"/>
              <a:t>+2×8/</a:t>
            </a:r>
            <a:r>
              <a:rPr lang="zh-CN" altLang="en-US" sz="2800" dirty="0"/>
              <a:t>（</a:t>
            </a:r>
            <a:r>
              <a:rPr lang="en-US" altLang="zh-CN" sz="2800"/>
              <a:t>2+8</a:t>
            </a:r>
            <a:r>
              <a:rPr lang="zh-CN" altLang="en-US" sz="2800" dirty="0"/>
              <a:t>）</a:t>
            </a:r>
            <a:r>
              <a:rPr lang="en-US" altLang="zh-CN" sz="2800"/>
              <a:t>=4(Ω)</a:t>
            </a:r>
            <a:endParaRPr lang="en-US" altLang="zh-CN" sz="2800"/>
          </a:p>
          <a:p>
            <a:pPr>
              <a:lnSpc>
                <a:spcPct val="120000"/>
              </a:lnSpc>
            </a:pPr>
            <a:r>
              <a:rPr lang="zh-CN" altLang="en-US" sz="2800" dirty="0"/>
              <a:t>按戴维南定理画出等效电压源电路如图</a:t>
            </a:r>
            <a:r>
              <a:rPr lang="en-US" altLang="zh-CN" sz="2800"/>
              <a:t>1-16(d)</a:t>
            </a:r>
            <a:r>
              <a:rPr lang="zh-CN" altLang="en-US" sz="2800" dirty="0"/>
              <a:t>所示，将</a:t>
            </a:r>
            <a:r>
              <a:rPr lang="en-US" altLang="zh-CN" sz="2800"/>
              <a:t>R</a:t>
            </a:r>
            <a:r>
              <a:rPr lang="en-US" altLang="zh-CN" sz="2800" baseline="-25000"/>
              <a:t>a</a:t>
            </a:r>
            <a:r>
              <a:rPr lang="zh-CN" altLang="en-US" sz="2800" dirty="0"/>
              <a:t>接上，得</a:t>
            </a:r>
            <a:endParaRPr lang="zh-CN" altLang="en-US" sz="2800" dirty="0"/>
          </a:p>
          <a:p>
            <a:pPr>
              <a:lnSpc>
                <a:spcPct val="120000"/>
              </a:lnSpc>
            </a:pPr>
            <a:r>
              <a:rPr lang="zh-CN" altLang="en-US" sz="2800" dirty="0"/>
              <a:t></a:t>
            </a:r>
            <a:r>
              <a:rPr lang="en-US" altLang="zh-CN" sz="2800"/>
              <a:t>I=E</a:t>
            </a:r>
            <a:r>
              <a:rPr lang="en-US" altLang="zh-CN" sz="2800" baseline="-25000"/>
              <a:t>1</a:t>
            </a:r>
            <a:r>
              <a:rPr lang="en-US" altLang="zh-CN" sz="2800"/>
              <a:t>/</a:t>
            </a:r>
            <a:r>
              <a:rPr lang="zh-CN" altLang="en-US" sz="2800" dirty="0"/>
              <a:t>（</a:t>
            </a:r>
            <a:r>
              <a:rPr lang="en-US" altLang="zh-CN" sz="2800"/>
              <a:t>R</a:t>
            </a:r>
            <a:r>
              <a:rPr lang="en-US" altLang="zh-CN" sz="2800" baseline="-25000"/>
              <a:t>0</a:t>
            </a:r>
            <a:r>
              <a:rPr lang="en-US" altLang="zh-CN" sz="2800"/>
              <a:t>+R</a:t>
            </a:r>
            <a:r>
              <a:rPr lang="en-US" altLang="zh-CN" sz="2800" baseline="-25000"/>
              <a:t>a</a:t>
            </a:r>
            <a:r>
              <a:rPr lang="zh-CN" altLang="en-US" sz="2800" dirty="0"/>
              <a:t>）</a:t>
            </a:r>
            <a:r>
              <a:rPr lang="en-US" altLang="zh-CN" sz="2800"/>
              <a:t>=4/</a:t>
            </a:r>
            <a:r>
              <a:rPr lang="zh-CN" altLang="en-US" sz="2800" dirty="0"/>
              <a:t>（</a:t>
            </a:r>
            <a:r>
              <a:rPr lang="en-US" altLang="zh-CN" sz="2800"/>
              <a:t>4+8</a:t>
            </a:r>
            <a:r>
              <a:rPr lang="zh-CN" altLang="en-US" sz="2800" dirty="0"/>
              <a:t>）</a:t>
            </a:r>
            <a:r>
              <a:rPr lang="en-US" altLang="zh-CN" sz="2800"/>
              <a:t>=0.33(A)</a:t>
            </a:r>
            <a:r>
              <a:rPr lang="zh-CN" altLang="en-US" sz="2800"/>
              <a:t> </a:t>
            </a:r>
            <a:endParaRPr lang="zh-CN" altLang="en-US" sz="28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2" name="标题 148481"/>
          <p:cNvSpPr>
            <a:spLocks noGrp="1" noRot="1"/>
          </p:cNvSpPr>
          <p:nvPr>
            <p:ph type="title"/>
          </p:nvPr>
        </p:nvSpPr>
        <p:spPr>
          <a:ln/>
        </p:spPr>
        <p:txBody>
          <a:bodyPr anchor="ctr" anchorCtr="0"/>
          <a:p>
            <a:r>
              <a:rPr lang="en-US" altLang="zh-CN"/>
              <a:t>1</a:t>
            </a:r>
            <a:r>
              <a:rPr lang="zh-CN" altLang="en-US"/>
              <a:t></a:t>
            </a:r>
            <a:r>
              <a:rPr lang="en-US" altLang="zh-CN"/>
              <a:t>2</a:t>
            </a:r>
            <a:r>
              <a:rPr lang="zh-CN" altLang="en-US"/>
              <a:t>〓</a:t>
            </a:r>
            <a:r>
              <a:rPr lang="zh-CN" altLang="en-US" dirty="0"/>
              <a:t>单相正弦交流电路</a:t>
            </a:r>
            <a:endParaRPr lang="zh-CN" altLang="en-US" dirty="0"/>
          </a:p>
        </p:txBody>
      </p:sp>
      <p:sp>
        <p:nvSpPr>
          <p:cNvPr id="148483" name="文本占位符 148482"/>
          <p:cNvSpPr>
            <a:spLocks noGrp="1" noRot="1"/>
          </p:cNvSpPr>
          <p:nvPr>
            <p:ph type="body" idx="1"/>
          </p:nvPr>
        </p:nvSpPr>
        <p:spPr>
          <a:ln/>
        </p:spPr>
        <p:txBody>
          <a:bodyPr/>
          <a:p>
            <a:pPr>
              <a:lnSpc>
                <a:spcPct val="120000"/>
              </a:lnSpc>
            </a:pPr>
            <a:r>
              <a:rPr lang="zh-CN" altLang="en-US" sz="2800" dirty="0"/>
              <a:t>在生产及日常生活中，交流电应用最广泛。交流电与直流电相比具有很多优点：交流电比较容易产生和获得；交流电可以利用变压器实现电压的升高或降低从而便于输送电能；交流发电机在结构和工艺上比直流发电机简单，便于制造大容量的发电机，成本也低；交流电动机比直流电动机结构简单，容易维护。</a:t>
            </a:r>
            <a:endParaRPr lang="zh-CN" altLang="en-US" sz="2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9" name="文本占位符 86018"/>
          <p:cNvSpPr>
            <a:spLocks noGrp="1" noRot="1"/>
          </p:cNvSpPr>
          <p:nvPr>
            <p:ph type="body" idx="1"/>
          </p:nvPr>
        </p:nvSpPr>
        <p:spPr>
          <a:xfrm>
            <a:off x="301625" y="762000"/>
            <a:ext cx="8540750" cy="5337175"/>
          </a:xfrm>
          <a:ln/>
        </p:spPr>
        <p:txBody>
          <a:bodyPr/>
          <a:p>
            <a:pPr>
              <a:lnSpc>
                <a:spcPct val="120000"/>
              </a:lnSpc>
            </a:pPr>
            <a:r>
              <a:rPr lang="zh-CN" altLang="en-US" sz="2800" dirty="0"/>
              <a:t>交流电是指大小和方向随时间变化的电压或电流。随时间按正弦规律变化的电动势、电压和电流称为正弦交流电。通常所说的交流电也就指的是正弦交流电。实际上，正弦交流电只是交流电的一种特例。所谓正弦交流电路是指含有正弦交流电源的线性电路。</a:t>
            </a:r>
            <a:endParaRPr lang="zh-CN" altLang="en-US" sz="2800" dirty="0"/>
          </a:p>
          <a:p>
            <a:pPr>
              <a:lnSpc>
                <a:spcPct val="120000"/>
              </a:lnSpc>
            </a:pPr>
            <a:r>
              <a:rPr lang="zh-CN" altLang="en-US" sz="2800" dirty="0"/>
              <a:t>本节主要介绍交流电的基本概念和表示方法，正弦交流电路的分析与计算，以及各种交流电路中的电流、电压、功率的关系。</a:t>
            </a:r>
            <a:endParaRPr lang="zh-CN" altLang="en-US" sz="28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6" name="标题 149505"/>
          <p:cNvSpPr>
            <a:spLocks noGrp="1" noRot="1"/>
          </p:cNvSpPr>
          <p:nvPr>
            <p:ph type="title"/>
          </p:nvPr>
        </p:nvSpPr>
        <p:spPr>
          <a:ln/>
        </p:spPr>
        <p:txBody>
          <a:bodyPr anchor="ctr" anchorCtr="0"/>
          <a:p>
            <a:r>
              <a:rPr lang="en-US" altLang="zh-CN"/>
              <a:t>1</a:t>
            </a:r>
            <a:r>
              <a:rPr lang="zh-CN" altLang="en-US"/>
              <a:t></a:t>
            </a:r>
            <a:r>
              <a:rPr lang="en-US" altLang="zh-CN"/>
              <a:t>2</a:t>
            </a:r>
            <a:r>
              <a:rPr lang="zh-CN" altLang="en-US"/>
              <a:t></a:t>
            </a:r>
            <a:r>
              <a:rPr lang="en-US" altLang="zh-CN"/>
              <a:t>1</a:t>
            </a:r>
            <a:r>
              <a:rPr lang="zh-CN" altLang="en-US"/>
              <a:t>〓</a:t>
            </a:r>
            <a:r>
              <a:rPr lang="zh-CN" altLang="en-US" dirty="0"/>
              <a:t>正弦交流电的基本概念</a:t>
            </a:r>
            <a:endParaRPr lang="zh-CN" altLang="en-US" dirty="0"/>
          </a:p>
        </p:txBody>
      </p:sp>
      <p:sp>
        <p:nvSpPr>
          <p:cNvPr id="149507" name="文本占位符 149506"/>
          <p:cNvSpPr>
            <a:spLocks noGrp="1" noRot="1"/>
          </p:cNvSpPr>
          <p:nvPr>
            <p:ph type="body" idx="1"/>
          </p:nvPr>
        </p:nvSpPr>
        <p:spPr>
          <a:ln/>
        </p:spPr>
        <p:txBody>
          <a:bodyPr/>
          <a:p>
            <a:pPr>
              <a:lnSpc>
                <a:spcPct val="120000"/>
              </a:lnSpc>
            </a:pPr>
            <a:r>
              <a:rPr lang="zh-CN" altLang="en-US" sz="2800" dirty="0"/>
              <a:t>正弦交流电的大小、方向均随时间变化，所以，在分析、计算交流电路时，为了确定出电路中各处电压、电流在任一瞬间的实际方向，就要预先设定一个正方向</a:t>
            </a:r>
            <a:r>
              <a:rPr lang="en-US" altLang="zh-CN" sz="2800"/>
              <a:t>(</a:t>
            </a:r>
            <a:r>
              <a:rPr lang="zh-CN" altLang="en-US" sz="2800" dirty="0"/>
              <a:t>参考方向</a:t>
            </a:r>
            <a:r>
              <a:rPr lang="en-US" altLang="zh-CN" sz="2800"/>
              <a:t>)</a:t>
            </a:r>
            <a:r>
              <a:rPr lang="zh-CN" altLang="en-US" sz="2800" dirty="0"/>
              <a:t>，并且用箭头在电路中标出。</a:t>
            </a:r>
            <a:endParaRPr lang="zh-CN" alt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1123" name="文本占位符 261122"/>
          <p:cNvSpPr>
            <a:spLocks noGrp="1" noRot="1"/>
          </p:cNvSpPr>
          <p:nvPr>
            <p:ph type="body" idx="1"/>
          </p:nvPr>
        </p:nvSpPr>
        <p:spPr>
          <a:xfrm>
            <a:off x="301625" y="914400"/>
            <a:ext cx="8540750" cy="5184775"/>
          </a:xfrm>
          <a:ln/>
        </p:spPr>
        <p:txBody>
          <a:bodyPr/>
          <a:p>
            <a:pPr>
              <a:lnSpc>
                <a:spcPct val="120000"/>
              </a:lnSpc>
            </a:pPr>
            <a:r>
              <a:rPr lang="zh-CN" altLang="en-US" sz="2800" dirty="0"/>
              <a:t>当电压、电流的实际方向与参考方向一致时其值为正，相应的波形画在横坐标轴</a:t>
            </a:r>
            <a:r>
              <a:rPr lang="en-US" altLang="zh-CN" sz="2800"/>
              <a:t>(</a:t>
            </a:r>
            <a:r>
              <a:rPr lang="zh-CN" altLang="en-US" sz="2800" dirty="0"/>
              <a:t>时间坐标轴</a:t>
            </a:r>
            <a:r>
              <a:rPr lang="en-US" altLang="zh-CN" sz="2800"/>
              <a:t>)</a:t>
            </a:r>
            <a:r>
              <a:rPr lang="zh-CN" altLang="en-US" sz="2800" dirty="0"/>
              <a:t>上方；若实际方向与参考方向相反其值为负，相应的波形画在横坐标轴下方。</a:t>
            </a:r>
            <a:endParaRPr lang="zh-CN" altLang="en-US" sz="2800" dirty="0"/>
          </a:p>
          <a:p>
            <a:pPr>
              <a:lnSpc>
                <a:spcPct val="120000"/>
              </a:lnSpc>
            </a:pPr>
            <a:endParaRPr lang="zh-CN" altLang="en-US" sz="28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3" name="文本占位符 87042"/>
          <p:cNvSpPr>
            <a:spLocks noGrp="1" noRot="1"/>
          </p:cNvSpPr>
          <p:nvPr>
            <p:ph type="body" idx="1"/>
          </p:nvPr>
        </p:nvSpPr>
        <p:spPr>
          <a:xfrm>
            <a:off x="301625" y="762000"/>
            <a:ext cx="8540750" cy="5337175"/>
          </a:xfrm>
          <a:ln/>
        </p:spPr>
        <p:txBody>
          <a:bodyPr/>
          <a:p>
            <a:pPr>
              <a:lnSpc>
                <a:spcPct val="120000"/>
              </a:lnSpc>
            </a:pPr>
            <a:r>
              <a:rPr lang="zh-CN" altLang="en-US" sz="2800" dirty="0"/>
              <a:t>图</a:t>
            </a:r>
            <a:r>
              <a:rPr lang="en-US" altLang="zh-CN" sz="2800"/>
              <a:t>1-17(a)</a:t>
            </a:r>
            <a:r>
              <a:rPr lang="zh-CN" altLang="en-US" sz="2800" dirty="0"/>
              <a:t>所示电路中，电流按正弦规律变化，当其参考方向如图所示时，电流随时间变化的波形如图</a:t>
            </a:r>
            <a:r>
              <a:rPr lang="en-US" altLang="zh-CN" sz="2800"/>
              <a:t>1-17(b)</a:t>
            </a:r>
            <a:r>
              <a:rPr lang="zh-CN" altLang="en-US" sz="2800" dirty="0"/>
              <a:t>所示，即在</a:t>
            </a:r>
            <a:r>
              <a:rPr lang="en-US" altLang="zh-CN" sz="2800"/>
              <a:t>0</a:t>
            </a:r>
            <a:r>
              <a:rPr lang="zh-CN" altLang="en-US" sz="2800" dirty="0"/>
              <a:t>～</a:t>
            </a:r>
            <a:r>
              <a:rPr lang="en-US" altLang="zh-CN" sz="2800"/>
              <a:t>t</a:t>
            </a:r>
            <a:r>
              <a:rPr lang="en-US" altLang="zh-CN" sz="2800" baseline="-25000"/>
              <a:t>1</a:t>
            </a:r>
            <a:r>
              <a:rPr lang="zh-CN" altLang="en-US" sz="2800" dirty="0"/>
              <a:t>时间间隔内，电流实际方向与参考方向一致，为正电流；在</a:t>
            </a:r>
            <a:r>
              <a:rPr lang="en-US" altLang="zh-CN" sz="2800"/>
              <a:t>t</a:t>
            </a:r>
            <a:r>
              <a:rPr lang="en-US" altLang="zh-CN" sz="2800" baseline="-25000"/>
              <a:t>1</a:t>
            </a:r>
            <a:r>
              <a:rPr lang="zh-CN" altLang="en-US" sz="2800" dirty="0"/>
              <a:t>～</a:t>
            </a:r>
            <a:r>
              <a:rPr lang="en-US" altLang="zh-CN" sz="2800"/>
              <a:t>t</a:t>
            </a:r>
            <a:r>
              <a:rPr lang="en-US" altLang="zh-CN" sz="2800" baseline="-25000"/>
              <a:t>2</a:t>
            </a:r>
            <a:r>
              <a:rPr lang="zh-CN" altLang="en-US" sz="2800" dirty="0"/>
              <a:t>时间间隔内，电流的实际方向与参考方向相反，为负电流。前者又称为正半周电流，后者称为负半周电流。 </a:t>
            </a:r>
            <a:endParaRPr lang="zh-CN" altLang="en-US" sz="28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8069" name="文本占位符 88068" descr="1j17"/>
          <p:cNvPicPr>
            <a:picLocks noChangeAspect="1"/>
          </p:cNvPicPr>
          <p:nvPr>
            <p:ph type="body" idx="1"/>
          </p:nvPr>
        </p:nvPicPr>
        <p:blipFill>
          <a:blip r:embed="rId1"/>
          <a:stretch>
            <a:fillRect/>
          </a:stretch>
        </p:blipFill>
        <p:spPr>
          <a:xfrm>
            <a:off x="228600" y="1143000"/>
            <a:ext cx="8686800" cy="3521075"/>
          </a:xfrm>
          <a:ln/>
        </p:spPr>
      </p:pic>
      <p:sp>
        <p:nvSpPr>
          <p:cNvPr id="88070" name="矩形 88069"/>
          <p:cNvSpPr/>
          <p:nvPr/>
        </p:nvSpPr>
        <p:spPr>
          <a:xfrm>
            <a:off x="3048000" y="5105400"/>
            <a:ext cx="29908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1-17</a:t>
            </a:r>
            <a:r>
              <a:rPr lang="zh-CN" altLang="en-US">
                <a:latin typeface="Arial" panose="020B0604020202020204" pitchFamily="34" charset="0"/>
              </a:rPr>
              <a:t>〓</a:t>
            </a:r>
            <a:r>
              <a:rPr lang="zh-CN" altLang="en-US" dirty="0">
                <a:latin typeface="Arial" panose="020B0604020202020204" pitchFamily="34" charset="0"/>
              </a:rPr>
              <a:t>正弦电流的波形图 </a:t>
            </a:r>
            <a:endParaRPr lang="zh-CN" altLang="en-US" dirty="0">
              <a:latin typeface="Arial" panose="020B0604020202020204" pitchFamily="34"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1" name="文本占位符 89090"/>
          <p:cNvSpPr>
            <a:spLocks noGrp="1" noRot="1"/>
          </p:cNvSpPr>
          <p:nvPr>
            <p:ph type="body" idx="1"/>
          </p:nvPr>
        </p:nvSpPr>
        <p:spPr>
          <a:xfrm>
            <a:off x="301625" y="685800"/>
            <a:ext cx="8540750" cy="5413375"/>
          </a:xfrm>
          <a:ln/>
        </p:spPr>
        <p:txBody>
          <a:bodyPr/>
          <a:p>
            <a:pPr>
              <a:lnSpc>
                <a:spcPct val="120000"/>
              </a:lnSpc>
            </a:pPr>
            <a:r>
              <a:rPr lang="zh-CN" altLang="en-US" sz="2800" dirty="0"/>
              <a:t>为了描述正弦交流电信号的大小、方向及变化的快慢等，采用了相应的正弦物理量：幅度、周期、频率和相位。</a:t>
            </a:r>
            <a:endParaRPr lang="zh-CN" altLang="en-US" sz="28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5" name="文本占位符 90114"/>
          <p:cNvSpPr>
            <a:spLocks noGrp="1" noRot="1"/>
          </p:cNvSpPr>
          <p:nvPr>
            <p:ph type="body" idx="1"/>
          </p:nvPr>
        </p:nvSpPr>
        <p:spPr>
          <a:xfrm>
            <a:off x="301625" y="762000"/>
            <a:ext cx="8540750" cy="5337175"/>
          </a:xfrm>
          <a:ln/>
        </p:spPr>
        <p:txBody>
          <a:bodyPr/>
          <a:p>
            <a:pPr>
              <a:lnSpc>
                <a:spcPct val="120000"/>
              </a:lnSpc>
            </a:pPr>
            <a:r>
              <a:rPr lang="en-US" altLang="zh-CN" sz="2800"/>
              <a:t>1</a:t>
            </a:r>
            <a:r>
              <a:rPr lang="zh-CN" altLang="en-US" sz="2800"/>
              <a:t> </a:t>
            </a:r>
            <a:r>
              <a:rPr lang="zh-CN" altLang="en-US" sz="2800" dirty="0"/>
              <a:t>周期、频率、角频率</a:t>
            </a:r>
            <a:endParaRPr lang="zh-CN" altLang="en-US" sz="2800" dirty="0"/>
          </a:p>
          <a:p>
            <a:pPr>
              <a:lnSpc>
                <a:spcPct val="120000"/>
              </a:lnSpc>
            </a:pPr>
            <a:r>
              <a:rPr lang="zh-CN" altLang="en-US" sz="2800" dirty="0"/>
              <a:t>交流信号变化一次所需的时间称为周期，以</a:t>
            </a:r>
            <a:r>
              <a:rPr lang="en-US" altLang="zh-CN" sz="2800"/>
              <a:t>T</a:t>
            </a:r>
            <a:r>
              <a:rPr lang="zh-CN" altLang="en-US" sz="2800" dirty="0"/>
              <a:t>表示，其单位是</a:t>
            </a:r>
            <a:r>
              <a:rPr lang="en-US" altLang="zh-CN" sz="2800"/>
              <a:t>s(</a:t>
            </a:r>
            <a:r>
              <a:rPr lang="zh-CN" altLang="en-US" sz="2800" dirty="0"/>
              <a:t>秒</a:t>
            </a:r>
            <a:r>
              <a:rPr lang="en-US" altLang="zh-CN" sz="2800"/>
              <a:t>)</a:t>
            </a:r>
            <a:r>
              <a:rPr lang="zh-CN" altLang="en-US" sz="2800" dirty="0"/>
              <a:t>，还有用</a:t>
            </a:r>
            <a:r>
              <a:rPr lang="en-US" altLang="zh-CN" sz="2800"/>
              <a:t>ms(</a:t>
            </a:r>
            <a:r>
              <a:rPr lang="zh-CN" altLang="en-US" sz="2800" dirty="0"/>
              <a:t>毫秒</a:t>
            </a:r>
            <a:r>
              <a:rPr lang="en-US" altLang="zh-CN" sz="2800"/>
              <a:t>)</a:t>
            </a:r>
            <a:r>
              <a:rPr lang="zh-CN" altLang="en-US" sz="2800" dirty="0"/>
              <a:t>，</a:t>
            </a:r>
            <a:r>
              <a:rPr lang="en-US" altLang="zh-CN" sz="2800" err="1"/>
              <a:t>μs</a:t>
            </a:r>
            <a:r>
              <a:rPr lang="en-US" altLang="zh-CN" sz="2800"/>
              <a:t>(</a:t>
            </a:r>
            <a:r>
              <a:rPr lang="zh-CN" altLang="en-US" sz="2800" dirty="0"/>
              <a:t>微秒</a:t>
            </a:r>
            <a:r>
              <a:rPr lang="en-US" altLang="zh-CN" sz="2800"/>
              <a:t>)</a:t>
            </a:r>
            <a:r>
              <a:rPr lang="zh-CN" altLang="en-US" sz="2800" dirty="0"/>
              <a:t>计量时间的。</a:t>
            </a:r>
            <a:r>
              <a:rPr lang="en-US" altLang="zh-CN" sz="2800"/>
              <a:t>1s</a:t>
            </a:r>
            <a:r>
              <a:rPr lang="zh-CN" altLang="en-US" sz="2800" dirty="0"/>
              <a:t>内信号重复变化的次数称为频率，以</a:t>
            </a:r>
            <a:r>
              <a:rPr lang="en-US" altLang="zh-CN" sz="2800"/>
              <a:t>f</a:t>
            </a:r>
            <a:r>
              <a:rPr lang="zh-CN" altLang="en-US" sz="2800" dirty="0"/>
              <a:t>表示，其单位是</a:t>
            </a:r>
            <a:r>
              <a:rPr lang="en-US" altLang="zh-CN" sz="2800"/>
              <a:t>Hz(</a:t>
            </a:r>
            <a:r>
              <a:rPr lang="zh-CN" altLang="en-US" sz="2800" dirty="0"/>
              <a:t>赫［兹］</a:t>
            </a:r>
            <a:r>
              <a:rPr lang="en-US" altLang="zh-CN" sz="2800"/>
              <a:t>)</a:t>
            </a:r>
            <a:r>
              <a:rPr lang="zh-CN" altLang="en-US" sz="2800" dirty="0"/>
              <a:t>，还有用</a:t>
            </a:r>
            <a:r>
              <a:rPr lang="en-US" altLang="zh-CN" sz="2800"/>
              <a:t>kHz(</a:t>
            </a:r>
            <a:r>
              <a:rPr lang="zh-CN" altLang="en-US" sz="2800" dirty="0"/>
              <a:t>千赫［兹］</a:t>
            </a:r>
            <a:r>
              <a:rPr lang="en-US" altLang="zh-CN" sz="2800"/>
              <a:t>)</a:t>
            </a:r>
            <a:r>
              <a:rPr lang="zh-CN" altLang="en-US" sz="2800" dirty="0"/>
              <a:t>、</a:t>
            </a:r>
            <a:r>
              <a:rPr lang="en-US" altLang="zh-CN" sz="2800"/>
              <a:t>MHz(</a:t>
            </a:r>
            <a:r>
              <a:rPr lang="zh-CN" altLang="en-US" sz="2800" dirty="0"/>
              <a:t>兆赫［兹］</a:t>
            </a:r>
            <a:r>
              <a:rPr lang="en-US" altLang="zh-CN" sz="2800"/>
              <a:t>)</a:t>
            </a:r>
            <a:r>
              <a:rPr lang="zh-CN" altLang="en-US" sz="2800" dirty="0"/>
              <a:t>计量频率的：</a:t>
            </a:r>
            <a:endParaRPr lang="zh-CN" altLang="en-US" sz="2800" dirty="0"/>
          </a:p>
          <a:p>
            <a:pPr>
              <a:lnSpc>
                <a:spcPct val="120000"/>
              </a:lnSpc>
            </a:pPr>
            <a:r>
              <a:rPr lang="zh-CN" altLang="en-US" sz="2800" dirty="0"/>
              <a:t></a:t>
            </a:r>
            <a:r>
              <a:rPr lang="en-US" altLang="zh-CN" sz="2800"/>
              <a:t>1 MHz=10</a:t>
            </a:r>
            <a:r>
              <a:rPr lang="en-US" altLang="zh-CN" sz="2800" baseline="30000"/>
              <a:t>3</a:t>
            </a:r>
            <a:r>
              <a:rPr lang="en-US" altLang="zh-CN" sz="2800"/>
              <a:t> kHz=10</a:t>
            </a:r>
            <a:r>
              <a:rPr lang="en-US" altLang="zh-CN" sz="2800" baseline="30000"/>
              <a:t>6</a:t>
            </a:r>
            <a:r>
              <a:rPr lang="en-US" altLang="zh-CN" sz="2800"/>
              <a:t> Hz</a:t>
            </a:r>
            <a:r>
              <a:rPr lang="zh-CN" altLang="en-US" sz="2800"/>
              <a:t></a:t>
            </a:r>
            <a:endParaRPr lang="zh-CN" altLang="en-US" sz="2800"/>
          </a:p>
          <a:p>
            <a:pPr>
              <a:lnSpc>
                <a:spcPct val="120000"/>
              </a:lnSpc>
            </a:pPr>
            <a:r>
              <a:rPr lang="zh-CN" altLang="en-US" sz="2800" dirty="0"/>
              <a:t>由周期与频率的定义可以得到如下关系式：</a:t>
            </a:r>
            <a:endParaRPr lang="zh-CN" altLang="en-US" sz="2800" dirty="0"/>
          </a:p>
          <a:p>
            <a:pPr>
              <a:lnSpc>
                <a:spcPct val="120000"/>
              </a:lnSpc>
            </a:pPr>
            <a:r>
              <a:rPr lang="zh-CN" altLang="en-US" sz="2800" dirty="0"/>
              <a:t></a:t>
            </a:r>
            <a:r>
              <a:rPr lang="en-US" altLang="zh-CN" sz="2800"/>
              <a:t>f=1/T </a:t>
            </a:r>
            <a:r>
              <a:rPr lang="zh-CN" altLang="en-US" sz="2800"/>
              <a:t></a:t>
            </a:r>
            <a:endParaRPr lang="zh-CN"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5" name="文本占位符 15364" descr="1j2"/>
          <p:cNvPicPr>
            <a:picLocks noChangeAspect="1"/>
          </p:cNvPicPr>
          <p:nvPr>
            <p:ph type="body" idx="1"/>
          </p:nvPr>
        </p:nvPicPr>
        <p:blipFill>
          <a:blip r:embed="rId1"/>
          <a:stretch>
            <a:fillRect/>
          </a:stretch>
        </p:blipFill>
        <p:spPr>
          <a:xfrm>
            <a:off x="304800" y="838200"/>
            <a:ext cx="8458200" cy="3581400"/>
          </a:xfrm>
          <a:ln/>
        </p:spPr>
      </p:pic>
      <p:sp>
        <p:nvSpPr>
          <p:cNvPr id="15366" name="矩形 15365"/>
          <p:cNvSpPr/>
          <p:nvPr/>
        </p:nvSpPr>
        <p:spPr>
          <a:xfrm>
            <a:off x="3048000" y="5029200"/>
            <a:ext cx="30924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1-2</a:t>
            </a:r>
            <a:r>
              <a:rPr lang="zh-CN" altLang="en-US">
                <a:latin typeface="Arial" panose="020B0604020202020204" pitchFamily="34" charset="0"/>
              </a:rPr>
              <a:t>〓</a:t>
            </a:r>
            <a:r>
              <a:rPr lang="zh-CN" altLang="en-US" dirty="0">
                <a:latin typeface="Arial" panose="020B0604020202020204" pitchFamily="34" charset="0"/>
              </a:rPr>
              <a:t>实际电路与电路模型 </a:t>
            </a:r>
            <a:endParaRPr lang="zh-CN" altLang="en-US" dirty="0">
              <a:latin typeface="Arial" panose="020B0604020202020204"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9" name="文本占位符 91138"/>
          <p:cNvSpPr>
            <a:spLocks noGrp="1" noRot="1"/>
          </p:cNvSpPr>
          <p:nvPr>
            <p:ph type="body" idx="1"/>
          </p:nvPr>
        </p:nvSpPr>
        <p:spPr>
          <a:xfrm>
            <a:off x="301625" y="762000"/>
            <a:ext cx="8540750" cy="5337175"/>
          </a:xfrm>
          <a:ln/>
        </p:spPr>
        <p:txBody>
          <a:bodyPr/>
          <a:p>
            <a:pPr>
              <a:lnSpc>
                <a:spcPct val="120000"/>
              </a:lnSpc>
            </a:pPr>
            <a:r>
              <a:rPr lang="zh-CN" altLang="en-US" sz="2800" dirty="0"/>
              <a:t>频率是反映交流电变化快慢的一个量。我国和大多数其他国家规定电力标准频率为</a:t>
            </a:r>
            <a:r>
              <a:rPr lang="en-US" altLang="zh-CN" sz="2800"/>
              <a:t>50Hz</a:t>
            </a:r>
            <a:r>
              <a:rPr lang="zh-CN" altLang="en-US" sz="2800" dirty="0"/>
              <a:t>，周期为</a:t>
            </a:r>
            <a:r>
              <a:rPr lang="en-US" altLang="zh-CN" sz="2800"/>
              <a:t>0.02s</a:t>
            </a:r>
            <a:r>
              <a:rPr lang="zh-CN" altLang="en-US" sz="2800" dirty="0"/>
              <a:t>。日本、美国采用</a:t>
            </a:r>
            <a:r>
              <a:rPr lang="en-US" altLang="zh-CN" sz="2800"/>
              <a:t>60 Hz</a:t>
            </a:r>
            <a:r>
              <a:rPr lang="zh-CN" altLang="en-US" sz="2800" dirty="0"/>
              <a:t>。其他不同的领域使用不同的频率，中频电源的是</a:t>
            </a:r>
            <a:r>
              <a:rPr lang="en-US" altLang="zh-CN" sz="2800"/>
              <a:t>500</a:t>
            </a:r>
            <a:r>
              <a:rPr lang="zh-CN" altLang="en-US" sz="2800" dirty="0"/>
              <a:t>～</a:t>
            </a:r>
            <a:r>
              <a:rPr lang="en-US" altLang="zh-CN" sz="2800"/>
              <a:t>8000 Hz</a:t>
            </a:r>
            <a:r>
              <a:rPr lang="zh-CN" altLang="en-US" sz="2800" dirty="0"/>
              <a:t>，收音机中波段的频率是</a:t>
            </a:r>
            <a:r>
              <a:rPr lang="en-US" altLang="zh-CN" sz="2800"/>
              <a:t>530</a:t>
            </a:r>
            <a:r>
              <a:rPr lang="zh-CN" altLang="en-US" sz="2800" dirty="0"/>
              <a:t>～</a:t>
            </a:r>
            <a:r>
              <a:rPr lang="en-US" altLang="zh-CN" sz="2800"/>
              <a:t>1600 Hz</a:t>
            </a:r>
            <a:r>
              <a:rPr lang="zh-CN" altLang="en-US" sz="2800" dirty="0"/>
              <a:t>，通信手机的频率是</a:t>
            </a:r>
            <a:r>
              <a:rPr lang="en-US" altLang="zh-CN" sz="2800"/>
              <a:t>10 MHz</a:t>
            </a:r>
            <a:r>
              <a:rPr lang="zh-CN" altLang="en-US" sz="2800" dirty="0"/>
              <a:t>。</a:t>
            </a:r>
            <a:endParaRPr lang="zh-CN" altLang="en-US" sz="28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2147" name="文本占位符 262146"/>
          <p:cNvSpPr>
            <a:spLocks noGrp="1" noRot="1"/>
          </p:cNvSpPr>
          <p:nvPr>
            <p:ph type="body" idx="1"/>
          </p:nvPr>
        </p:nvSpPr>
        <p:spPr>
          <a:xfrm>
            <a:off x="301625" y="990600"/>
            <a:ext cx="8540750" cy="5108575"/>
          </a:xfrm>
          <a:ln/>
        </p:spPr>
        <p:txBody>
          <a:bodyPr/>
          <a:p>
            <a:pPr>
              <a:lnSpc>
                <a:spcPct val="120000"/>
              </a:lnSpc>
            </a:pPr>
            <a:r>
              <a:rPr lang="zh-CN" altLang="en-US" sz="2800" dirty="0"/>
              <a:t>正弦交流电每秒内变化的电角度称为角频率，用</a:t>
            </a:r>
            <a:r>
              <a:rPr lang="en-US" altLang="zh-CN" sz="2800"/>
              <a:t>ω</a:t>
            </a:r>
            <a:r>
              <a:rPr lang="zh-CN" altLang="en-US" sz="2800" dirty="0"/>
              <a:t>表示，单位是弧度每秒</a:t>
            </a:r>
            <a:r>
              <a:rPr lang="en-US" altLang="zh-CN" sz="2800"/>
              <a:t>(</a:t>
            </a:r>
            <a:r>
              <a:rPr lang="en-US" altLang="zh-CN" sz="2800" err="1"/>
              <a:t>rad</a:t>
            </a:r>
            <a:r>
              <a:rPr lang="zh-CN" altLang="en-US" sz="2800" dirty="0"/>
              <a:t>／</a:t>
            </a:r>
            <a:r>
              <a:rPr lang="en-US" altLang="zh-CN" sz="2800"/>
              <a:t>s)</a:t>
            </a:r>
            <a:r>
              <a:rPr lang="zh-CN" altLang="en-US" sz="2800" dirty="0"/>
              <a:t>，也表示正弦交流电变化的快慢。因为一周期经过的角度</a:t>
            </a:r>
            <a:r>
              <a:rPr lang="en-US" altLang="zh-CN" sz="2800"/>
              <a:t>α</a:t>
            </a:r>
            <a:r>
              <a:rPr lang="zh-CN" altLang="en-US" sz="2800" dirty="0"/>
              <a:t>＝</a:t>
            </a:r>
            <a:r>
              <a:rPr lang="en-US" altLang="zh-CN" sz="2800"/>
              <a:t>2πrad(360°)</a:t>
            </a:r>
            <a:r>
              <a:rPr lang="zh-CN" altLang="en-US" sz="2800" dirty="0"/>
              <a:t>，故角频率与频率、周期的关系为</a:t>
            </a:r>
            <a:endParaRPr lang="zh-CN" altLang="en-US" sz="2800" dirty="0"/>
          </a:p>
          <a:p>
            <a:pPr>
              <a:lnSpc>
                <a:spcPct val="120000"/>
              </a:lnSpc>
            </a:pPr>
            <a:r>
              <a:rPr lang="zh-CN" altLang="en-US" sz="2800" dirty="0"/>
              <a:t></a:t>
            </a:r>
            <a:r>
              <a:rPr lang="en-US" altLang="zh-CN" sz="2800"/>
              <a:t>ω=2πf=2π</a:t>
            </a:r>
            <a:r>
              <a:rPr lang="zh-CN" altLang="en-US" sz="2800" dirty="0"/>
              <a:t>／</a:t>
            </a:r>
            <a:r>
              <a:rPr lang="en-US" altLang="zh-CN" sz="2800"/>
              <a:t>T</a:t>
            </a:r>
            <a:r>
              <a:rPr lang="zh-CN" altLang="en-US" sz="2800"/>
              <a:t></a:t>
            </a:r>
            <a:endParaRPr lang="zh-CN" altLang="en-US" sz="2800"/>
          </a:p>
          <a:p>
            <a:pPr>
              <a:lnSpc>
                <a:spcPct val="120000"/>
              </a:lnSpc>
            </a:pPr>
            <a:r>
              <a:rPr lang="zh-CN" altLang="en-US" sz="2800" dirty="0"/>
              <a:t>若</a:t>
            </a:r>
            <a:r>
              <a:rPr lang="en-US" altLang="zh-CN" sz="2800"/>
              <a:t>f=50Hz</a:t>
            </a:r>
            <a:r>
              <a:rPr lang="zh-CN" altLang="en-US" sz="2800" dirty="0"/>
              <a:t>，则</a:t>
            </a:r>
            <a:r>
              <a:rPr lang="en-US" altLang="zh-CN" sz="2800"/>
              <a:t>ω=2πf=314rad</a:t>
            </a:r>
            <a:r>
              <a:rPr lang="zh-CN" altLang="en-US" sz="2800" dirty="0"/>
              <a:t>／</a:t>
            </a:r>
            <a:r>
              <a:rPr lang="en-US" altLang="zh-CN" sz="2800"/>
              <a:t>s</a:t>
            </a:r>
            <a:r>
              <a:rPr lang="zh-CN" altLang="en-US" sz="2800" dirty="0"/>
              <a:t>。</a:t>
            </a:r>
            <a:endParaRPr lang="zh-CN" altLang="en-US" sz="2800" dirty="0"/>
          </a:p>
          <a:p>
            <a:pPr>
              <a:lnSpc>
                <a:spcPct val="120000"/>
              </a:lnSpc>
            </a:pPr>
            <a:endParaRPr lang="zh-CN" altLang="en-US" sz="28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3" name="文本占位符 92162"/>
          <p:cNvSpPr>
            <a:spLocks noGrp="1" noRot="1"/>
          </p:cNvSpPr>
          <p:nvPr>
            <p:ph type="body" idx="1"/>
          </p:nvPr>
        </p:nvSpPr>
        <p:spPr>
          <a:xfrm>
            <a:off x="301625" y="685800"/>
            <a:ext cx="8540750" cy="5413375"/>
          </a:xfrm>
          <a:ln/>
        </p:spPr>
        <p:txBody>
          <a:bodyPr/>
          <a:p>
            <a:pPr>
              <a:lnSpc>
                <a:spcPct val="120000"/>
              </a:lnSpc>
            </a:pPr>
            <a:r>
              <a:rPr lang="en-US" altLang="zh-CN" sz="2800"/>
              <a:t>2</a:t>
            </a:r>
            <a:r>
              <a:rPr lang="zh-CN" altLang="en-US" sz="2800"/>
              <a:t> </a:t>
            </a:r>
            <a:r>
              <a:rPr lang="zh-CN" altLang="en-US" sz="2800" dirty="0"/>
              <a:t>瞬时值、最大值、有效值</a:t>
            </a:r>
            <a:endParaRPr lang="zh-CN" altLang="en-US" sz="2800" dirty="0"/>
          </a:p>
          <a:p>
            <a:pPr>
              <a:lnSpc>
                <a:spcPct val="120000"/>
              </a:lnSpc>
            </a:pPr>
            <a:r>
              <a:rPr lang="zh-CN" altLang="en-US" sz="2800" dirty="0"/>
              <a:t>对于图</a:t>
            </a:r>
            <a:r>
              <a:rPr lang="en-US" altLang="zh-CN" sz="2800"/>
              <a:t>1</a:t>
            </a:r>
            <a:r>
              <a:rPr lang="zh-CN" altLang="en-US" sz="2800"/>
              <a:t></a:t>
            </a:r>
            <a:r>
              <a:rPr lang="en-US" altLang="zh-CN" sz="2800"/>
              <a:t>15(b)</a:t>
            </a:r>
            <a:r>
              <a:rPr lang="zh-CN" altLang="en-US" sz="2800" dirty="0"/>
              <a:t>所示的正弦交流电流，可以用数学表达式表示成</a:t>
            </a:r>
            <a:endParaRPr lang="zh-CN" altLang="en-US" sz="2800" dirty="0"/>
          </a:p>
          <a:p>
            <a:pPr>
              <a:lnSpc>
                <a:spcPct val="120000"/>
              </a:lnSpc>
            </a:pPr>
            <a:r>
              <a:rPr lang="zh-CN" altLang="en-US" sz="2800" dirty="0"/>
              <a:t></a:t>
            </a:r>
            <a:r>
              <a:rPr lang="en-US" altLang="zh-CN" sz="2800" err="1"/>
              <a:t>i(t</a:t>
            </a:r>
            <a:r>
              <a:rPr lang="en-US" altLang="zh-CN" sz="2800"/>
              <a:t>)=</a:t>
            </a:r>
            <a:r>
              <a:rPr lang="en-US" altLang="zh-CN" sz="2800" err="1"/>
              <a:t>I</a:t>
            </a:r>
            <a:r>
              <a:rPr lang="en-US" altLang="zh-CN" sz="2800" baseline="-25000" err="1"/>
              <a:t>m</a:t>
            </a:r>
            <a:r>
              <a:rPr lang="en-US" altLang="zh-CN" sz="2800"/>
              <a:t> </a:t>
            </a:r>
            <a:r>
              <a:rPr lang="en-US" altLang="zh-CN" sz="2800" err="1"/>
              <a:t>sinωt</a:t>
            </a:r>
            <a:r>
              <a:rPr lang="en-US" altLang="zh-CN" sz="2800"/>
              <a:t> (1-17)</a:t>
            </a:r>
            <a:r>
              <a:rPr lang="zh-CN" altLang="en-US" sz="2800"/>
              <a:t></a:t>
            </a:r>
            <a:endParaRPr lang="zh-CN" altLang="en-US" sz="2800"/>
          </a:p>
          <a:p>
            <a:pPr>
              <a:lnSpc>
                <a:spcPct val="120000"/>
              </a:lnSpc>
            </a:pPr>
            <a:r>
              <a:rPr lang="zh-CN" altLang="en-US" sz="2800" dirty="0"/>
              <a:t>式</a:t>
            </a:r>
            <a:r>
              <a:rPr lang="en-US" altLang="zh-CN" sz="2800"/>
              <a:t>(1-17)</a:t>
            </a:r>
            <a:r>
              <a:rPr lang="zh-CN" altLang="en-US" sz="2800" dirty="0"/>
              <a:t>称为正弦交流电流</a:t>
            </a:r>
            <a:r>
              <a:rPr lang="en-US" altLang="zh-CN" sz="2800"/>
              <a:t>i</a:t>
            </a:r>
            <a:r>
              <a:rPr lang="zh-CN" altLang="en-US" sz="2800" dirty="0"/>
              <a:t>的瞬时值表达式，它随时间改变，通常用小写英文字母表示。</a:t>
            </a:r>
            <a:endParaRPr lang="zh-CN" altLang="en-US" sz="28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3171" name="文本占位符 263170"/>
          <p:cNvSpPr>
            <a:spLocks noGrp="1" noRot="1"/>
          </p:cNvSpPr>
          <p:nvPr>
            <p:ph type="body" idx="1"/>
          </p:nvPr>
        </p:nvSpPr>
        <p:spPr>
          <a:xfrm>
            <a:off x="301625" y="762000"/>
            <a:ext cx="8540750" cy="5337175"/>
          </a:xfrm>
          <a:ln/>
        </p:spPr>
        <p:txBody>
          <a:bodyPr/>
          <a:p>
            <a:pPr>
              <a:lnSpc>
                <a:spcPct val="120000"/>
              </a:lnSpc>
            </a:pPr>
            <a:r>
              <a:rPr lang="zh-CN" altLang="en-US" sz="2800" dirty="0"/>
              <a:t>以</a:t>
            </a:r>
            <a:r>
              <a:rPr lang="en-US" altLang="zh-CN" sz="2800"/>
              <a:t>i</a:t>
            </a:r>
            <a:r>
              <a:rPr lang="zh-CN" altLang="en-US" sz="2800" dirty="0"/>
              <a:t>、</a:t>
            </a:r>
            <a:r>
              <a:rPr lang="en-US" altLang="zh-CN" sz="2800"/>
              <a:t>u</a:t>
            </a:r>
            <a:r>
              <a:rPr lang="zh-CN" altLang="en-US" sz="2800" dirty="0"/>
              <a:t>、</a:t>
            </a:r>
            <a:r>
              <a:rPr lang="en-US" altLang="zh-CN" sz="2800"/>
              <a:t>e</a:t>
            </a:r>
            <a:r>
              <a:rPr lang="zh-CN" altLang="en-US" sz="2800" dirty="0"/>
              <a:t>分别表示电流、电压、电动势的瞬时值。式</a:t>
            </a:r>
            <a:r>
              <a:rPr lang="en-US" altLang="zh-CN" sz="2800"/>
              <a:t>(1-17)</a:t>
            </a:r>
            <a:r>
              <a:rPr lang="zh-CN" altLang="en-US" sz="2800" dirty="0"/>
              <a:t>中的</a:t>
            </a:r>
            <a:r>
              <a:rPr lang="en-US" altLang="zh-CN" sz="2800" err="1"/>
              <a:t>I</a:t>
            </a:r>
            <a:r>
              <a:rPr lang="en-US" altLang="zh-CN" sz="2800" baseline="-25000" err="1"/>
              <a:t>m</a:t>
            </a:r>
            <a:r>
              <a:rPr lang="zh-CN" altLang="en-US" sz="2800" dirty="0"/>
              <a:t>为正弦交流电流的最大值，它反映该正弦量变化的幅度</a:t>
            </a:r>
            <a:r>
              <a:rPr lang="en-US" altLang="zh-CN" sz="2800"/>
              <a:t>(</a:t>
            </a:r>
            <a:r>
              <a:rPr lang="zh-CN" altLang="en-US" sz="2800" dirty="0"/>
              <a:t>又称峰值</a:t>
            </a:r>
            <a:r>
              <a:rPr lang="en-US" altLang="zh-CN" sz="2800"/>
              <a:t>)</a:t>
            </a:r>
            <a:r>
              <a:rPr lang="zh-CN" altLang="en-US" sz="2800" dirty="0"/>
              <a:t>，不随时间变化。通常用大写英文字母加下脚标表示。如</a:t>
            </a:r>
            <a:r>
              <a:rPr lang="en-US" altLang="zh-CN" sz="2800" err="1"/>
              <a:t>I</a:t>
            </a:r>
            <a:r>
              <a:rPr lang="en-US" altLang="zh-CN" sz="2800" baseline="-25000" err="1"/>
              <a:t>m</a:t>
            </a:r>
            <a:r>
              <a:rPr lang="zh-CN" altLang="en-US" sz="2800" dirty="0"/>
              <a:t>、</a:t>
            </a:r>
            <a:r>
              <a:rPr lang="en-US" altLang="zh-CN" sz="2800"/>
              <a:t>U</a:t>
            </a:r>
            <a:r>
              <a:rPr lang="en-US" altLang="zh-CN" sz="2800" baseline="-25000"/>
              <a:t>m</a:t>
            </a:r>
            <a:r>
              <a:rPr lang="zh-CN" altLang="en-US" sz="2800" dirty="0"/>
              <a:t>、</a:t>
            </a:r>
            <a:r>
              <a:rPr lang="en-US" altLang="zh-CN" sz="2800" err="1"/>
              <a:t>E</a:t>
            </a:r>
            <a:r>
              <a:rPr lang="en-US" altLang="zh-CN" sz="2800" baseline="-25000" err="1"/>
              <a:t>m</a:t>
            </a:r>
            <a:r>
              <a:rPr lang="zh-CN" altLang="en-US" sz="2800" dirty="0"/>
              <a:t>分别表示交流电流、交流电压、交流电动势的最大值。</a:t>
            </a:r>
            <a:endParaRPr lang="zh-CN" altLang="en-US" sz="28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7" name="文本占位符 93186"/>
          <p:cNvSpPr>
            <a:spLocks noGrp="1" noRot="1"/>
          </p:cNvSpPr>
          <p:nvPr>
            <p:ph type="body" idx="1"/>
          </p:nvPr>
        </p:nvSpPr>
        <p:spPr>
          <a:xfrm>
            <a:off x="304800" y="762000"/>
            <a:ext cx="8540750" cy="5337175"/>
          </a:xfrm>
          <a:ln/>
        </p:spPr>
        <p:txBody>
          <a:bodyPr/>
          <a:p>
            <a:pPr>
              <a:lnSpc>
                <a:spcPct val="120000"/>
              </a:lnSpc>
            </a:pPr>
            <a:r>
              <a:rPr lang="zh-CN" altLang="en-US" sz="2800" dirty="0"/>
              <a:t>周期性变化的电流、电压的瞬时值都随时间变化，它们的任何一个瞬时值只能表示其某一时刻的大小。如何表示它们平均效果的大小呢</a:t>
            </a:r>
            <a:r>
              <a:rPr lang="en-US" altLang="zh-CN" sz="2800"/>
              <a:t>?</a:t>
            </a:r>
            <a:r>
              <a:rPr lang="zh-CN" altLang="en-US" sz="2800" dirty="0"/>
              <a:t>如用最大值表示，显然夸大了它们的作用，用零值表示又取消了它们的作用，如用平均值，像正弦波这样一类重要的周期波在一个周期内的平均值是为零的。显然，这些表示都是不合适的。为了确切地衡量周期性变化的电流、电压效应的大小，引入了有效值的概念。 </a:t>
            </a:r>
            <a:endParaRPr lang="zh-CN" altLang="en-US" sz="28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1" name="文本占位符 94210"/>
          <p:cNvSpPr>
            <a:spLocks noGrp="1" noRot="1"/>
          </p:cNvSpPr>
          <p:nvPr>
            <p:ph type="body" idx="1"/>
          </p:nvPr>
        </p:nvSpPr>
        <p:spPr>
          <a:xfrm>
            <a:off x="301625" y="762000"/>
            <a:ext cx="8540750" cy="5337175"/>
          </a:xfrm>
          <a:ln/>
        </p:spPr>
        <p:txBody>
          <a:bodyPr/>
          <a:p>
            <a:pPr>
              <a:lnSpc>
                <a:spcPct val="120000"/>
              </a:lnSpc>
            </a:pPr>
            <a:r>
              <a:rPr lang="zh-CN" altLang="en-US" sz="2800" dirty="0"/>
              <a:t>在电工技术中，交流电流的有效值是从电流热效应来定义的，交流电流</a:t>
            </a:r>
            <a:r>
              <a:rPr lang="en-US" altLang="zh-CN" sz="2800"/>
              <a:t>i</a:t>
            </a:r>
            <a:r>
              <a:rPr lang="zh-CN" altLang="en-US" sz="2800" dirty="0"/>
              <a:t>通过电阻</a:t>
            </a:r>
            <a:r>
              <a:rPr lang="en-US" altLang="zh-CN" sz="2800"/>
              <a:t>R</a:t>
            </a:r>
            <a:r>
              <a:rPr lang="zh-CN" altLang="en-US" sz="2800" dirty="0"/>
              <a:t>在一个周期内产生的热量如与某一直流电流</a:t>
            </a:r>
            <a:r>
              <a:rPr lang="en-US" altLang="zh-CN" sz="2800"/>
              <a:t>I</a:t>
            </a:r>
            <a:r>
              <a:rPr lang="zh-CN" altLang="en-US" sz="2800" dirty="0"/>
              <a:t>通过同一电阻</a:t>
            </a:r>
            <a:r>
              <a:rPr lang="en-US" altLang="zh-CN" sz="2800"/>
              <a:t>R</a:t>
            </a:r>
            <a:r>
              <a:rPr lang="zh-CN" altLang="en-US" sz="2800" dirty="0"/>
              <a:t>在同一时间了内所产生的热量相等时，则称这一直流电流</a:t>
            </a:r>
            <a:r>
              <a:rPr lang="en-US" altLang="zh-CN" sz="2800"/>
              <a:t>I</a:t>
            </a:r>
            <a:r>
              <a:rPr lang="zh-CN" altLang="en-US" sz="2800" dirty="0"/>
              <a:t>的数值是交流电流</a:t>
            </a:r>
            <a:r>
              <a:rPr lang="en-US" altLang="zh-CN" sz="2800"/>
              <a:t>i</a:t>
            </a:r>
            <a:r>
              <a:rPr lang="zh-CN" altLang="en-US" sz="2800" dirty="0"/>
              <a:t>的有效值。常以大写英文字母表示有效值。 </a:t>
            </a:r>
            <a:endParaRPr lang="zh-CN" altLang="en-US" sz="28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5" name="文本占位符 95234"/>
          <p:cNvSpPr>
            <a:spLocks noGrp="1" noRot="1"/>
          </p:cNvSpPr>
          <p:nvPr>
            <p:ph type="body" idx="1"/>
          </p:nvPr>
        </p:nvSpPr>
        <p:spPr>
          <a:xfrm>
            <a:off x="301625" y="762000"/>
            <a:ext cx="8540750" cy="5337175"/>
          </a:xfrm>
          <a:ln/>
        </p:spPr>
        <p:txBody>
          <a:bodyPr/>
          <a:p>
            <a:pPr>
              <a:lnSpc>
                <a:spcPct val="120000"/>
              </a:lnSpc>
            </a:pPr>
            <a:r>
              <a:rPr lang="zh-CN" altLang="en-US" sz="2800" dirty="0"/>
              <a:t>根据这一定义，交流电流</a:t>
            </a:r>
            <a:r>
              <a:rPr lang="en-US" altLang="zh-CN" sz="2800"/>
              <a:t>i</a:t>
            </a:r>
            <a:r>
              <a:rPr lang="zh-CN" altLang="en-US" sz="2800" dirty="0"/>
              <a:t>在时间</a:t>
            </a:r>
            <a:r>
              <a:rPr lang="en-US" altLang="zh-CN" sz="2800"/>
              <a:t>T</a:t>
            </a:r>
            <a:r>
              <a:rPr lang="zh-CN" altLang="en-US" sz="2800" dirty="0"/>
              <a:t>内通过电阻</a:t>
            </a:r>
            <a:r>
              <a:rPr lang="en-US" altLang="zh-CN" sz="2800"/>
              <a:t>R</a:t>
            </a:r>
            <a:r>
              <a:rPr lang="zh-CN" altLang="en-US" sz="2800" dirty="0"/>
              <a:t>产生的热量为</a:t>
            </a:r>
            <a:r>
              <a:rPr lang="en-US" altLang="zh-CN" sz="2800"/>
              <a:t>Q</a:t>
            </a:r>
            <a:r>
              <a:rPr lang="en-US" altLang="zh-CN" sz="2800" baseline="-25000"/>
              <a:t>1</a:t>
            </a:r>
            <a:r>
              <a:rPr lang="en-US" altLang="zh-CN" sz="2800"/>
              <a:t>=∫</a:t>
            </a:r>
            <a:r>
              <a:rPr lang="en-US" altLang="zh-CN" sz="2800" baseline="30000"/>
              <a:t>T</a:t>
            </a:r>
            <a:r>
              <a:rPr lang="en-US" altLang="zh-CN" sz="2800" baseline="-25000"/>
              <a:t>0</a:t>
            </a:r>
            <a:r>
              <a:rPr lang="en-US" altLang="zh-CN" sz="2800"/>
              <a:t>Ri</a:t>
            </a:r>
            <a:r>
              <a:rPr lang="en-US" altLang="zh-CN" sz="2800" baseline="30000"/>
              <a:t>2</a:t>
            </a:r>
            <a:r>
              <a:rPr lang="en-US" altLang="zh-CN" sz="2800"/>
              <a:t>dt</a:t>
            </a:r>
            <a:r>
              <a:rPr lang="zh-CN" altLang="en-US" sz="2800"/>
              <a:t></a:t>
            </a:r>
            <a:endParaRPr lang="zh-CN" altLang="en-US" sz="2800"/>
          </a:p>
          <a:p>
            <a:pPr>
              <a:lnSpc>
                <a:spcPct val="120000"/>
              </a:lnSpc>
            </a:pPr>
            <a:r>
              <a:rPr lang="zh-CN" altLang="en-US" sz="2800" dirty="0"/>
              <a:t>某直流电流</a:t>
            </a:r>
            <a:r>
              <a:rPr lang="en-US" altLang="zh-CN" sz="2800"/>
              <a:t>I</a:t>
            </a:r>
            <a:r>
              <a:rPr lang="zh-CN" altLang="en-US" sz="2800" dirty="0"/>
              <a:t>在同一时间了内通过同一电阻</a:t>
            </a:r>
            <a:r>
              <a:rPr lang="en-US" altLang="zh-CN" sz="2800"/>
              <a:t>R</a:t>
            </a:r>
            <a:r>
              <a:rPr lang="zh-CN" altLang="en-US" sz="2800" dirty="0"/>
              <a:t>产生的热量为</a:t>
            </a:r>
            <a:r>
              <a:rPr lang="en-US" altLang="zh-CN" sz="2800"/>
              <a:t>Q</a:t>
            </a:r>
            <a:r>
              <a:rPr lang="en-US" altLang="zh-CN" sz="2800" baseline="-25000"/>
              <a:t>2</a:t>
            </a:r>
            <a:r>
              <a:rPr lang="en-US" altLang="zh-CN" sz="2800"/>
              <a:t>=I</a:t>
            </a:r>
            <a:r>
              <a:rPr lang="en-US" altLang="zh-CN" sz="2800" baseline="30000"/>
              <a:t>2</a:t>
            </a:r>
            <a:r>
              <a:rPr lang="en-US" altLang="zh-CN" sz="2800"/>
              <a:t>RT</a:t>
            </a:r>
            <a:r>
              <a:rPr lang="zh-CN" altLang="en-US" sz="2800"/>
              <a:t></a:t>
            </a:r>
            <a:endParaRPr lang="zh-CN" altLang="en-US" sz="2800"/>
          </a:p>
          <a:p>
            <a:pPr>
              <a:lnSpc>
                <a:spcPct val="120000"/>
              </a:lnSpc>
            </a:pPr>
            <a:r>
              <a:rPr lang="zh-CN" altLang="en-US" sz="2800" dirty="0"/>
              <a:t>由</a:t>
            </a:r>
            <a:r>
              <a:rPr lang="en-US" altLang="zh-CN" sz="2800"/>
              <a:t>Q1=Q2</a:t>
            </a:r>
            <a:r>
              <a:rPr lang="zh-CN" altLang="en-US" sz="2800" dirty="0"/>
              <a:t>可得</a:t>
            </a:r>
            <a:endParaRPr lang="zh-CN" altLang="en-US" sz="2800" dirty="0"/>
          </a:p>
          <a:p>
            <a:pPr>
              <a:lnSpc>
                <a:spcPct val="120000"/>
              </a:lnSpc>
            </a:pPr>
            <a:r>
              <a:rPr lang="zh-CN" altLang="en-US" sz="2800" dirty="0"/>
              <a:t></a:t>
            </a:r>
            <a:r>
              <a:rPr lang="en-US" altLang="zh-CN" sz="2800" dirty="0"/>
              <a:t>∫</a:t>
            </a:r>
            <a:r>
              <a:rPr lang="en-US" altLang="zh-CN" sz="2800" baseline="30000"/>
              <a:t>T</a:t>
            </a:r>
            <a:r>
              <a:rPr lang="en-US" altLang="zh-CN" sz="2800" baseline="-25000"/>
              <a:t>0</a:t>
            </a:r>
            <a:r>
              <a:rPr lang="en-US" altLang="zh-CN" sz="2800"/>
              <a:t>Ri</a:t>
            </a:r>
            <a:r>
              <a:rPr lang="en-US" altLang="zh-CN" sz="2800" baseline="30000"/>
              <a:t>2</a:t>
            </a:r>
            <a:r>
              <a:rPr lang="en-US" altLang="zh-CN" sz="2800"/>
              <a:t>dt=I</a:t>
            </a:r>
            <a:r>
              <a:rPr lang="en-US" altLang="zh-CN" sz="2800" baseline="30000"/>
              <a:t>2</a:t>
            </a:r>
            <a:r>
              <a:rPr lang="en-US" altLang="zh-CN" sz="2800"/>
              <a:t>RT</a:t>
            </a:r>
            <a:r>
              <a:rPr lang="zh-CN" altLang="en-US" sz="2800"/>
              <a:t></a:t>
            </a:r>
            <a:endParaRPr lang="zh-CN" altLang="en-US" sz="2800"/>
          </a:p>
          <a:p>
            <a:pPr>
              <a:lnSpc>
                <a:spcPct val="120000"/>
              </a:lnSpc>
            </a:pPr>
            <a:r>
              <a:rPr lang="zh-CN" altLang="en-US" sz="2800" dirty="0"/>
              <a:t>则交流电流有效值的表达式为</a:t>
            </a:r>
            <a:endParaRPr lang="zh-CN" altLang="en-US" sz="2800" dirty="0"/>
          </a:p>
          <a:p>
            <a:pPr>
              <a:lnSpc>
                <a:spcPct val="120000"/>
              </a:lnSpc>
            </a:pPr>
            <a:r>
              <a:rPr lang="zh-CN" altLang="en-US" sz="2800" dirty="0"/>
              <a:t></a:t>
            </a:r>
            <a:r>
              <a:rPr lang="en-US" altLang="zh-CN" sz="2800"/>
              <a:t>I=(∫</a:t>
            </a:r>
            <a:r>
              <a:rPr lang="en-US" altLang="zh-CN" sz="2800" baseline="30000"/>
              <a:t>T</a:t>
            </a:r>
            <a:r>
              <a:rPr lang="en-US" altLang="zh-CN" sz="2800" baseline="-25000"/>
              <a:t>0</a:t>
            </a:r>
            <a:r>
              <a:rPr lang="en-US" altLang="zh-CN" sz="2800"/>
              <a:t>Ri</a:t>
            </a:r>
            <a:r>
              <a:rPr lang="en-US" altLang="zh-CN" sz="2800" baseline="30000"/>
              <a:t>2</a:t>
            </a:r>
            <a:r>
              <a:rPr lang="en-US" altLang="zh-CN" sz="2800"/>
              <a:t>dt/T)</a:t>
            </a:r>
            <a:r>
              <a:rPr lang="en-US" altLang="zh-CN" sz="2800" baseline="30000"/>
              <a:t>1/2   </a:t>
            </a:r>
            <a:r>
              <a:rPr lang="en-US" altLang="zh-CN" sz="2800"/>
              <a:t>(1-18)</a:t>
            </a:r>
            <a:r>
              <a:rPr lang="zh-CN" altLang="en-US" sz="2800"/>
              <a:t> </a:t>
            </a:r>
            <a:endParaRPr lang="zh-CN" altLang="en-US" sz="28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9" name="文本占位符 96258"/>
          <p:cNvSpPr>
            <a:spLocks noGrp="1" noRot="1"/>
          </p:cNvSpPr>
          <p:nvPr>
            <p:ph type="body" idx="1"/>
          </p:nvPr>
        </p:nvSpPr>
        <p:spPr>
          <a:xfrm>
            <a:off x="301625" y="762000"/>
            <a:ext cx="8540750" cy="5337175"/>
          </a:xfrm>
          <a:ln/>
        </p:spPr>
        <p:txBody>
          <a:bodyPr/>
          <a:p>
            <a:pPr>
              <a:lnSpc>
                <a:spcPct val="120000"/>
              </a:lnSpc>
            </a:pPr>
            <a:r>
              <a:rPr lang="zh-CN" altLang="en-US" sz="2800" dirty="0"/>
              <a:t>由式</a:t>
            </a:r>
            <a:r>
              <a:rPr lang="en-US" altLang="zh-CN" sz="2800"/>
              <a:t>(1-18)</a:t>
            </a:r>
            <a:r>
              <a:rPr lang="zh-CN" altLang="en-US" sz="2800" dirty="0"/>
              <a:t>可以看出，交流电流的有效值等于它的瞬时值的平方在一个周期内的平均值的开方。</a:t>
            </a:r>
            <a:endParaRPr lang="zh-CN" altLang="en-US" sz="2800" dirty="0"/>
          </a:p>
          <a:p>
            <a:pPr>
              <a:lnSpc>
                <a:spcPct val="120000"/>
              </a:lnSpc>
            </a:pPr>
            <a:r>
              <a:rPr lang="zh-CN" altLang="en-US" sz="2800" dirty="0"/>
              <a:t>同理，可得周期电压的有效值表达式</a:t>
            </a:r>
            <a:endParaRPr lang="zh-CN" altLang="en-US" sz="2800" dirty="0"/>
          </a:p>
          <a:p>
            <a:pPr>
              <a:lnSpc>
                <a:spcPct val="120000"/>
              </a:lnSpc>
            </a:pPr>
            <a:r>
              <a:rPr lang="zh-CN" altLang="en-US" sz="2800" dirty="0"/>
              <a:t></a:t>
            </a:r>
            <a:r>
              <a:rPr lang="en-US" altLang="zh-CN" sz="2800"/>
              <a:t>U=1/T∫</a:t>
            </a:r>
            <a:r>
              <a:rPr lang="en-US" altLang="zh-CN" sz="2800" baseline="30000"/>
              <a:t>T</a:t>
            </a:r>
            <a:r>
              <a:rPr lang="en-US" altLang="zh-CN" sz="2800" baseline="-25000"/>
              <a:t>0</a:t>
            </a:r>
            <a:r>
              <a:rPr lang="en-US" altLang="zh-CN" sz="2800"/>
              <a:t>u</a:t>
            </a:r>
            <a:r>
              <a:rPr lang="en-US" altLang="zh-CN" sz="2800" baseline="30000"/>
              <a:t>2</a:t>
            </a:r>
            <a:r>
              <a:rPr lang="en-US" altLang="zh-CN" sz="2800"/>
              <a:t>dt   (1-19)</a:t>
            </a:r>
            <a:r>
              <a:rPr lang="zh-CN" altLang="en-US" sz="2800"/>
              <a:t></a:t>
            </a:r>
            <a:endParaRPr lang="zh-CN" altLang="en-US" sz="2800"/>
          </a:p>
          <a:p>
            <a:pPr>
              <a:lnSpc>
                <a:spcPct val="120000"/>
              </a:lnSpc>
            </a:pPr>
            <a:r>
              <a:rPr lang="zh-CN" altLang="en-US" sz="2800" dirty="0"/>
              <a:t>若把式</a:t>
            </a:r>
            <a:r>
              <a:rPr lang="en-US" altLang="zh-CN" sz="2800"/>
              <a:t>(1</a:t>
            </a:r>
            <a:r>
              <a:rPr lang="zh-CN" altLang="en-US" sz="2800"/>
              <a:t></a:t>
            </a:r>
            <a:r>
              <a:rPr lang="en-US" altLang="zh-CN" sz="2800"/>
              <a:t>17)</a:t>
            </a:r>
            <a:r>
              <a:rPr lang="zh-CN" altLang="en-US" sz="2800" dirty="0"/>
              <a:t>代入式</a:t>
            </a:r>
            <a:r>
              <a:rPr lang="en-US" altLang="zh-CN" sz="2800"/>
              <a:t>(1-18)</a:t>
            </a:r>
            <a:r>
              <a:rPr lang="zh-CN" altLang="en-US" sz="2800" dirty="0"/>
              <a:t>，则有</a:t>
            </a:r>
            <a:endParaRPr lang="zh-CN" altLang="en-US" sz="2800" dirty="0"/>
          </a:p>
          <a:p>
            <a:pPr>
              <a:lnSpc>
                <a:spcPct val="120000"/>
              </a:lnSpc>
            </a:pPr>
            <a:r>
              <a:rPr lang="zh-CN" altLang="en-US" sz="2800" dirty="0"/>
              <a:t></a:t>
            </a:r>
            <a:r>
              <a:rPr lang="en-US" altLang="zh-CN" sz="2800"/>
              <a:t>I=1/T∫</a:t>
            </a:r>
            <a:r>
              <a:rPr lang="en-US" altLang="zh-CN" sz="2800" baseline="30000"/>
              <a:t>T</a:t>
            </a:r>
            <a:r>
              <a:rPr lang="en-US" altLang="zh-CN" sz="2800" baseline="-25000"/>
              <a:t>0</a:t>
            </a:r>
            <a:r>
              <a:rPr lang="en-US" altLang="zh-CN" sz="2800"/>
              <a:t>(I</a:t>
            </a:r>
            <a:r>
              <a:rPr lang="en-US" altLang="zh-CN" sz="2800" baseline="-25000"/>
              <a:t>m</a:t>
            </a:r>
            <a:r>
              <a:rPr lang="en-US" altLang="zh-CN" sz="2800"/>
              <a:t> sinωt)</a:t>
            </a:r>
            <a:r>
              <a:rPr lang="en-US" altLang="zh-CN" sz="2800" baseline="30000"/>
              <a:t>2</a:t>
            </a:r>
            <a:r>
              <a:rPr lang="en-US" altLang="zh-CN" sz="2800"/>
              <a:t>dt</a:t>
            </a:r>
            <a:endParaRPr lang="en-US" altLang="zh-CN" sz="2800"/>
          </a:p>
          <a:p>
            <a:pPr>
              <a:lnSpc>
                <a:spcPct val="120000"/>
              </a:lnSpc>
              <a:buNone/>
            </a:pPr>
            <a:r>
              <a:rPr lang="en-US" altLang="zh-CN" sz="2800"/>
              <a:t>           =1/T∫</a:t>
            </a:r>
            <a:r>
              <a:rPr lang="en-US" altLang="zh-CN" sz="2800" baseline="30000"/>
              <a:t>T</a:t>
            </a:r>
            <a:r>
              <a:rPr lang="en-US" altLang="zh-CN" sz="2800" baseline="-25000"/>
              <a:t>0</a:t>
            </a:r>
            <a:r>
              <a:rPr lang="en-US" altLang="zh-CN" sz="2800"/>
              <a:t>I</a:t>
            </a:r>
            <a:r>
              <a:rPr lang="en-US" altLang="zh-CN" sz="2800" baseline="-25000"/>
              <a:t>m</a:t>
            </a:r>
            <a:r>
              <a:rPr lang="en-US" altLang="zh-CN" sz="2800" baseline="30000"/>
              <a:t>2</a:t>
            </a:r>
            <a:r>
              <a:rPr lang="en-US" altLang="zh-CN" sz="2800"/>
              <a:t> (1-cos</a:t>
            </a:r>
            <a:r>
              <a:rPr lang="en-US" altLang="zh-CN" sz="2800" baseline="30000"/>
              <a:t>2</a:t>
            </a:r>
            <a:r>
              <a:rPr lang="en-US" altLang="zh-CN" sz="2800"/>
              <a:t>ωt)dt</a:t>
            </a:r>
            <a:endParaRPr lang="en-US" altLang="zh-CN" sz="2800"/>
          </a:p>
          <a:p>
            <a:pPr>
              <a:lnSpc>
                <a:spcPct val="120000"/>
              </a:lnSpc>
              <a:buNone/>
            </a:pPr>
            <a:r>
              <a:rPr lang="en-US" altLang="zh-CN" sz="2800"/>
              <a:t>           =1/2</a:t>
            </a:r>
            <a:r>
              <a:rPr lang="en-US" altLang="zh-CN" sz="2800" baseline="30000"/>
              <a:t>1/2</a:t>
            </a:r>
            <a:r>
              <a:rPr lang="en-US" altLang="zh-CN" sz="2800"/>
              <a:t>I</a:t>
            </a:r>
            <a:r>
              <a:rPr lang="en-US" altLang="zh-CN" sz="2800" baseline="-25000"/>
              <a:t>m</a:t>
            </a:r>
            <a:r>
              <a:rPr lang="en-US" altLang="zh-CN" sz="2800"/>
              <a:t>=0.707 I</a:t>
            </a:r>
            <a:r>
              <a:rPr lang="en-US" altLang="zh-CN" sz="2800" baseline="-25000"/>
              <a:t>m</a:t>
            </a:r>
            <a:r>
              <a:rPr lang="zh-CN" altLang="en-US" sz="2800"/>
              <a:t></a:t>
            </a:r>
            <a:r>
              <a:rPr lang="en-US" altLang="zh-CN" sz="2800"/>
              <a:t>(1-20)</a:t>
            </a:r>
            <a:endParaRPr lang="en-US" altLang="zh-CN" sz="2800"/>
          </a:p>
          <a:p>
            <a:pPr>
              <a:lnSpc>
                <a:spcPct val="120000"/>
              </a:lnSpc>
              <a:buNone/>
            </a:pPr>
            <a:endParaRPr lang="en-US" altLang="zh-CN" sz="28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3" name="文本占位符 97282"/>
          <p:cNvSpPr>
            <a:spLocks noGrp="1" noRot="1"/>
          </p:cNvSpPr>
          <p:nvPr>
            <p:ph type="body" idx="1"/>
          </p:nvPr>
        </p:nvSpPr>
        <p:spPr>
          <a:xfrm>
            <a:off x="301625" y="762000"/>
            <a:ext cx="8540750" cy="5337175"/>
          </a:xfrm>
          <a:ln/>
        </p:spPr>
        <p:txBody>
          <a:bodyPr/>
          <a:p>
            <a:pPr>
              <a:lnSpc>
                <a:spcPct val="120000"/>
              </a:lnSpc>
            </a:pPr>
            <a:r>
              <a:rPr lang="zh-CN" altLang="en-US" sz="2800" dirty="0"/>
              <a:t>式</a:t>
            </a:r>
            <a:r>
              <a:rPr lang="en-US" altLang="zh-CN" sz="2800"/>
              <a:t>(1-20)</a:t>
            </a:r>
            <a:r>
              <a:rPr lang="zh-CN" altLang="en-US" sz="2800" dirty="0"/>
              <a:t>表明：正弦交流电流的有效值等于其最大值乘以</a:t>
            </a:r>
            <a:r>
              <a:rPr lang="en-US" altLang="zh-CN" sz="2800"/>
              <a:t>0.707</a:t>
            </a:r>
            <a:r>
              <a:rPr lang="zh-CN" altLang="en-US" sz="2800" dirty="0"/>
              <a:t>，而与其频率和相位无关。知道了有效值就可以计算出最大值，即</a:t>
            </a:r>
            <a:endParaRPr lang="zh-CN" altLang="en-US" sz="2800" dirty="0"/>
          </a:p>
          <a:p>
            <a:pPr>
              <a:lnSpc>
                <a:spcPct val="120000"/>
              </a:lnSpc>
            </a:pPr>
            <a:r>
              <a:rPr lang="zh-CN" altLang="en-US" sz="2800"/>
              <a:t>    </a:t>
            </a:r>
            <a:r>
              <a:rPr lang="en-US" altLang="zh-CN" sz="2800" err="1"/>
              <a:t>I</a:t>
            </a:r>
            <a:r>
              <a:rPr lang="en-US" altLang="zh-CN" sz="2800" baseline="-25000" err="1"/>
              <a:t>m</a:t>
            </a:r>
            <a:r>
              <a:rPr lang="en-US" altLang="zh-CN" sz="2800"/>
              <a:t>=2</a:t>
            </a:r>
            <a:r>
              <a:rPr lang="en-US" altLang="zh-CN" sz="2800" baseline="30000"/>
              <a:t>1/2</a:t>
            </a:r>
            <a:r>
              <a:rPr lang="en-US" altLang="zh-CN" sz="2800"/>
              <a:t>I</a:t>
            </a:r>
            <a:r>
              <a:rPr lang="zh-CN" altLang="en-US" sz="2800"/>
              <a:t></a:t>
            </a:r>
            <a:r>
              <a:rPr lang="en-US" altLang="zh-CN" sz="2800"/>
              <a:t>=1.414 I</a:t>
            </a:r>
            <a:r>
              <a:rPr lang="zh-CN" altLang="en-US" sz="2800"/>
              <a:t></a:t>
            </a:r>
            <a:r>
              <a:rPr lang="en-US" altLang="zh-CN" sz="2800"/>
              <a:t>(1-21)</a:t>
            </a:r>
            <a:endParaRPr lang="en-US" altLang="zh-CN" sz="2800"/>
          </a:p>
          <a:p>
            <a:pPr>
              <a:lnSpc>
                <a:spcPct val="120000"/>
              </a:lnSpc>
            </a:pPr>
            <a:r>
              <a:rPr lang="zh-CN" altLang="en-US" sz="2800" dirty="0"/>
              <a:t>同理，正弦交流电压和正弦交流电动势相应有</a:t>
            </a:r>
            <a:endParaRPr lang="zh-CN" altLang="en-US" sz="2800" dirty="0"/>
          </a:p>
          <a:p>
            <a:pPr>
              <a:lnSpc>
                <a:spcPct val="120000"/>
              </a:lnSpc>
            </a:pPr>
            <a:r>
              <a:rPr lang="zh-CN" altLang="en-US" sz="2800" dirty="0"/>
              <a:t></a:t>
            </a:r>
            <a:r>
              <a:rPr lang="en-US" altLang="zh-CN" sz="2800"/>
              <a:t>U=U</a:t>
            </a:r>
            <a:r>
              <a:rPr lang="en-US" altLang="zh-CN" sz="2800" baseline="-25000"/>
              <a:t>m</a:t>
            </a:r>
            <a:r>
              <a:rPr lang="en-US" altLang="zh-CN" sz="2800"/>
              <a:t>/2</a:t>
            </a:r>
            <a:r>
              <a:rPr lang="en-US" altLang="zh-CN" sz="2800" baseline="30000"/>
              <a:t>1/2</a:t>
            </a:r>
            <a:r>
              <a:rPr lang="zh-CN" altLang="en-US" sz="2800" dirty="0"/>
              <a:t>，</a:t>
            </a:r>
            <a:endParaRPr lang="zh-CN" altLang="en-US" sz="2800" dirty="0"/>
          </a:p>
          <a:p>
            <a:pPr>
              <a:lnSpc>
                <a:spcPct val="120000"/>
              </a:lnSpc>
            </a:pPr>
            <a:r>
              <a:rPr lang="zh-CN" altLang="en-US" sz="2800"/>
              <a:t>       </a:t>
            </a:r>
            <a:r>
              <a:rPr lang="en-US" altLang="zh-CN" sz="2800"/>
              <a:t>E=E</a:t>
            </a:r>
            <a:r>
              <a:rPr lang="en-US" altLang="zh-CN" sz="2800" baseline="-25000"/>
              <a:t>m</a:t>
            </a:r>
            <a:r>
              <a:rPr lang="en-US" altLang="zh-CN" sz="2800"/>
              <a:t>/2</a:t>
            </a:r>
            <a:r>
              <a:rPr lang="en-US" altLang="zh-CN" sz="2800" baseline="30000"/>
              <a:t>1/2</a:t>
            </a:r>
            <a:r>
              <a:rPr lang="en-US" altLang="zh-CN" sz="2800"/>
              <a:t>  (1-22) </a:t>
            </a:r>
            <a:endParaRPr lang="en-US" altLang="zh-CN" sz="28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8309" name="文本占位符 98308" descr="1j18"/>
          <p:cNvPicPr>
            <a:picLocks noChangeAspect="1"/>
          </p:cNvPicPr>
          <p:nvPr>
            <p:ph type="body" idx="1"/>
          </p:nvPr>
        </p:nvPicPr>
        <p:blipFill>
          <a:blip r:embed="rId1"/>
          <a:stretch>
            <a:fillRect/>
          </a:stretch>
        </p:blipFill>
        <p:spPr>
          <a:xfrm>
            <a:off x="914400" y="617538"/>
            <a:ext cx="7467600" cy="5229225"/>
          </a:xfrm>
          <a:ln/>
        </p:spPr>
      </p:pic>
      <p:sp>
        <p:nvSpPr>
          <p:cNvPr id="98310" name="矩形 98309"/>
          <p:cNvSpPr/>
          <p:nvPr/>
        </p:nvSpPr>
        <p:spPr>
          <a:xfrm>
            <a:off x="2590800" y="5943600"/>
            <a:ext cx="3448050" cy="366713"/>
          </a:xfrm>
          <a:prstGeom prst="rect">
            <a:avLst/>
          </a:prstGeom>
          <a:noFill/>
          <a:ln w="9525">
            <a:noFill/>
          </a:ln>
        </p:spPr>
        <p:txBody>
          <a:bodyPr wrap="none" anchor="ctr" anchorCtr="0">
            <a:spAutoFit/>
          </a:bodyPr>
          <a:p>
            <a:r>
              <a:rPr lang="zh-CN" altLang="en-US" dirty="0">
                <a:latin typeface="Arial" panose="020B0604020202020204" pitchFamily="34" charset="0"/>
              </a:rPr>
              <a:t>图</a:t>
            </a:r>
            <a:r>
              <a:rPr lang="en-US" altLang="zh-CN">
                <a:latin typeface="Arial" panose="020B0604020202020204" pitchFamily="34" charset="0"/>
              </a:rPr>
              <a:t>1-18</a:t>
            </a:r>
            <a:r>
              <a:rPr lang="zh-CN" altLang="en-US">
                <a:latin typeface="Arial" panose="020B0604020202020204" pitchFamily="34" charset="0"/>
              </a:rPr>
              <a:t>〓</a:t>
            </a:r>
            <a:r>
              <a:rPr lang="zh-CN" altLang="en-US" dirty="0">
                <a:latin typeface="Arial" panose="020B0604020202020204" pitchFamily="34" charset="0"/>
              </a:rPr>
              <a:t>初相位不为零的正弦波 </a:t>
            </a:r>
            <a:endParaRPr lang="zh-CN" altLang="en-US" dirty="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30898</Words>
  <Application>WPS 演示</Application>
  <PresentationFormat>在屏幕上显示</PresentationFormat>
  <Paragraphs>1094</Paragraphs>
  <Slides>261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261</vt:i4>
      </vt:variant>
    </vt:vector>
  </HeadingPairs>
  <TitlesOfParts>
    <vt:vector size="268" baseType="lpstr">
      <vt:lpstr>Arial</vt:lpstr>
      <vt:lpstr>宋体</vt:lpstr>
      <vt:lpstr>Wingdings</vt:lpstr>
      <vt:lpstr>微软雅黑</vt:lpstr>
      <vt:lpstr>Arial Unicode MS</vt:lpstr>
      <vt:lpstr>Calibri</vt:lpstr>
      <vt:lpstr>诗情画意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郭江波</cp:lastModifiedBy>
  <cp:revision>16</cp:revision>
  <dcterms:created xsi:type="dcterms:W3CDTF">2024-01-26T03:12:37Z</dcterms:created>
  <dcterms:modified xsi:type="dcterms:W3CDTF">2024-01-26T03:12:57Z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13EF558351B8488C8E237E85D4B5B136_11</vt:lpwstr>
  </property>
  <property fmtid="{D5CDD505-2E9C-101B-9397-08002B2CF9AE}" pid="4" name="KSOProductBuildVer">
    <vt:lpwstr>2052-12.1.0.16250</vt:lpwstr>
  </property>
</Properties>
</file>